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6" r:id="rId4"/>
    <p:sldId id="267" r:id="rId5"/>
    <p:sldId id="275" r:id="rId6"/>
    <p:sldId id="276" r:id="rId7"/>
    <p:sldId id="272" r:id="rId8"/>
    <p:sldId id="262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 Mono Light" pitchFamily="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018" autoAdjust="0"/>
  </p:normalViewPr>
  <p:slideViewPr>
    <p:cSldViewPr>
      <p:cViewPr>
        <p:scale>
          <a:sx n="52" d="100"/>
          <a:sy n="52" d="100"/>
        </p:scale>
        <p:origin x="-900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3.fntdata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font" Target="fonts/font2.fntdata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font" Target="fonts/font1.fntdata" /><Relationship Id="rId5" Type="http://schemas.openxmlformats.org/officeDocument/2006/relationships/slide" Target="slides/slide4.xml" /><Relationship Id="rId15" Type="http://schemas.openxmlformats.org/officeDocument/2006/relationships/font" Target="fonts/font5.fntdata" /><Relationship Id="rId10" Type="http://schemas.openxmlformats.org/officeDocument/2006/relationships/notesMaster" Target="notesMasters/notesMaster1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4.fntdata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710620\Desktop\PLOA2023_9_Versionamento_Despesa.xlsx" TargetMode="External" 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 /><Relationship Id="rId1" Type="http://schemas.openxmlformats.org/officeDocument/2006/relationships/oleObject" Target="file:///C:\Users\d710620\Desktop\PLOA2023_9_Versionamento_Despesa.xlsx" TargetMode="External" 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710620\Desktop\PLOA2023_9_Versionamento_Despesa.xlsx" TargetMode="External" 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710620\Desktop\PLOA2023_9_Versionamento_Despesa.xlsx" TargetMode="Externa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2000" dirty="0">
                <a:latin typeface="Open Sauce" panose="020B0604020202020204" charset="0"/>
              </a:rPr>
              <a:t>PLOA</a:t>
            </a:r>
            <a:r>
              <a:rPr lang="en-US" sz="2000" baseline="0" dirty="0">
                <a:latin typeface="Open Sauce" panose="020B0604020202020204" charset="0"/>
              </a:rPr>
              <a:t> 2023 PREVISTO PARA EXECUÇÃO DA </a:t>
            </a:r>
            <a:r>
              <a:rPr lang="en-US" sz="2000" dirty="0">
                <a:latin typeface="Open Sauce" panose="020B0604020202020204" charset="0"/>
              </a:rPr>
              <a:t>SIURB</a:t>
            </a:r>
          </a:p>
        </c:rich>
      </c:tx>
      <c:layout>
        <c:manualLayout>
          <c:xMode val="edge"/>
          <c:yMode val="edge"/>
          <c:x val="0.12347130444617378"/>
          <c:y val="5.1130776794493606E-2"/>
        </c:manualLayout>
      </c:layout>
      <c:overlay val="0"/>
    </c:title>
    <c:autoTitleDeleted val="0"/>
    <c:view3D>
      <c:rotX val="30"/>
      <c:rotY val="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Plan6!$B$3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Plan6!$A$4:$A$6</c:f>
              <c:strCache>
                <c:ptCount val="3"/>
                <c:pt idx="0">
                  <c:v>SIURB 22.10</c:v>
                </c:pt>
                <c:pt idx="1">
                  <c:v>FMSAI 86.22</c:v>
                </c:pt>
                <c:pt idx="2">
                  <c:v>FUNDURB 98.22</c:v>
                </c:pt>
              </c:strCache>
            </c:strRef>
          </c:cat>
          <c:val>
            <c:numRef>
              <c:f>Plan6!$B$4:$B$6</c:f>
              <c:numCache>
                <c:formatCode>0.00%</c:formatCode>
                <c:ptCount val="3"/>
                <c:pt idx="0">
                  <c:v>0.8735681681740648</c:v>
                </c:pt>
                <c:pt idx="1">
                  <c:v>8.3195681354522349E-2</c:v>
                </c:pt>
                <c:pt idx="2">
                  <c:v>4.3236150471412903E-2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81-5946-B1A9-8956DFA93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385682715064833"/>
          <c:y val="0.4778293421286941"/>
          <c:w val="0.17939914133854937"/>
          <c:h val="0.21336770956727755"/>
        </c:manualLayout>
      </c:layout>
      <c:overlay val="0"/>
      <c:txPr>
        <a:bodyPr/>
        <a:lstStyle/>
        <a:p>
          <a:pPr>
            <a:defRPr sz="1400">
              <a:latin typeface="Open Sauce" panose="020B0604020202020204" charset="0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0"/>
      <c:rotY val="270"/>
      <c:rAngAx val="0"/>
      <c:perspective val="15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Open Sauce" panose="020B060402020202020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Plan7!$C$11:$C$12</c:f>
              <c:strCache>
                <c:ptCount val="2"/>
                <c:pt idx="0">
                  <c:v>ATIVIDADES</c:v>
                </c:pt>
                <c:pt idx="1">
                  <c:v>PROJETOS</c:v>
                </c:pt>
              </c:strCache>
            </c:strRef>
          </c:cat>
          <c:val>
            <c:numRef>
              <c:f>Plan7!$D$11:$D$12</c:f>
              <c:numCache>
                <c:formatCode>0.00%</c:formatCode>
                <c:ptCount val="2"/>
                <c:pt idx="0">
                  <c:v>2.7395139437843576E-2</c:v>
                </c:pt>
                <c:pt idx="1">
                  <c:v>0.97260486056215645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A-2D45-82AE-5E7381C71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520909886264224"/>
          <c:y val="0.38850503062117236"/>
          <c:w val="0.25648946991673882"/>
          <c:h val="0.24063692038495188"/>
        </c:manualLayout>
      </c:layout>
      <c:overlay val="0"/>
      <c:txPr>
        <a:bodyPr/>
        <a:lstStyle/>
        <a:p>
          <a:pPr>
            <a:defRPr sz="1800">
              <a:latin typeface="Open Sauce" panose="020B0604020202020204" charset="0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Open Sauce" panose="020B0604020202020204" charset="0"/>
              </a:defRPr>
            </a:pPr>
            <a:r>
              <a:rPr lang="en-US" sz="2000">
                <a:latin typeface="Open Sauce" panose="020B0604020202020204" charset="0"/>
              </a:rPr>
              <a:t>PLOA</a:t>
            </a:r>
            <a:r>
              <a:rPr lang="en-US" sz="2000" baseline="0">
                <a:latin typeface="Open Sauce" panose="020B0604020202020204" charset="0"/>
              </a:rPr>
              <a:t> 2023 - SIURB POR FONTE DE RECURSOS</a:t>
            </a:r>
            <a:endParaRPr lang="en-US" sz="2000">
              <a:latin typeface="Open Sauce" panose="020B0604020202020204" charset="0"/>
            </a:endParaRP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Plan8!$C$10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Open Sauce" panose="020B060402020202020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Plan8!$B$11:$B$15</c:f>
              <c:strCache>
                <c:ptCount val="5"/>
                <c:pt idx="0">
                  <c:v>00 - TESOURO MUNICIPAL</c:v>
                </c:pt>
                <c:pt idx="1">
                  <c:v>01 - OPERAÇÕES DE CRÉDITO</c:v>
                </c:pt>
                <c:pt idx="2">
                  <c:v>02 TRANSF. FEDERAIS</c:v>
                </c:pt>
                <c:pt idx="3">
                  <c:v>03 - TRANSF. ESTADUAIS</c:v>
                </c:pt>
                <c:pt idx="4">
                  <c:v>08 - TESOURO - RECURSOS VINCULADOS</c:v>
                </c:pt>
              </c:strCache>
            </c:strRef>
          </c:cat>
          <c:val>
            <c:numRef>
              <c:f>Plan8!$C$11:$C$15</c:f>
              <c:numCache>
                <c:formatCode>0.00%</c:formatCode>
                <c:ptCount val="5"/>
                <c:pt idx="0">
                  <c:v>0.48643538169669842</c:v>
                </c:pt>
                <c:pt idx="1">
                  <c:v>0.24745557941885388</c:v>
                </c:pt>
                <c:pt idx="2">
                  <c:v>0.1396760298166651</c:v>
                </c:pt>
                <c:pt idx="3">
                  <c:v>8.319685859636973E-2</c:v>
                </c:pt>
                <c:pt idx="4">
                  <c:v>4.3236150471412903E-2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6C-CC44-8F6E-F3E2F9339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600">
              <a:latin typeface="Open Sauce" panose="020B060402020202020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PERCENTUAL POR GRUPO DE INTERVENÇÕES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Plan9!$B$1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Plan9!$A$2:$A$9</c:f>
              <c:strCache>
                <c:ptCount val="8"/>
                <c:pt idx="0">
                  <c:v>DRENAGEM</c:v>
                </c:pt>
                <c:pt idx="1">
                  <c:v>OAE's</c:v>
                </c:pt>
                <c:pt idx="2">
                  <c:v>MOBILIDADE</c:v>
                </c:pt>
                <c:pt idx="3">
                  <c:v>VIÁRIO</c:v>
                </c:pt>
                <c:pt idx="4">
                  <c:v>DEMAIS INTERVENÇÕES</c:v>
                </c:pt>
                <c:pt idx="5">
                  <c:v>CUSTEIO</c:v>
                </c:pt>
                <c:pt idx="6">
                  <c:v>AUXILIOS</c:v>
                </c:pt>
                <c:pt idx="7">
                  <c:v>PESSOAL</c:v>
                </c:pt>
              </c:strCache>
            </c:strRef>
          </c:cat>
          <c:val>
            <c:numRef>
              <c:f>Plan9!$B$2:$B$9</c:f>
              <c:numCache>
                <c:formatCode>0.00%</c:formatCode>
                <c:ptCount val="8"/>
                <c:pt idx="0">
                  <c:v>0.41668695489295166</c:v>
                </c:pt>
                <c:pt idx="1">
                  <c:v>0.14636829733130838</c:v>
                </c:pt>
                <c:pt idx="2">
                  <c:v>0.29017541751532544</c:v>
                </c:pt>
                <c:pt idx="3">
                  <c:v>0.11933102528816691</c:v>
                </c:pt>
                <c:pt idx="4">
                  <c:v>4.3165534404025559E-5</c:v>
                </c:pt>
                <c:pt idx="5">
                  <c:v>1.4948719005689951E-2</c:v>
                </c:pt>
                <c:pt idx="6">
                  <c:v>1.3342074270335173E-3</c:v>
                </c:pt>
                <c:pt idx="7">
                  <c:v>1.1112213005120107E-2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9-7C41-9B55-EFD170EE8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905728"/>
        <c:axId val="40911616"/>
        <c:axId val="0"/>
      </c:bar3DChart>
      <c:catAx>
        <c:axId val="40905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0911616"/>
        <c:crosses val="autoZero"/>
        <c:auto val="1"/>
        <c:lblAlgn val="ctr"/>
        <c:lblOffset val="100"/>
        <c:noMultiLvlLbl val="0"/>
      </c:catAx>
      <c:valAx>
        <c:axId val="4091161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409057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Open Sauce" panose="020B0604020202020204" charset="0"/>
        </a:defRPr>
      </a:pPr>
      <a:endParaRPr lang="pt-B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0.0933</cdr:x>
      <cdr:y>0</cdr:y>
    </cdr:from>
    <cdr:to>
      <cdr:x>1</cdr:x>
      <cdr:y>0.12549</cdr:y>
    </cdr:to>
    <cdr:sp macro="" textlink="">
      <cdr:nvSpPr>
        <cdr:cNvPr id="2" name="Caixa de texto 1"/>
        <cdr:cNvSpPr txBox="1"/>
      </cdr:nvSpPr>
      <cdr:spPr>
        <a:xfrm xmlns:a="http://schemas.openxmlformats.org/drawingml/2006/main">
          <a:off x="794879" y="0"/>
          <a:ext cx="7724723" cy="566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600" b="1" dirty="0">
              <a:latin typeface="Open Sauce" panose="020B0604020202020204" charset="0"/>
            </a:rPr>
            <a:t>CUSTEIO</a:t>
          </a:r>
          <a:r>
            <a:rPr lang="pt-BR" sz="1600" b="1" baseline="0" dirty="0">
              <a:latin typeface="Open Sauce" panose="020B0604020202020204" charset="0"/>
            </a:rPr>
            <a:t> (Atividades) / INVESTIMENTO (Projetos)</a:t>
          </a:r>
          <a:endParaRPr lang="pt-BR" sz="1600" b="1" dirty="0">
            <a:latin typeface="Open Sauce" panose="020B060402020202020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A6D8B-7E91-46F1-9925-41391DAC2AE5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50C85-D767-463F-81AA-1B809BE3B2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13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50C85-D767-463F-81AA-1B809BE3B2D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006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50C85-D767-463F-81AA-1B809BE3B2D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473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50C85-D767-463F-81AA-1B809BE3B2D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63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50C85-D767-463F-81AA-1B809BE3B2D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565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50C85-D767-463F-81AA-1B809BE3B2D7}" type="slidenum">
              <a:rPr lang="pt-BR" smtClean="0">
                <a:solidFill>
                  <a:prstClr val="black"/>
                </a:solidFill>
              </a:rPr>
              <a:pPr/>
              <a:t>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97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50C85-D767-463F-81AA-1B809BE3B2D7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80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50C85-D767-463F-81AA-1B809BE3B2D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47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5" Type="http://schemas.openxmlformats.org/officeDocument/2006/relationships/chart" Target="../charts/chart1.xml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5" Type="http://schemas.openxmlformats.org/officeDocument/2006/relationships/chart" Target="../charts/chart2.xml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5" Type="http://schemas.openxmlformats.org/officeDocument/2006/relationships/chart" Target="../charts/chart3.xml" /><Relationship Id="rId4" Type="http://schemas.openxmlformats.org/officeDocument/2006/relationships/image" Target="../media/image3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Relationship Id="rId5" Type="http://schemas.openxmlformats.org/officeDocument/2006/relationships/chart" Target="../charts/chart4.xml" /><Relationship Id="rId4" Type="http://schemas.openxmlformats.org/officeDocument/2006/relationships/image" Target="../media/image3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1557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-241610"/>
            <a:ext cx="7670800" cy="11049000"/>
          </a:xfrm>
          <a:prstGeom prst="rect">
            <a:avLst/>
          </a:prstGeom>
          <a:solidFill>
            <a:srgbClr val="EBEBEB">
              <a:alpha val="70980"/>
            </a:srgb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b="12406"/>
          <a:stretch>
            <a:fillRect/>
          </a:stretch>
        </p:blipFill>
        <p:spPr>
          <a:xfrm>
            <a:off x="3841144" y="8798266"/>
            <a:ext cx="1827273" cy="11324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19800" y="8648700"/>
            <a:ext cx="1458900" cy="143154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5400000">
            <a:off x="-4679215" y="4793516"/>
            <a:ext cx="964204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1600" spc="-72" dirty="0">
                <a:solidFill>
                  <a:srgbClr val="000000"/>
                </a:solidFill>
                <a:latin typeface="Roboto Mono Light"/>
              </a:rPr>
              <a:t>SECRETARIA MUNICIPAL DE INFRAESTRUTURA URBANA E OBRAS – NOVEMBRO/2022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307B1DC-FDD4-B000-3B29-408BA5373613}"/>
              </a:ext>
            </a:extLst>
          </p:cNvPr>
          <p:cNvSpPr txBox="1">
            <a:spLocks/>
          </p:cNvSpPr>
          <p:nvPr/>
        </p:nvSpPr>
        <p:spPr>
          <a:xfrm>
            <a:off x="723473" y="1406470"/>
            <a:ext cx="6533066" cy="3898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 algn="r">
              <a:lnSpc>
                <a:spcPts val="7589"/>
              </a:lnSpc>
              <a:spcBef>
                <a:spcPct val="0"/>
              </a:spcBef>
              <a:defRPr sz="6899" spc="68">
                <a:solidFill>
                  <a:srgbClr val="000000"/>
                </a:solidFill>
                <a:latin typeface="Open Sauce Bold"/>
              </a:defRPr>
            </a:lvl1pPr>
          </a:lstStyle>
          <a:p>
            <a:r>
              <a:rPr lang="pt-BR" sz="4000" dirty="0"/>
              <a:t>PLOA 2023</a:t>
            </a:r>
          </a:p>
          <a:p>
            <a:r>
              <a:rPr lang="pt-BR" sz="4000" dirty="0"/>
              <a:t>SECRETARIA MUNICIPAL DE INFRAESTRUTURA URBANA E OBRAS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44FA574D-FF6C-1739-DF78-EC6DCDA80EFC}"/>
              </a:ext>
            </a:extLst>
          </p:cNvPr>
          <p:cNvSpPr txBox="1">
            <a:spLocks/>
          </p:cNvSpPr>
          <p:nvPr/>
        </p:nvSpPr>
        <p:spPr>
          <a:xfrm>
            <a:off x="-152400" y="5319236"/>
            <a:ext cx="7457121" cy="693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3120"/>
              </a:lnSpc>
              <a:spcBef>
                <a:spcPct val="0"/>
              </a:spcBef>
              <a:defRPr sz="2600" spc="260">
                <a:solidFill>
                  <a:srgbClr val="32559D"/>
                </a:solidFill>
                <a:latin typeface="Open Sauce SemiBold Bold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pt-BR" sz="1600" dirty="0">
                <a:solidFill>
                  <a:schemeClr val="tx2"/>
                </a:solidFill>
              </a:rPr>
              <a:t>COMISSÃO DE FINANÇAS E ORÇAMENTO</a:t>
            </a:r>
            <a:br>
              <a:rPr lang="pt-BR" sz="1600" dirty="0">
                <a:solidFill>
                  <a:schemeClr val="tx2"/>
                </a:solidFill>
              </a:rPr>
            </a:br>
            <a:r>
              <a:rPr lang="pt-BR" sz="1600" dirty="0">
                <a:solidFill>
                  <a:schemeClr val="tx2"/>
                </a:solidFill>
              </a:rPr>
              <a:t>NOVEMBRO/2022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2895600" y="266700"/>
            <a:ext cx="14866937" cy="1551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>
              <a:lnSpc>
                <a:spcPts val="6600"/>
              </a:lnSpc>
              <a:spcBef>
                <a:spcPct val="0"/>
              </a:spcBef>
            </a:pPr>
            <a:r>
              <a:rPr lang="en-US" sz="2400" spc="300" dirty="0">
                <a:solidFill>
                  <a:srgbClr val="000000"/>
                </a:solidFill>
                <a:latin typeface="Open Sauce Bold"/>
              </a:rPr>
              <a:t>PLOA 2023 – TODAS AS FONTES – VALORES R$ NOMINAIS</a:t>
            </a:r>
            <a:br>
              <a:rPr lang="en-US" sz="2400" spc="300" dirty="0">
                <a:solidFill>
                  <a:srgbClr val="000000"/>
                </a:solidFill>
                <a:latin typeface="Open Sauce Bold"/>
              </a:rPr>
            </a:br>
            <a:r>
              <a:rPr lang="pt-BR" sz="2400" spc="300" dirty="0">
                <a:solidFill>
                  <a:schemeClr val="tx2"/>
                </a:solidFill>
                <a:latin typeface="Open Sauce Bold"/>
              </a:rPr>
              <a:t>1 –DEMONSTRATIVO POR ÓRGÃO - SIURB 22.10/ FMSAI 86.22 / FUNDURB 98.22</a:t>
            </a:r>
            <a:r>
              <a:rPr lang="en-US" sz="2400" spc="300" dirty="0">
                <a:solidFill>
                  <a:schemeClr val="tx2"/>
                </a:solidFill>
                <a:latin typeface="Open Sauce Bold"/>
              </a:rPr>
              <a:t> 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F48425C5-72F0-4992-9274-67166DEA7A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9410" y="9027443"/>
            <a:ext cx="1318531" cy="932861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687800" y="8778100"/>
            <a:ext cx="1458900" cy="1431545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 rot="-5400000">
            <a:off x="-4679215" y="4793516"/>
            <a:ext cx="964204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1600" spc="-72" dirty="0">
                <a:solidFill>
                  <a:srgbClr val="000000"/>
                </a:solidFill>
                <a:latin typeface="Roboto Mono Light"/>
              </a:rPr>
              <a:t>SECRETARIA MUNICIPAL DE INFRAESTRUTURA URBANA E OBRAS – NOVEMBRO/2022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648356"/>
              </p:ext>
            </p:extLst>
          </p:nvPr>
        </p:nvGraphicFramePr>
        <p:xfrm>
          <a:off x="1447800" y="4457700"/>
          <a:ext cx="5622290" cy="2600485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821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0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ÓRGÃO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VALORES EM R$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SIURB 22.10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         2.226.139.438 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FMSAI 86.22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             212.010.000 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FUNDURB 98.22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             110.179.953 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Open Sauce" panose="020B0604020202020204" charset="0"/>
                        </a:rPr>
                        <a:t>TOTAL 2023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         2.548.329.391 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095715199"/>
              </p:ext>
            </p:extLst>
          </p:nvPr>
        </p:nvGraphicFramePr>
        <p:xfrm>
          <a:off x="8774100" y="3424451"/>
          <a:ext cx="9372600" cy="538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>
            <a:extLst>
              <a:ext uri="{FF2B5EF4-FFF2-40B4-BE49-F238E27FC236}">
                <a16:creationId xmlns:a16="http://schemas.microsoft.com/office/drawing/2014/main" id="{F48425C5-72F0-4992-9274-67166DEA7A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9410" y="9027443"/>
            <a:ext cx="1318531" cy="9328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-5400000">
            <a:off x="-4679215" y="4793516"/>
            <a:ext cx="964204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1600" spc="-72" dirty="0">
                <a:solidFill>
                  <a:srgbClr val="000000"/>
                </a:solidFill>
                <a:latin typeface="Roboto Mono Light"/>
              </a:rPr>
              <a:t>SECRETARIA MUNICIPAL DE INFRAESTRUTURA URBANA E OBRAS – NOVEMBRO/2022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687800" y="8778100"/>
            <a:ext cx="1458900" cy="1431545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1219200" y="266700"/>
            <a:ext cx="16543337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>
              <a:lnSpc>
                <a:spcPts val="6600"/>
              </a:lnSpc>
              <a:spcBef>
                <a:spcPct val="0"/>
              </a:spcBef>
            </a:pPr>
            <a:r>
              <a:rPr lang="en-US" sz="2400" spc="300" dirty="0">
                <a:solidFill>
                  <a:srgbClr val="000000"/>
                </a:solidFill>
                <a:latin typeface="Open Sauce Bold"/>
              </a:rPr>
              <a:t>PLOA 2023 – TODAS AS FONTES – VALORES R$ NOMINAIS</a:t>
            </a:r>
            <a:br>
              <a:rPr lang="en-US" sz="2400" spc="300" dirty="0">
                <a:solidFill>
                  <a:srgbClr val="000000"/>
                </a:solidFill>
                <a:latin typeface="Open Sauce Bold"/>
              </a:rPr>
            </a:br>
            <a:r>
              <a:rPr lang="pt-BR" sz="2400" spc="300" dirty="0">
                <a:solidFill>
                  <a:schemeClr val="tx2"/>
                </a:solidFill>
                <a:latin typeface="Open Sauce Bold"/>
              </a:rPr>
              <a:t>2 – DEMONSTRATIVO CUSTEIO / INVESTIMENTO - OPEX (Atividades) / CAPEX (Projetos)</a:t>
            </a:r>
            <a:endParaRPr lang="en-US" sz="2400" spc="300" dirty="0">
              <a:solidFill>
                <a:schemeClr val="tx2"/>
              </a:solidFill>
              <a:latin typeface="Open Sauce Bold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512567"/>
              </p:ext>
            </p:extLst>
          </p:nvPr>
        </p:nvGraphicFramePr>
        <p:xfrm>
          <a:off x="1246496" y="3543300"/>
          <a:ext cx="9525000" cy="1781015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031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1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1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6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Open Sauce" panose="020B0604020202020204" charset="0"/>
                        </a:rPr>
                        <a:t>ÓRGÃO</a:t>
                      </a:r>
                      <a:endParaRPr lang="pt-BR" sz="18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Open Sauce" panose="020B0604020202020204" charset="0"/>
                        </a:rPr>
                        <a:t>ATIVIDADES</a:t>
                      </a:r>
                      <a:endParaRPr lang="pt-BR" sz="18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Open Sauce" panose="020B0604020202020204" charset="0"/>
                        </a:rPr>
                        <a:t>PROJETOS</a:t>
                      </a:r>
                      <a:endParaRPr lang="pt-BR" sz="18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Open Sauce" panose="020B0604020202020204" charset="0"/>
                        </a:rPr>
                        <a:t>TOTAL EM R$</a:t>
                      </a:r>
                      <a:endParaRPr lang="pt-BR" sz="18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Open Sauce" panose="020B0604020202020204" charset="0"/>
                        </a:rPr>
                        <a:t>SIURB 22.10</a:t>
                      </a:r>
                      <a:endParaRPr lang="pt-BR" sz="18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Open Sauce" panose="020B0604020202020204" charset="0"/>
                        </a:rPr>
                        <a:t>           69.811.839 </a:t>
                      </a:r>
                      <a:endParaRPr lang="pt-BR" sz="18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Open Sauce" panose="020B0604020202020204" charset="0"/>
                        </a:rPr>
                        <a:t>    2.156.327.599 </a:t>
                      </a:r>
                      <a:endParaRPr lang="pt-BR" sz="18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Open Sauce" panose="020B0604020202020204" charset="0"/>
                        </a:rPr>
                        <a:t>      2.226.139.438 </a:t>
                      </a:r>
                      <a:endParaRPr lang="pt-BR" sz="18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Open Sauce" panose="020B0604020202020204" charset="0"/>
                        </a:rPr>
                        <a:t>FMSAI 86.22</a:t>
                      </a:r>
                      <a:endParaRPr lang="pt-BR" sz="18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Open Sauce" panose="020B0604020202020204" charset="0"/>
                        </a:rPr>
                        <a:t>       212.010.000 </a:t>
                      </a:r>
                      <a:endParaRPr lang="pt-BR" sz="18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Open Sauce" panose="020B0604020202020204" charset="0"/>
                        </a:rPr>
                        <a:t>           212.010.000 </a:t>
                      </a:r>
                      <a:endParaRPr lang="pt-BR" sz="18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Open Sauce" panose="020B0604020202020204" charset="0"/>
                        </a:rPr>
                        <a:t>FUNDURB 98.22</a:t>
                      </a:r>
                      <a:endParaRPr lang="pt-BR" sz="18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Open Sauce" panose="020B0604020202020204" charset="0"/>
                        </a:rPr>
                        <a:t>        110.179.953 </a:t>
                      </a:r>
                      <a:endParaRPr lang="pt-BR" sz="18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Open Sauce" panose="020B0604020202020204" charset="0"/>
                        </a:rPr>
                        <a:t>          110.179.953 </a:t>
                      </a:r>
                      <a:endParaRPr lang="pt-BR" sz="18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  <a:latin typeface="Open Sauce" panose="020B0604020202020204" charset="0"/>
                        </a:rPr>
                        <a:t>TOTAL 2023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Open Sauce" panose="020B0604020202020204" charset="0"/>
                        </a:rPr>
                        <a:t>           69.811.839 </a:t>
                      </a:r>
                      <a:endParaRPr lang="pt-BR" sz="18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Open Sauce" panose="020B0604020202020204" charset="0"/>
                        </a:rPr>
                        <a:t>     2.478.517.552 </a:t>
                      </a:r>
                      <a:endParaRPr lang="pt-BR" sz="18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Open Sauce" panose="020B0604020202020204" charset="0"/>
                        </a:rPr>
                        <a:t>     2.548.329.391 </a:t>
                      </a:r>
                      <a:endParaRPr lang="pt-BR" sz="18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076771458"/>
              </p:ext>
            </p:extLst>
          </p:nvPr>
        </p:nvGraphicFramePr>
        <p:xfrm>
          <a:off x="9603214" y="5697641"/>
          <a:ext cx="8519602" cy="4512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7763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>
            <a:extLst>
              <a:ext uri="{FF2B5EF4-FFF2-40B4-BE49-F238E27FC236}">
                <a16:creationId xmlns:a16="http://schemas.microsoft.com/office/drawing/2014/main" id="{F48425C5-72F0-4992-9274-67166DEA7A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9410" y="9027443"/>
            <a:ext cx="1318531" cy="932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687800" y="8778100"/>
            <a:ext cx="1458900" cy="1431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-5400000">
            <a:off x="-4679215" y="4793516"/>
            <a:ext cx="964204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1600" spc="-72" dirty="0">
                <a:solidFill>
                  <a:srgbClr val="000000"/>
                </a:solidFill>
                <a:latin typeface="Roboto Mono Light"/>
              </a:rPr>
              <a:t>SECRETARIA MUNICIPAL DE INFRAESTRUTURA URBANA E OBRAS – NOVEMBRO/2022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1219200" y="266700"/>
            <a:ext cx="16543337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>
              <a:lnSpc>
                <a:spcPts val="6600"/>
              </a:lnSpc>
              <a:spcBef>
                <a:spcPct val="0"/>
              </a:spcBef>
            </a:pPr>
            <a:r>
              <a:rPr lang="en-US" sz="2400" spc="300" dirty="0">
                <a:solidFill>
                  <a:srgbClr val="000000"/>
                </a:solidFill>
                <a:latin typeface="Open Sauce Bold"/>
              </a:rPr>
              <a:t>PLOA 2023 – TODAS AS FONTES – VALORES R$ NOMINAIS</a:t>
            </a:r>
            <a:br>
              <a:rPr lang="en-US" sz="2400" spc="300" dirty="0">
                <a:solidFill>
                  <a:srgbClr val="000000"/>
                </a:solidFill>
                <a:latin typeface="Open Sauce Bold"/>
              </a:rPr>
            </a:br>
            <a:r>
              <a:rPr lang="pt-BR" sz="2400" spc="300" dirty="0">
                <a:solidFill>
                  <a:schemeClr val="tx2"/>
                </a:solidFill>
                <a:latin typeface="Open Sauce Bold"/>
              </a:rPr>
              <a:t>3 – DEMONSTRATIVO POR FONTES DE RECURSOS</a:t>
            </a:r>
            <a:endParaRPr lang="en-US" sz="2400" spc="300" dirty="0">
              <a:solidFill>
                <a:schemeClr val="tx2"/>
              </a:solidFill>
              <a:latin typeface="Open Sauce Bold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88125"/>
              </p:ext>
            </p:extLst>
          </p:nvPr>
        </p:nvGraphicFramePr>
        <p:xfrm>
          <a:off x="1676400" y="3390900"/>
          <a:ext cx="15381924" cy="3855720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274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1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4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2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657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ÓRGÃO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00 - TESOURO MUNICIPAL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01 - OPERAÇÕES DE CRÉDITO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02 - TRANSF. FEDERAIS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03 - TRANSF. ESTADUAIS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08 - TESOURO - RECURSOS VINCULADOS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TOTAL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SIURB 22.10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         1.239.597.580 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            630.598.326 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            355.940.532 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                         3.000 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                                   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         2.226.139.438 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FMSAI 86.22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 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 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 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            212.010.000 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 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            212.010.000 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FUNDURB 98.22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 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 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 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 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            110.179.953 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            110.179.953 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Open Sauce" panose="020B0604020202020204" charset="0"/>
                        </a:rPr>
                        <a:t>TOTAL 2023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         1.239.597.580 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            630.598.326 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            355.940.532 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            212.013.000 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            110.179.953 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         2.548.329.391 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33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8425C5-72F0-4992-9274-67166DEA7A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9410" y="9027443"/>
            <a:ext cx="1318531" cy="932861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687800" y="8778100"/>
            <a:ext cx="1458900" cy="1431545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 rot="-5400000">
            <a:off x="-4679215" y="4793516"/>
            <a:ext cx="964204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1600" spc="-72" dirty="0">
                <a:solidFill>
                  <a:srgbClr val="000000"/>
                </a:solidFill>
                <a:latin typeface="Roboto Mono Light"/>
              </a:rPr>
              <a:t>SECRETARIA MUNICIPAL DE INFRAESTRUTURA URBANA E OBRAS – NOVEMBRO/2022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1219200" y="266700"/>
            <a:ext cx="16543337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>
              <a:lnSpc>
                <a:spcPts val="6600"/>
              </a:lnSpc>
              <a:spcBef>
                <a:spcPct val="0"/>
              </a:spcBef>
            </a:pPr>
            <a:r>
              <a:rPr lang="en-US" sz="2400" spc="300" dirty="0">
                <a:solidFill>
                  <a:srgbClr val="000000"/>
                </a:solidFill>
                <a:latin typeface="Open Sauce Bold"/>
              </a:rPr>
              <a:t>PLOA 2023 – TODAS AS FONTES – VALORES R$ NOMINAIS</a:t>
            </a:r>
            <a:br>
              <a:rPr lang="en-US" sz="2400" spc="300" dirty="0">
                <a:solidFill>
                  <a:srgbClr val="000000"/>
                </a:solidFill>
                <a:latin typeface="Open Sauce Bold"/>
              </a:rPr>
            </a:br>
            <a:r>
              <a:rPr lang="pt-BR" sz="2400" spc="300" dirty="0">
                <a:solidFill>
                  <a:schemeClr val="tx2"/>
                </a:solidFill>
                <a:latin typeface="Open Sauce Bold"/>
              </a:rPr>
              <a:t>3 – DEMONSTRATIVO POR FONTES DE RECURSOS</a:t>
            </a:r>
            <a:endParaRPr lang="en-US" sz="2400" spc="300" dirty="0">
              <a:solidFill>
                <a:schemeClr val="tx2"/>
              </a:solidFill>
              <a:latin typeface="Open Sauce Bold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4073904202"/>
              </p:ext>
            </p:extLst>
          </p:nvPr>
        </p:nvGraphicFramePr>
        <p:xfrm>
          <a:off x="3200400" y="3086100"/>
          <a:ext cx="11353800" cy="557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1200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8425C5-72F0-4992-9274-67166DEA7A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9410" y="9027443"/>
            <a:ext cx="1318531" cy="932861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687800" y="8778100"/>
            <a:ext cx="1458900" cy="1431545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 rot="-5400000">
            <a:off x="-4679215" y="4793516"/>
            <a:ext cx="964204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1600" spc="-72" dirty="0">
                <a:solidFill>
                  <a:srgbClr val="000000"/>
                </a:solidFill>
                <a:latin typeface="Roboto Mono Light"/>
              </a:rPr>
              <a:t>SECRETARIA MUNICIPAL DE INFRAESTRUTURA URBANA E OBRAS – NOVEMBRO/2022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1219200" y="266700"/>
            <a:ext cx="16543337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>
              <a:lnSpc>
                <a:spcPts val="6600"/>
              </a:lnSpc>
              <a:spcBef>
                <a:spcPct val="0"/>
              </a:spcBef>
            </a:pPr>
            <a:r>
              <a:rPr lang="en-US" sz="2400" spc="300" dirty="0">
                <a:solidFill>
                  <a:srgbClr val="000000"/>
                </a:solidFill>
                <a:latin typeface="Open Sauce Bold"/>
              </a:rPr>
              <a:t>PLOA 2023 – TODAS AS FONTES – VALORES R$ NOMINAIS</a:t>
            </a:r>
            <a:br>
              <a:rPr lang="en-US" sz="2400" spc="300" dirty="0">
                <a:solidFill>
                  <a:srgbClr val="000000"/>
                </a:solidFill>
                <a:latin typeface="Open Sauce Bold"/>
              </a:rPr>
            </a:br>
            <a:r>
              <a:rPr lang="pt-BR" sz="2400" spc="300" dirty="0">
                <a:solidFill>
                  <a:schemeClr val="tx2"/>
                </a:solidFill>
                <a:latin typeface="Open Sauce Bold"/>
              </a:rPr>
              <a:t>4 – DEMONSTRATIVO POR GRUPO DE INTERVENÇÕES</a:t>
            </a:r>
            <a:endParaRPr lang="en-US" sz="2400" spc="300" dirty="0">
              <a:solidFill>
                <a:schemeClr val="tx2"/>
              </a:solidFill>
              <a:latin typeface="Open Sauce Bold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271409"/>
              </p:ext>
            </p:extLst>
          </p:nvPr>
        </p:nvGraphicFramePr>
        <p:xfrm>
          <a:off x="1827940" y="2171700"/>
          <a:ext cx="15240859" cy="5820410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252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3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1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3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2000" dirty="0">
                        <a:effectLst/>
                        <a:latin typeface="Open Sauce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GRUPO INTERVENÇÃO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VALOR EM R$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OBSERVAÇÕES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INVESTIMENTO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DRENAGEM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1.061.855.614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Reservatórios e demais intervenções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effectLst/>
                          <a:latin typeface="Open Sauce" panose="020B0604020202020204" charset="0"/>
                        </a:rPr>
                        <a:t>OAE's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372.994.634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Obras de recuperação e inspeções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MOBILIDADE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739.462.545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Corredores, terminais, calçadões, minhocão, requalificações, etc.,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VIÁRIO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304.094.759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Intervenções no sistema viário e novas ligações (Pontes/Viadutos)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DEMAIS INTERVENÇÕES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110.000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Autódromo, próprios municipais, etc.,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Open Sauce" panose="020B0604020202020204" charset="0"/>
                        </a:rPr>
                        <a:t>TOTAL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         2.478.517.552 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 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CORRENTE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CUSTEIO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               38.094.260 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Despesas administrativas, TI e CGE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AUXILIOS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                 3.400.000 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Transporte e refeição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PESSOAL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Open Sauce" panose="020B0604020202020204" charset="0"/>
                        </a:rPr>
                        <a:t>               28.317.579 </a:t>
                      </a:r>
                      <a:endParaRPr lang="pt-BR" sz="200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Folha de pagamento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59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  <a:latin typeface="Open Sauce" panose="020B0604020202020204" charset="0"/>
                        </a:rPr>
                        <a:t>TOTAL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               69.811.839 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 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2000" dirty="0">
                        <a:effectLst/>
                        <a:latin typeface="Open Sauce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  <a:latin typeface="Open Sauce" panose="020B0604020202020204" charset="0"/>
                        </a:rPr>
                        <a:t>TOTAL COR + INV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         2.548.329.391 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Open Sauce" panose="020B0604020202020204" charset="0"/>
                        </a:rPr>
                        <a:t> </a:t>
                      </a:r>
                      <a:endParaRPr lang="pt-BR" sz="2000" dirty="0">
                        <a:effectLst/>
                        <a:latin typeface="Open Sauce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923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>
            <a:extLst>
              <a:ext uri="{FF2B5EF4-FFF2-40B4-BE49-F238E27FC236}">
                <a16:creationId xmlns:a16="http://schemas.microsoft.com/office/drawing/2014/main" id="{F48425C5-72F0-4992-9274-67166DEA7A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9410" y="9027443"/>
            <a:ext cx="1318531" cy="932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687800" y="8778100"/>
            <a:ext cx="1458900" cy="1431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-5400000">
            <a:off x="-4679215" y="4793516"/>
            <a:ext cx="964204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1600" spc="-72" dirty="0">
                <a:solidFill>
                  <a:srgbClr val="000000"/>
                </a:solidFill>
                <a:latin typeface="Roboto Mono Light"/>
              </a:rPr>
              <a:t>SECRETARIA MUNICIPAL DE INFRAESTRUTURA URBANA E OBRAS – NOVEMBRO/2022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1219200" y="266700"/>
            <a:ext cx="16543337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>
              <a:lnSpc>
                <a:spcPts val="6600"/>
              </a:lnSpc>
              <a:spcBef>
                <a:spcPct val="0"/>
              </a:spcBef>
            </a:pPr>
            <a:r>
              <a:rPr lang="en-US" sz="2400" spc="300" dirty="0">
                <a:solidFill>
                  <a:srgbClr val="000000"/>
                </a:solidFill>
                <a:latin typeface="Open Sauce Bold"/>
              </a:rPr>
              <a:t>PLOA 2023 – TODAS AS FONTES – VALORES R$ NOMINAIS</a:t>
            </a:r>
            <a:br>
              <a:rPr lang="en-US" sz="2400" spc="300" dirty="0">
                <a:solidFill>
                  <a:srgbClr val="000000"/>
                </a:solidFill>
                <a:latin typeface="Open Sauce Bold"/>
              </a:rPr>
            </a:br>
            <a:r>
              <a:rPr lang="pt-BR" sz="2400" spc="300" dirty="0">
                <a:solidFill>
                  <a:schemeClr val="tx2"/>
                </a:solidFill>
                <a:latin typeface="Open Sauce Bold"/>
              </a:rPr>
              <a:t>4 – DEMONSTRATIVO POR GRUPO DE INTERVENÇÕES</a:t>
            </a:r>
            <a:endParaRPr lang="en-US" sz="2400" spc="300" dirty="0">
              <a:solidFill>
                <a:schemeClr val="tx2"/>
              </a:solidFill>
              <a:latin typeface="Open Sauce Bold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547639823"/>
              </p:ext>
            </p:extLst>
          </p:nvPr>
        </p:nvGraphicFramePr>
        <p:xfrm>
          <a:off x="2590800" y="2651933"/>
          <a:ext cx="14478000" cy="761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330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89268" y="5204395"/>
            <a:ext cx="2971800" cy="21025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448800" y="4914900"/>
            <a:ext cx="2732780" cy="2681541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629400" y="1943100"/>
            <a:ext cx="47612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latin typeface="Open Sauce" panose="020B0604020202020204" charset="0"/>
              </a:rPr>
              <a:t>OBRIGADO!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394</Words>
  <Application>Microsoft Office PowerPoint</Application>
  <PresentationFormat>Personalizar</PresentationFormat>
  <Paragraphs>129</Paragraphs>
  <Slides>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SPObras 2</dc:title>
  <dc:creator>Rebeca Vieira Policastro</dc:creator>
  <cp:lastModifiedBy>Pedro Soares Masi</cp:lastModifiedBy>
  <cp:revision>31</cp:revision>
  <dcterms:created xsi:type="dcterms:W3CDTF">2006-08-16T00:00:00Z</dcterms:created>
  <dcterms:modified xsi:type="dcterms:W3CDTF">2022-11-22T14:10:15Z</dcterms:modified>
  <dc:identifier>DAE8k9gx-hQ</dc:identifier>
</cp:coreProperties>
</file>