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63" r:id="rId6"/>
    <p:sldId id="259" r:id="rId7"/>
    <p:sldId id="267" r:id="rId8"/>
    <p:sldId id="268" r:id="rId9"/>
    <p:sldId id="270" r:id="rId10"/>
    <p:sldId id="284" r:id="rId11"/>
    <p:sldId id="272" r:id="rId12"/>
    <p:sldId id="283" r:id="rId13"/>
    <p:sldId id="274" r:id="rId14"/>
    <p:sldId id="275" r:id="rId15"/>
    <p:sldId id="276" r:id="rId16"/>
    <p:sldId id="282" r:id="rId17"/>
    <p:sldId id="277" r:id="rId18"/>
    <p:sldId id="278" r:id="rId19"/>
    <p:sldId id="280" r:id="rId20"/>
    <p:sldId id="279" r:id="rId21"/>
    <p:sldId id="286" r:id="rId22"/>
    <p:sldId id="288" r:id="rId23"/>
    <p:sldId id="287" r:id="rId24"/>
    <p:sldId id="289" r:id="rId25"/>
    <p:sldId id="290" r:id="rId26"/>
    <p:sldId id="261" r:id="rId27"/>
    <p:sldId id="295" r:id="rId28"/>
    <p:sldId id="260" r:id="rId29"/>
    <p:sldId id="294" r:id="rId30"/>
    <p:sldId id="293" r:id="rId31"/>
    <p:sldId id="292" r:id="rId32"/>
    <p:sldId id="297" r:id="rId33"/>
    <p:sldId id="298" r:id="rId34"/>
    <p:sldId id="296" r:id="rId3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EB8E8"/>
    <a:srgbClr val="F8696B"/>
    <a:srgbClr val="FFA7AB"/>
    <a:srgbClr val="FBDEE1"/>
    <a:srgbClr val="A1D7B0"/>
    <a:srgbClr val="63BE7B"/>
    <a:srgbClr val="FF9900"/>
    <a:srgbClr val="FF9933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929F9F4-4A8F-4326-A1B4-22849713DDAB}" styleName="Estilo Escuro 1 - Destaque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2838BEF-8BB2-4498-84A7-C5851F593DF1}" styleName="Estilo Médio 4 - Destaqu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5" d="100"/>
          <a:sy n="65" d="100"/>
        </p:scale>
        <p:origin x="81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752533\Documents\Proposta%20Or&#231;ament&#225;ria\arquivo\PLOA%202023\SMDHC2019-2023-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752533\Desktop\Apresenta&#231;&#227;o%2017-11-2022\C&#243;pia%20de%202019%20at&#233;%202022%20-%20execu&#231;&#227;o%20SMDHC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752533\Desktop\Apresenta&#231;&#227;o%2017-11-2022\C&#243;pia%20de%202019%20at&#233;%202022%20-%20execu&#231;&#227;o%20SMDHC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752533\Desktop\Apresenta&#231;&#227;o%2017-11-2022\C&#243;pia%20de%202019%20at&#233;%202022%20-%20execu&#231;&#227;o%20SMDHC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752533\Desktop\Apresenta&#231;&#227;o%2017-11-2022\C&#243;pia%20de%202019%20at&#233;%202022%20-%20execu&#231;&#227;o%20SMDHC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752533\Desktop\Apresenta&#231;&#227;o%2017-11-2022\C&#243;pia%20de%202019%20at&#233;%202022%20-%20execu&#231;&#227;o%20SMDHC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752533\Documents\Proposta%20Or&#231;ament&#225;ria\arquivo\PLOA%202023\SMDHC2019-2023-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752533\AppData\Local\Microsoft\Windows\INetCache\Content.Outlook\D7O3GQI3\2019%20at&#233;%202022%20-%20execu&#231;&#227;o%20SMDHC.xlsx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752533\Desktop\Apresenta&#231;&#227;o%2017-11-2022\C&#243;pia%20de%202019%20at&#233;%202022%20-%20execu&#231;&#227;o%20SMDHC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752533\Documents\Proposta%20Or&#231;ament&#225;ria\arquivo\PLOA%202023\SMDHC2019-2023-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752533\Documents\Proposta%20Or&#231;ament&#225;ria\arquivo\PLOA%202023\SMDHC2019-2023-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752533\Documents\Proposta%20Or&#231;ament&#225;ria\arquivo\PLOA%202023\SMDHC2019-2023-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752533\Documents\Proposta%20Or&#231;ament&#225;ria\arquivo\PLOA%202023\SMDHC2019-2023-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752533\Documents\Proposta%20Or&#231;ament&#225;ria\arquivo\PLOA%202023\SMDHC2019-2023-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pt-BR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Secretaria Municipal de Direitos Humanos</a:t>
            </a:r>
            <a:r>
              <a:rPr lang="pt-BR" sz="16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Cidadania </a:t>
            </a:r>
            <a:endParaRPr lang="pt-BR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1959306082547678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Planilha1!$D$3</c:f>
              <c:strCache>
                <c:ptCount val="1"/>
                <c:pt idx="0">
                  <c:v> Orçado 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8.928571428571428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B52-4DEC-ACC5-F35657DD05C5}"/>
                </c:ext>
              </c:extLst>
            </c:dLbl>
            <c:dLbl>
              <c:idx val="1"/>
              <c:layout>
                <c:manualLayout>
                  <c:x val="-2.8580301645955326E-2"/>
                  <c:y val="-2.97619047619047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B52-4DEC-ACC5-F35657DD05C5}"/>
                </c:ext>
              </c:extLst>
            </c:dLbl>
            <c:dLbl>
              <c:idx val="2"/>
              <c:layout>
                <c:manualLayout>
                  <c:x val="-2.4852436213874285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B52-4DEC-ACC5-F35657DD05C5}"/>
                </c:ext>
              </c:extLst>
            </c:dLbl>
            <c:dLbl>
              <c:idx val="3"/>
              <c:layout>
                <c:manualLayout>
                  <c:x val="-2.3609814403180485E-2"/>
                  <c:y val="-5.4562861748657112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B52-4DEC-ACC5-F35657DD05C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Planilha1!$B$4:$C$7</c:f>
              <c:multiLvlStrCache>
                <c:ptCount val="4"/>
                <c:lvl>
                  <c:pt idx="0">
                    <c:v> SMDHC </c:v>
                  </c:pt>
                  <c:pt idx="1">
                    <c:v> SMDHC </c:v>
                  </c:pt>
                  <c:pt idx="2">
                    <c:v> SMDHC </c:v>
                  </c:pt>
                  <c:pt idx="3">
                    <c:v> SMDHC </c:v>
                  </c:pt>
                </c:lvl>
                <c:lvl>
                  <c:pt idx="0">
                    <c:v>2019</c:v>
                  </c:pt>
                  <c:pt idx="1">
                    <c:v>2020</c:v>
                  </c:pt>
                  <c:pt idx="2">
                    <c:v>2021</c:v>
                  </c:pt>
                  <c:pt idx="3">
                    <c:v>2022</c:v>
                  </c:pt>
                </c:lvl>
              </c:multiLvlStrCache>
            </c:multiLvlStrRef>
          </c:cat>
          <c:val>
            <c:numRef>
              <c:f>Planilha1!$D$4:$D$7</c:f>
              <c:numCache>
                <c:formatCode>_("R$"* #,##0.00_);_("R$"* \(#,##0.00\);_("R$"* "-"??_);_(@_)</c:formatCode>
                <c:ptCount val="4"/>
                <c:pt idx="0">
                  <c:v>87175473</c:v>
                </c:pt>
                <c:pt idx="1">
                  <c:v>108887294</c:v>
                </c:pt>
                <c:pt idx="2">
                  <c:v>117888004</c:v>
                </c:pt>
                <c:pt idx="3">
                  <c:v>144196707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B52-4DEC-ACC5-F35657DD05C5}"/>
            </c:ext>
          </c:extLst>
        </c:ser>
        <c:ser>
          <c:idx val="1"/>
          <c:order val="1"/>
          <c:tx>
            <c:strRef>
              <c:f>Planilha1!$E$3</c:f>
              <c:strCache>
                <c:ptCount val="1"/>
                <c:pt idx="0">
                  <c:v> Atualizado 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3.4793410699423828E-2"/>
                  <c:y val="5.952380952380952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B52-4DEC-ACC5-F35657DD05C5}"/>
                </c:ext>
              </c:extLst>
            </c:dLbl>
            <c:dLbl>
              <c:idx val="1"/>
              <c:layout>
                <c:manualLayout>
                  <c:x val="2.9822923456649081E-2"/>
                  <c:y val="-8.928571428571428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B52-4DEC-ACC5-F35657DD05C5}"/>
                </c:ext>
              </c:extLst>
            </c:dLbl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Planilha1!$B$4:$C$7</c:f>
              <c:multiLvlStrCache>
                <c:ptCount val="4"/>
                <c:lvl>
                  <c:pt idx="0">
                    <c:v> SMDHC </c:v>
                  </c:pt>
                  <c:pt idx="1">
                    <c:v> SMDHC </c:v>
                  </c:pt>
                  <c:pt idx="2">
                    <c:v> SMDHC </c:v>
                  </c:pt>
                  <c:pt idx="3">
                    <c:v> SMDHC </c:v>
                  </c:pt>
                </c:lvl>
                <c:lvl>
                  <c:pt idx="0">
                    <c:v>2019</c:v>
                  </c:pt>
                  <c:pt idx="1">
                    <c:v>2020</c:v>
                  </c:pt>
                  <c:pt idx="2">
                    <c:v>2021</c:v>
                  </c:pt>
                  <c:pt idx="3">
                    <c:v>2022</c:v>
                  </c:pt>
                </c:lvl>
              </c:multiLvlStrCache>
            </c:multiLvlStrRef>
          </c:cat>
          <c:val>
            <c:numRef>
              <c:f>Planilha1!$E$4:$E$7</c:f>
              <c:numCache>
                <c:formatCode>_("R$"* #,##0.00_);_("R$"* \(#,##0.00\);_("R$"* "-"??_);_(@_)</c:formatCode>
                <c:ptCount val="4"/>
                <c:pt idx="0">
                  <c:v>69853165.120000005</c:v>
                </c:pt>
                <c:pt idx="1">
                  <c:v>146201403.94999999</c:v>
                </c:pt>
                <c:pt idx="2">
                  <c:v>295648786.89999998</c:v>
                </c:pt>
                <c:pt idx="3">
                  <c:v>316318571.85000002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1B52-4DEC-ACC5-F35657DD05C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43371096"/>
        <c:axId val="543372080"/>
      </c:barChart>
      <c:catAx>
        <c:axId val="54337109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 dirty="0">
                    <a:solidFill>
                      <a:schemeClr val="bg1"/>
                    </a:solidFill>
                  </a:rPr>
                  <a:t>Evolução do Orçamento - SMDHC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BR"/>
          </a:p>
        </c:txPr>
        <c:crossAx val="543372080"/>
        <c:crosses val="autoZero"/>
        <c:auto val="1"/>
        <c:lblAlgn val="ctr"/>
        <c:lblOffset val="100"/>
        <c:noMultiLvlLbl val="0"/>
      </c:catAx>
      <c:valAx>
        <c:axId val="5433720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pt-BR" sz="12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Evolução</a:t>
                </a:r>
                <a:r>
                  <a:rPr lang="pt-BR" sz="1200" b="1" baseline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do Orçamento - 2019 - 2023</a:t>
                </a:r>
                <a:endParaRPr lang="pt-BR" sz="1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>
            <c:manualLayout>
              <c:xMode val="edge"/>
              <c:yMode val="edge"/>
              <c:x val="0"/>
              <c:y val="0.1141574499266359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pt-BR"/>
            </a:p>
          </c:txPr>
        </c:title>
        <c:numFmt formatCode="_(&quot;R$&quot;* #,##0.00_);_(&quot;R$&quot;* \(#,##0.00\);_(&quot;R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BR"/>
          </a:p>
        </c:txPr>
        <c:crossAx val="5433710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pt-B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Evolução do Orçamento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0.13507110101723663"/>
          <c:y val="0.1260127256426041"/>
          <c:w val="0.85447702733133579"/>
          <c:h val="0.6923799403820758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'JUV e DH'!$F$34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'JUV e DH'!$F$35</c:f>
              <c:numCache>
                <c:formatCode>_("R$"* #,##0.00_);_("R$"* \(#,##0.00\);_("R$"* "-"??_);_(@_)</c:formatCode>
                <c:ptCount val="1"/>
                <c:pt idx="0">
                  <c:v>768300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2B2-4A6E-8552-18CC80B3CB06}"/>
            </c:ext>
          </c:extLst>
        </c:ser>
        <c:ser>
          <c:idx val="1"/>
          <c:order val="1"/>
          <c:tx>
            <c:strRef>
              <c:f>'JUV e DH'!$G$34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'JUV e DH'!$G$35</c:f>
              <c:numCache>
                <c:formatCode>_("R$"* #,##0.00_);_("R$"* \(#,##0.00\);_("R$"* "-"??_);_(@_)</c:formatCode>
                <c:ptCount val="1"/>
                <c:pt idx="0">
                  <c:v>2069162.6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2B2-4A6E-8552-18CC80B3CB06}"/>
            </c:ext>
          </c:extLst>
        </c:ser>
        <c:ser>
          <c:idx val="2"/>
          <c:order val="2"/>
          <c:tx>
            <c:strRef>
              <c:f>'JUV e DH'!$H$34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9933F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'JUV e DH'!$H$35</c:f>
              <c:numCache>
                <c:formatCode>_("R$"* #,##0.00_);_("R$"* \(#,##0.00\);_("R$"* "-"??_);_(@_)</c:formatCode>
                <c:ptCount val="1"/>
                <c:pt idx="0">
                  <c:v>1387919.4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2B2-4A6E-8552-18CC80B3CB06}"/>
            </c:ext>
          </c:extLst>
        </c:ser>
        <c:ser>
          <c:idx val="3"/>
          <c:order val="3"/>
          <c:tx>
            <c:strRef>
              <c:f>'JUV e DH'!$I$34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'JUV e DH'!$I$35</c:f>
              <c:numCache>
                <c:formatCode>_("R$"* #,##0.00_);_("R$"* \(#,##0.00\);_("R$"* "-"??_);_(@_)</c:formatCode>
                <c:ptCount val="1"/>
                <c:pt idx="0">
                  <c:v>1715948.6699999997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2B2-4A6E-8552-18CC80B3CB06}"/>
            </c:ext>
          </c:extLst>
        </c:ser>
        <c:ser>
          <c:idx val="4"/>
          <c:order val="4"/>
          <c:tx>
            <c:strRef>
              <c:f>'JUV e DH'!$I$40</c:f>
              <c:strCache>
                <c:ptCount val="1"/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'JUV e DH'!$I$41</c:f>
              <c:numCache>
                <c:formatCode>_("R$"* #,##0.00_);_("R$"* \(#,##0.00\);_("R$"* "-"??_);_(@_)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4-E2B2-4A6E-8552-18CC80B3CB0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542532432"/>
        <c:axId val="542535384"/>
      </c:barChart>
      <c:catAx>
        <c:axId val="542532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542535384"/>
        <c:crosses val="autoZero"/>
        <c:auto val="1"/>
        <c:lblAlgn val="ctr"/>
        <c:lblOffset val="100"/>
        <c:noMultiLvlLbl val="0"/>
      </c:catAx>
      <c:valAx>
        <c:axId val="5425353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R$&quot;* #,##0.00_);_(&quot;R$&quot;* \(#,##0.00\);_(&quot;R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BR"/>
          </a:p>
        </c:txPr>
        <c:crossAx val="5425324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pt-B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Evolução do Orçamento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IMIGRANTE!$C$9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rgbClr val="FF99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IMIGRANTE!$C$10</c:f>
              <c:numCache>
                <c:formatCode>_("R$"* #,##0.00_);_("R$"* \(#,##0.00\);_("R$"* "-"??_);_(@_)</c:formatCode>
                <c:ptCount val="1"/>
                <c:pt idx="0">
                  <c:v>1014480.83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980-45FC-BD4A-BDD7D85BF91E}"/>
            </c:ext>
          </c:extLst>
        </c:ser>
        <c:ser>
          <c:idx val="1"/>
          <c:order val="1"/>
          <c:tx>
            <c:strRef>
              <c:f>IMIGRANTE!$D$9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IMIGRANTE!$D$10</c:f>
              <c:numCache>
                <c:formatCode>_("R$"* #,##0.00_);_("R$"* \(#,##0.00\);_("R$"* "-"??_);_(@_)</c:formatCode>
                <c:ptCount val="1"/>
                <c:pt idx="0">
                  <c:v>1359703.05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980-45FC-BD4A-BDD7D85BF91E}"/>
            </c:ext>
          </c:extLst>
        </c:ser>
        <c:ser>
          <c:idx val="2"/>
          <c:order val="2"/>
          <c:tx>
            <c:strRef>
              <c:f>IMIGRANTE!$E$9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FF993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IMIGRANTE!$E$10</c:f>
              <c:numCache>
                <c:formatCode>_("R$"* #,##0.00_);_("R$"* \(#,##0.00\);_("R$"* "-"??_);_(@_)</c:formatCode>
                <c:ptCount val="1"/>
                <c:pt idx="0">
                  <c:v>2051764.77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980-45FC-BD4A-BDD7D85BF91E}"/>
            </c:ext>
          </c:extLst>
        </c:ser>
        <c:ser>
          <c:idx val="3"/>
          <c:order val="3"/>
          <c:tx>
            <c:strRef>
              <c:f>IMIGRANTE!$F$9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FF33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IMIGRANTE!$F$10</c:f>
              <c:numCache>
                <c:formatCode>_("R$"* #,##0.00_);_("R$"* \(#,##0.00\);_("R$"* "-"??_);_(@_)</c:formatCode>
                <c:ptCount val="1"/>
                <c:pt idx="0">
                  <c:v>1839536.72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980-45FC-BD4A-BDD7D85BF91E}"/>
            </c:ext>
          </c:extLst>
        </c:ser>
        <c:ser>
          <c:idx val="4"/>
          <c:order val="4"/>
          <c:tx>
            <c:strRef>
              <c:f>IMIGRANTE!$G$9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CC33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IMIGRANTE!$G$10</c:f>
              <c:numCache>
                <c:formatCode>_("R$"* #,##0.00_);_("R$"* \(#,##0.00\);_("R$"* "-"??_);_(@_)</c:formatCode>
                <c:ptCount val="1"/>
                <c:pt idx="0">
                  <c:v>2696181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980-45FC-BD4A-BDD7D85BF91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02596776"/>
        <c:axId val="102599728"/>
      </c:barChart>
      <c:catAx>
        <c:axId val="102596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02599728"/>
        <c:crosses val="autoZero"/>
        <c:auto val="1"/>
        <c:lblAlgn val="ctr"/>
        <c:lblOffset val="100"/>
        <c:noMultiLvlLbl val="0"/>
      </c:catAx>
      <c:valAx>
        <c:axId val="1025997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R$&quot;* #,##0.00_);_(&quot;R$&quot;* \(#,##0.00\);_(&quot;R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BR"/>
          </a:p>
        </c:txPr>
        <c:crossAx val="1025967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t-BR"/>
        </a:p>
      </c:txPr>
    </c:legend>
    <c:plotVisOnly val="1"/>
    <c:dispBlanksAs val="gap"/>
    <c:showDLblsOverMax val="0"/>
  </c:chart>
  <c:spPr>
    <a:solidFill>
      <a:srgbClr val="FFFFFF"/>
    </a:solidFill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pt-B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Evolução do Orçamento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IMIGRANTE!$C$9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rgbClr val="FF99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IMIGRANTE!$C$10</c:f>
              <c:numCache>
                <c:formatCode>_("R$"* #,##0.00_);_("R$"* \(#,##0.00\);_("R$"* "-"??_);_(@_)</c:formatCode>
                <c:ptCount val="1"/>
                <c:pt idx="0">
                  <c:v>1014480.83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CA0-42FD-AE85-CA366F372A8E}"/>
            </c:ext>
          </c:extLst>
        </c:ser>
        <c:ser>
          <c:idx val="1"/>
          <c:order val="1"/>
          <c:tx>
            <c:strRef>
              <c:f>IMIGRANTE!$D$9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IMIGRANTE!$D$10</c:f>
              <c:numCache>
                <c:formatCode>_("R$"* #,##0.00_);_("R$"* \(#,##0.00\);_("R$"* "-"??_);_(@_)</c:formatCode>
                <c:ptCount val="1"/>
                <c:pt idx="0">
                  <c:v>1359703.05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CA0-42FD-AE85-CA366F372A8E}"/>
            </c:ext>
          </c:extLst>
        </c:ser>
        <c:ser>
          <c:idx val="2"/>
          <c:order val="2"/>
          <c:tx>
            <c:strRef>
              <c:f>IMIGRANTE!$E$9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FF993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IMIGRANTE!$E$10</c:f>
              <c:numCache>
                <c:formatCode>_("R$"* #,##0.00_);_("R$"* \(#,##0.00\);_("R$"* "-"??_);_(@_)</c:formatCode>
                <c:ptCount val="1"/>
                <c:pt idx="0">
                  <c:v>2051764.77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CA0-42FD-AE85-CA366F372A8E}"/>
            </c:ext>
          </c:extLst>
        </c:ser>
        <c:ser>
          <c:idx val="3"/>
          <c:order val="3"/>
          <c:tx>
            <c:strRef>
              <c:f>IMIGRANTE!$F$9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FF33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IMIGRANTE!$F$10</c:f>
              <c:numCache>
                <c:formatCode>_("R$"* #,##0.00_);_("R$"* \(#,##0.00\);_("R$"* "-"??_);_(@_)</c:formatCode>
                <c:ptCount val="1"/>
                <c:pt idx="0">
                  <c:v>1839536.72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CA0-42FD-AE85-CA366F372A8E}"/>
            </c:ext>
          </c:extLst>
        </c:ser>
        <c:ser>
          <c:idx val="4"/>
          <c:order val="4"/>
          <c:tx>
            <c:strRef>
              <c:f>IMIGRANTE!$G$9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CC33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IMIGRANTE!$G$10</c:f>
              <c:numCache>
                <c:formatCode>_("R$"* #,##0.00_);_("R$"* \(#,##0.00\);_("R$"* "-"??_);_(@_)</c:formatCode>
                <c:ptCount val="1"/>
                <c:pt idx="0">
                  <c:v>2696181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CA0-42FD-AE85-CA366F372A8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02596776"/>
        <c:axId val="102599728"/>
      </c:barChart>
      <c:catAx>
        <c:axId val="102596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02599728"/>
        <c:crosses val="autoZero"/>
        <c:auto val="1"/>
        <c:lblAlgn val="ctr"/>
        <c:lblOffset val="100"/>
        <c:noMultiLvlLbl val="0"/>
      </c:catAx>
      <c:valAx>
        <c:axId val="1025997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R$&quot;* #,##0.00_);_(&quot;R$&quot;* \(#,##0.00\);_(&quot;R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BR"/>
          </a:p>
        </c:txPr>
        <c:crossAx val="1025967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pt-B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Evolução do Orçamento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Planilha1!$B$3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rgbClr val="F8696B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Planilha1!$B$4</c:f>
              <c:numCache>
                <c:formatCode>_("R$"* #,##0.00_);_("R$"* \(#,##0.00\);_("R$"* "-"??_);_(@_)</c:formatCode>
                <c:ptCount val="1"/>
                <c:pt idx="0">
                  <c:v>27985273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C3F-4218-AF5E-0B9C128B21BF}"/>
            </c:ext>
          </c:extLst>
        </c:ser>
        <c:ser>
          <c:idx val="1"/>
          <c:order val="1"/>
          <c:tx>
            <c:strRef>
              <c:f>Planilha1!$C$3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FFA7AB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Planilha1!$C$4</c:f>
              <c:numCache>
                <c:formatCode>_("R$"* #,##0.00_);_("R$"* \(#,##0.00\);_("R$"* "-"??_);_(@_)</c:formatCode>
                <c:ptCount val="1"/>
                <c:pt idx="0">
                  <c:v>35625304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C3F-4218-AF5E-0B9C128B21BF}"/>
            </c:ext>
          </c:extLst>
        </c:ser>
        <c:ser>
          <c:idx val="2"/>
          <c:order val="2"/>
          <c:tx>
            <c:strRef>
              <c:f>Planilha1!$D$3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FBDEE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Planilha1!$D$4</c:f>
              <c:numCache>
                <c:formatCode>_("R$"* #,##0.00_);_("R$"* \(#,##0.00\);_("R$"* "-"??_);_(@_)</c:formatCode>
                <c:ptCount val="1"/>
                <c:pt idx="0">
                  <c:v>36113366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C3F-4218-AF5E-0B9C128B21BF}"/>
            </c:ext>
          </c:extLst>
        </c:ser>
        <c:ser>
          <c:idx val="3"/>
          <c:order val="3"/>
          <c:tx>
            <c:strRef>
              <c:f>Planilha1!$E$3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A1D7B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Planilha1!$E$4</c:f>
              <c:numCache>
                <c:formatCode>_("R$"* #,##0.00_);_("R$"* \(#,##0.00\);_("R$"* "-"??_);_(@_)</c:formatCode>
                <c:ptCount val="1"/>
                <c:pt idx="0">
                  <c:v>48940362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C3F-4218-AF5E-0B9C128B21BF}"/>
            </c:ext>
          </c:extLst>
        </c:ser>
        <c:ser>
          <c:idx val="4"/>
          <c:order val="4"/>
          <c:tx>
            <c:strRef>
              <c:f>Planilha1!$F$3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63BE7B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Planilha1!$F$4</c:f>
              <c:numCache>
                <c:formatCode>_("R$"* #,##0.00_);_("R$"* \(#,##0.00\);_("R$"* "-"??_);_(@_)</c:formatCode>
                <c:ptCount val="1"/>
                <c:pt idx="0">
                  <c:v>53417984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C3F-4218-AF5E-0B9C128B21B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501982768"/>
        <c:axId val="501983424"/>
      </c:barChart>
      <c:catAx>
        <c:axId val="501982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501983424"/>
        <c:crosses val="autoZero"/>
        <c:auto val="1"/>
        <c:lblAlgn val="ctr"/>
        <c:lblOffset val="100"/>
        <c:noMultiLvlLbl val="0"/>
      </c:catAx>
      <c:valAx>
        <c:axId val="5019834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R$&quot;* #,##0.00_);_(&quot;R$&quot;* \(#,##0.00\);_(&quot;R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BR"/>
          </a:p>
        </c:txPr>
        <c:crossAx val="5019827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t-BR"/>
        </a:p>
      </c:txPr>
    </c:legend>
    <c:plotVisOnly val="1"/>
    <c:dispBlanksAs val="gap"/>
    <c:showDLblsOverMax val="0"/>
  </c:chart>
  <c:spPr>
    <a:solidFill>
      <a:srgbClr val="FFFFFF"/>
    </a:solidFill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pt-B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Evolução do Orçamento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Planilha1!$B$3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rgbClr val="F8696B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Planilha1!$B$4</c:f>
              <c:numCache>
                <c:formatCode>_("R$"* #,##0.00_);_("R$"* \(#,##0.00\);_("R$"* "-"??_);_(@_)</c:formatCode>
                <c:ptCount val="1"/>
                <c:pt idx="0">
                  <c:v>27985273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2A5-4698-A8BA-ED4FE9BD7309}"/>
            </c:ext>
          </c:extLst>
        </c:ser>
        <c:ser>
          <c:idx val="1"/>
          <c:order val="1"/>
          <c:tx>
            <c:strRef>
              <c:f>Planilha1!$C$3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FFA7AB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Planilha1!$C$4</c:f>
              <c:numCache>
                <c:formatCode>_("R$"* #,##0.00_);_("R$"* \(#,##0.00\);_("R$"* "-"??_);_(@_)</c:formatCode>
                <c:ptCount val="1"/>
                <c:pt idx="0">
                  <c:v>35625304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2A5-4698-A8BA-ED4FE9BD7309}"/>
            </c:ext>
          </c:extLst>
        </c:ser>
        <c:ser>
          <c:idx val="2"/>
          <c:order val="2"/>
          <c:tx>
            <c:strRef>
              <c:f>Planilha1!$D$3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FBDEE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Planilha1!$D$4</c:f>
              <c:numCache>
                <c:formatCode>_("R$"* #,##0.00_);_("R$"* \(#,##0.00\);_("R$"* "-"??_);_(@_)</c:formatCode>
                <c:ptCount val="1"/>
                <c:pt idx="0">
                  <c:v>36113366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2A5-4698-A8BA-ED4FE9BD7309}"/>
            </c:ext>
          </c:extLst>
        </c:ser>
        <c:ser>
          <c:idx val="3"/>
          <c:order val="3"/>
          <c:tx>
            <c:strRef>
              <c:f>Planilha1!$E$3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A1D7B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Planilha1!$E$4</c:f>
              <c:numCache>
                <c:formatCode>_("R$"* #,##0.00_);_("R$"* \(#,##0.00\);_("R$"* "-"??_);_(@_)</c:formatCode>
                <c:ptCount val="1"/>
                <c:pt idx="0">
                  <c:v>48940362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2A5-4698-A8BA-ED4FE9BD7309}"/>
            </c:ext>
          </c:extLst>
        </c:ser>
        <c:ser>
          <c:idx val="4"/>
          <c:order val="4"/>
          <c:tx>
            <c:strRef>
              <c:f>Planilha1!$F$3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63BE7B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Planilha1!$F$4</c:f>
              <c:numCache>
                <c:formatCode>_("R$"* #,##0.00_);_("R$"* \(#,##0.00\);_("R$"* "-"??_);_(@_)</c:formatCode>
                <c:ptCount val="1"/>
                <c:pt idx="0">
                  <c:v>53417984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2A5-4698-A8BA-ED4FE9BD730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501982768"/>
        <c:axId val="501983424"/>
      </c:barChart>
      <c:catAx>
        <c:axId val="501982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501983424"/>
        <c:crosses val="autoZero"/>
        <c:auto val="1"/>
        <c:lblAlgn val="ctr"/>
        <c:lblOffset val="100"/>
        <c:noMultiLvlLbl val="0"/>
      </c:catAx>
      <c:valAx>
        <c:axId val="5019834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R$&quot;* #,##0.00_);_(&quot;R$&quot;* \(#,##0.00\);_(&quot;R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BR"/>
          </a:p>
        </c:txPr>
        <c:crossAx val="5019827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pt-BR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SMDHC e FAASP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Planilha1!$B$8:$C$8</c:f>
              <c:strCache>
                <c:ptCount val="2"/>
                <c:pt idx="0">
                  <c:v>2023</c:v>
                </c:pt>
                <c:pt idx="1">
                  <c:v> SMDHC 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4500136033851168E-4"/>
                  <c:y val="2.200226136045172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pt-B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835483105940341"/>
                      <c:h val="0.1975286170017801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B76B-46EF-8B27-68EDEF554A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Planilha1!$D$8</c:f>
              <c:numCache>
                <c:formatCode>_("R$"* #,##0.00_);_("R$"* \(#,##0.00\);_("R$"* "-"??_);_(@_)</c:formatCode>
                <c:ptCount val="1"/>
                <c:pt idx="0">
                  <c:v>147603597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76B-46EF-8B27-68EDEF554AAA}"/>
            </c:ext>
          </c:extLst>
        </c:ser>
        <c:ser>
          <c:idx val="1"/>
          <c:order val="1"/>
          <c:tx>
            <c:strRef>
              <c:f>Planilha1!$B$9:$C$9</c:f>
              <c:strCache>
                <c:ptCount val="2"/>
                <c:pt idx="0">
                  <c:v>2023</c:v>
                </c:pt>
                <c:pt idx="1">
                  <c:v> FAASP 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0985194168110942E-4"/>
                  <c:y val="-3.1579224826326076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3BE3788-0196-42DE-BE25-C8FFFC036745}" type="VALUE">
                      <a:rPr lang="en-US" sz="12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>
                          <a:solidFill>
                            <a:schemeClr val="bg1"/>
                          </a:solidFill>
                        </a:defRPr>
                      </a:pPr>
                      <a:t>[VALOR]</a:t>
                    </a:fld>
                    <a:endParaRPr lang="pt-BR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834121060368284"/>
                      <c:h val="0.1304431342299979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B76B-46EF-8B27-68EDEF554AAA}"/>
                </c:ext>
              </c:extLst>
            </c:dLbl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Planilha1!$D$9</c:f>
              <c:numCache>
                <c:formatCode>_("R$"* #,##0.00_);_("R$"* \(#,##0.00\);_("R$"* "-"??_);_(@_)</c:formatCode>
                <c:ptCount val="1"/>
                <c:pt idx="0">
                  <c:v>190787457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76B-46EF-8B27-68EDEF554AA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84831296"/>
        <c:axId val="584832936"/>
      </c:barChart>
      <c:catAx>
        <c:axId val="584831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BR"/>
          </a:p>
        </c:txPr>
        <c:crossAx val="584832936"/>
        <c:crosses val="autoZero"/>
        <c:auto val="1"/>
        <c:lblAlgn val="ctr"/>
        <c:lblOffset val="100"/>
        <c:noMultiLvlLbl val="0"/>
      </c:catAx>
      <c:valAx>
        <c:axId val="5848329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R$&quot;* #,##0.00_);_(&quot;R$&quot;* \(#,##0.00\);_(&quot;R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BR"/>
          </a:p>
        </c:txPr>
        <c:crossAx val="5848312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pt-B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Evolução do orçamento</a:t>
            </a:r>
          </a:p>
        </c:rich>
      </c:tx>
      <c:layout>
        <c:manualLayout>
          <c:xMode val="edge"/>
          <c:yMode val="edge"/>
          <c:x val="0.35876197642358704"/>
          <c:y val="2.9375259509866547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0.14627355395735514"/>
          <c:y val="0.14849161549118128"/>
          <c:w val="0.84304030086126547"/>
          <c:h val="0.6636335796127372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Mulheres!$F$16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rgbClr val="EEB8E8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Mulheres!$F$17</c:f>
              <c:numCache>
                <c:formatCode>_("R$"* #,##0.00_);_("R$"* \(#,##0.00\);_("R$"* "-"??_);_(@_)</c:formatCode>
                <c:ptCount val="1"/>
                <c:pt idx="0">
                  <c:v>7327813.4099999983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82F-49BC-8A01-93FD742C0794}"/>
            </c:ext>
          </c:extLst>
        </c:ser>
        <c:ser>
          <c:idx val="1"/>
          <c:order val="1"/>
          <c:tx>
            <c:strRef>
              <c:f>Mulheres!$G$16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CC99F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Mulheres!$G$17</c:f>
              <c:numCache>
                <c:formatCode>_("R$"* #,##0.00_);_("R$"* \(#,##0.00\);_("R$"* "-"??_);_(@_)</c:formatCode>
                <c:ptCount val="1"/>
                <c:pt idx="0">
                  <c:v>9249588.1900000013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82F-49BC-8A01-93FD742C0794}"/>
            </c:ext>
          </c:extLst>
        </c:ser>
        <c:ser>
          <c:idx val="2"/>
          <c:order val="2"/>
          <c:tx>
            <c:strRef>
              <c:f>Mulheres!$H$16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9900CC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Mulheres!$H$17</c:f>
              <c:numCache>
                <c:formatCode>_("R$"* #,##0.00_);_("R$"* \(#,##0.00\);_("R$"* "-"??_);_(@_)</c:formatCode>
                <c:ptCount val="1"/>
                <c:pt idx="0">
                  <c:v>11889614.359999999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82F-49BC-8A01-93FD742C0794}"/>
            </c:ext>
          </c:extLst>
        </c:ser>
        <c:ser>
          <c:idx val="3"/>
          <c:order val="3"/>
          <c:tx>
            <c:strRef>
              <c:f>Mulheres!$I$16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9933F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Mulheres!$I$17</c:f>
              <c:numCache>
                <c:formatCode>_("R$"* #,##0.00_);_("R$"* \(#,##0.00\);_("R$"* "-"??_);_(@_)</c:formatCode>
                <c:ptCount val="1"/>
                <c:pt idx="0">
                  <c:v>14696161.9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82F-49BC-8A01-93FD742C0794}"/>
            </c:ext>
          </c:extLst>
        </c:ser>
        <c:ser>
          <c:idx val="4"/>
          <c:order val="4"/>
          <c:tx>
            <c:strRef>
              <c:f>Mulheres!$J$16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Mulheres!$J$17</c:f>
              <c:numCache>
                <c:formatCode>_("R$"* #,##0.00_);_("R$"* \(#,##0.00\);_("R$"* "-"??_);_(@_)</c:formatCode>
                <c:ptCount val="1"/>
                <c:pt idx="0">
                  <c:v>19575436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82F-49BC-8A01-93FD742C079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592083760"/>
        <c:axId val="592088352"/>
      </c:barChart>
      <c:catAx>
        <c:axId val="592083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592088352"/>
        <c:crosses val="autoZero"/>
        <c:auto val="1"/>
        <c:lblAlgn val="ctr"/>
        <c:lblOffset val="100"/>
        <c:noMultiLvlLbl val="0"/>
      </c:catAx>
      <c:valAx>
        <c:axId val="5920883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R$&quot;* #,##0.00_);_(&quot;R$&quot;* \(#,##0.00\);_(&quot;R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BR"/>
          </a:p>
        </c:txPr>
        <c:crossAx val="5920837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t-BR"/>
        </a:p>
      </c:txPr>
    </c:legend>
    <c:plotVisOnly val="1"/>
    <c:dispBlanksAs val="gap"/>
    <c:showDLblsOverMax val="0"/>
  </c:chart>
  <c:spPr>
    <a:solidFill>
      <a:srgbClr val="FFFFFF">
        <a:alpha val="87059"/>
      </a:srgbClr>
    </a:solidFill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pt-BR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Evolução do orçamento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lgbtiEXE!$J$7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lgbtiEXE!$J$8</c:f>
              <c:numCache>
                <c:formatCode>"R$"#,##0.00_);[Red]\("R$"#,##0.00\)</c:formatCode>
                <c:ptCount val="1"/>
                <c:pt idx="0">
                  <c:v>5534054.4199999999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415-423C-A9E6-27DF7D5181D5}"/>
            </c:ext>
          </c:extLst>
        </c:ser>
        <c:ser>
          <c:idx val="1"/>
          <c:order val="1"/>
          <c:tx>
            <c:strRef>
              <c:f>lgbtiEXE!$K$7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lgbtiEXE!$K$8</c:f>
              <c:numCache>
                <c:formatCode>"R$"#,##0.00_);[Red]\("R$"#,##0.00\)</c:formatCode>
                <c:ptCount val="1"/>
                <c:pt idx="0">
                  <c:v>3936726.15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415-423C-A9E6-27DF7D5181D5}"/>
            </c:ext>
          </c:extLst>
        </c:ser>
        <c:ser>
          <c:idx val="2"/>
          <c:order val="2"/>
          <c:tx>
            <c:strRef>
              <c:f>lgbtiEXE!$L$7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lgbtiEXE!$L$8</c:f>
              <c:numCache>
                <c:formatCode>"R$"#,##0.00_);[Red]\("R$"#,##0.00\)</c:formatCode>
                <c:ptCount val="1"/>
                <c:pt idx="0">
                  <c:v>6028936.8499999996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415-423C-A9E6-27DF7D5181D5}"/>
            </c:ext>
          </c:extLst>
        </c:ser>
        <c:ser>
          <c:idx val="3"/>
          <c:order val="3"/>
          <c:tx>
            <c:strRef>
              <c:f>lgbtiEXE!$M$7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lgbtiEXE!$M$8</c:f>
              <c:numCache>
                <c:formatCode>"R$"#,##0.00_);[Red]\("R$"#,##0.00\)</c:formatCode>
                <c:ptCount val="1"/>
                <c:pt idx="0">
                  <c:v>5928303.6100000003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415-423C-A9E6-27DF7D5181D5}"/>
            </c:ext>
          </c:extLst>
        </c:ser>
        <c:ser>
          <c:idx val="4"/>
          <c:order val="4"/>
          <c:tx>
            <c:strRef>
              <c:f>lgbtiEXE!$N$7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lgbtiEXE!$N$8</c:f>
              <c:numCache>
                <c:formatCode>"R$"#,##0.00_);[Red]\("R$"#,##0.00\)</c:formatCode>
                <c:ptCount val="1"/>
                <c:pt idx="0">
                  <c:v>6592425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415-423C-A9E6-27DF7D5181D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605077832"/>
        <c:axId val="933880712"/>
      </c:barChart>
      <c:catAx>
        <c:axId val="605077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933880712"/>
        <c:crosses val="autoZero"/>
        <c:auto val="1"/>
        <c:lblAlgn val="ctr"/>
        <c:lblOffset val="100"/>
        <c:noMultiLvlLbl val="0"/>
      </c:catAx>
      <c:valAx>
        <c:axId val="9338807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R$&quot;#,##0.00_);[Red]\(&quot;R$&quot;#,##0.0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BR"/>
          </a:p>
        </c:txPr>
        <c:crossAx val="6050778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t-BR"/>
        </a:p>
      </c:txPr>
    </c:legend>
    <c:plotVisOnly val="1"/>
    <c:dispBlanksAs val="gap"/>
    <c:showDLblsOverMax val="0"/>
  </c:chart>
  <c:spPr>
    <a:solidFill>
      <a:srgbClr val="FFFFFF"/>
    </a:solidFill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pt-B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Evolução do orçamento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'igualdade Racial '!$E$4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'igualdade Racial '!$E$5</c:f>
              <c:numCache>
                <c:formatCode>_("R$"* #,##0.00_);_("R$"* \(#,##0.00\);_("R$"* "-"??_);_(@_)</c:formatCode>
                <c:ptCount val="1"/>
                <c:pt idx="0">
                  <c:v>2162770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012-4655-9B98-5985AEAE2B29}"/>
            </c:ext>
          </c:extLst>
        </c:ser>
        <c:ser>
          <c:idx val="1"/>
          <c:order val="1"/>
          <c:tx>
            <c:strRef>
              <c:f>'igualdade Racial '!$F$4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'igualdade Racial '!$F$5</c:f>
              <c:numCache>
                <c:formatCode>_("R$"* #,##0.00_);_("R$"* \(#,##0.00\);_("R$"* "-"??_);_(@_)</c:formatCode>
                <c:ptCount val="1"/>
                <c:pt idx="0">
                  <c:v>2300695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012-4655-9B98-5985AEAE2B29}"/>
            </c:ext>
          </c:extLst>
        </c:ser>
        <c:ser>
          <c:idx val="2"/>
          <c:order val="2"/>
          <c:tx>
            <c:strRef>
              <c:f>'igualdade Racial '!$G$4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'igualdade Racial '!$G$5</c:f>
              <c:numCache>
                <c:formatCode>_("R$"* #,##0.00_);_("R$"* \(#,##0.00\);_("R$"* "-"??_);_(@_)</c:formatCode>
                <c:ptCount val="1"/>
                <c:pt idx="0">
                  <c:v>1982760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012-4655-9B98-5985AEAE2B29}"/>
            </c:ext>
          </c:extLst>
        </c:ser>
        <c:ser>
          <c:idx val="3"/>
          <c:order val="3"/>
          <c:tx>
            <c:strRef>
              <c:f>'igualdade Racial '!$H$4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'igualdade Racial '!$H$5</c:f>
              <c:numCache>
                <c:formatCode>_("R$"* #,##0.00_);_("R$"* \(#,##0.00\);_("R$"* "-"??_);_(@_)</c:formatCode>
                <c:ptCount val="1"/>
                <c:pt idx="0">
                  <c:v>3126000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012-4655-9B98-5985AEAE2B29}"/>
            </c:ext>
          </c:extLst>
        </c:ser>
        <c:ser>
          <c:idx val="4"/>
          <c:order val="4"/>
          <c:tx>
            <c:strRef>
              <c:f>'igualdade Racial '!$I$4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4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'igualdade Racial '!$I$5</c:f>
              <c:numCache>
                <c:formatCode>_("R$"* #,##0.00_);_("R$"* \(#,##0.00\);_("R$"* "-"??_);_(@_)</c:formatCode>
                <c:ptCount val="1"/>
                <c:pt idx="0">
                  <c:v>3281100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012-4655-9B98-5985AEAE2B2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501428912"/>
        <c:axId val="501429240"/>
      </c:barChart>
      <c:catAx>
        <c:axId val="501428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501429240"/>
        <c:crosses val="autoZero"/>
        <c:auto val="1"/>
        <c:lblAlgn val="ctr"/>
        <c:lblOffset val="100"/>
        <c:noMultiLvlLbl val="0"/>
      </c:catAx>
      <c:valAx>
        <c:axId val="5014292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R$&quot;* #,##0.00_);_(&quot;R$&quot;* \(#,##0.00\);_(&quot;R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BR"/>
          </a:p>
        </c:txPr>
        <c:crossAx val="5014289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t-BR"/>
        </a:p>
      </c:txPr>
    </c:legend>
    <c:plotVisOnly val="1"/>
    <c:dispBlanksAs val="gap"/>
    <c:showDLblsOverMax val="0"/>
  </c:chart>
  <c:spPr>
    <a:solidFill>
      <a:srgbClr val="FFFFFF">
        <a:alpha val="87843"/>
      </a:srgbClr>
    </a:solidFill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pt-B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Evolução do orçamento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0.13245813310437973"/>
          <c:y val="0.13934533900638499"/>
          <c:w val="0.85447702733133579"/>
          <c:h val="0.6766239665569682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'POP RUA'!$D$4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'POP RUA'!$D$5</c:f>
              <c:numCache>
                <c:formatCode>_("R$"* #,##0.00_);_("R$"* \(#,##0.00\);_("R$"* "-"??_);_(@_)</c:formatCode>
                <c:ptCount val="1"/>
                <c:pt idx="0">
                  <c:v>500000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09A-40DA-9651-C0336B2FB8B8}"/>
            </c:ext>
          </c:extLst>
        </c:ser>
        <c:ser>
          <c:idx val="1"/>
          <c:order val="1"/>
          <c:tx>
            <c:strRef>
              <c:f>'POP RUA'!$E$4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'POP RUA'!$E$5</c:f>
              <c:numCache>
                <c:formatCode>_("R$"* #,##0.00_);_("R$"* \(#,##0.00\);_("R$"* "-"??_);_(@_)</c:formatCode>
                <c:ptCount val="1"/>
                <c:pt idx="0">
                  <c:v>625086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09A-40DA-9651-C0336B2FB8B8}"/>
            </c:ext>
          </c:extLst>
        </c:ser>
        <c:ser>
          <c:idx val="2"/>
          <c:order val="2"/>
          <c:tx>
            <c:strRef>
              <c:f>'POP RUA'!$F$4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'POP RUA'!$F$5</c:f>
              <c:numCache>
                <c:formatCode>_("R$"* #,##0.00_);_("R$"* \(#,##0.00\);_("R$"* "-"??_);_(@_)</c:formatCode>
                <c:ptCount val="1"/>
                <c:pt idx="0">
                  <c:v>1894053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09A-40DA-9651-C0336B2FB8B8}"/>
            </c:ext>
          </c:extLst>
        </c:ser>
        <c:ser>
          <c:idx val="3"/>
          <c:order val="3"/>
          <c:tx>
            <c:strRef>
              <c:f>'POP RUA'!$G$4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'POP RUA'!$G$5</c:f>
              <c:numCache>
                <c:formatCode>_("R$"* #,##0.00_);_("R$"* \(#,##0.00\);_("R$"* "-"??_);_(@_)</c:formatCode>
                <c:ptCount val="1"/>
                <c:pt idx="0">
                  <c:v>4110000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09A-40DA-9651-C0336B2FB8B8}"/>
            </c:ext>
          </c:extLst>
        </c:ser>
        <c:ser>
          <c:idx val="4"/>
          <c:order val="4"/>
          <c:tx>
            <c:strRef>
              <c:f>'POP RUA'!$H$4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6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'POP RUA'!$H$5</c:f>
              <c:numCache>
                <c:formatCode>_("R$"* #,##0.00_);_("R$"* \(#,##0.00\);_("R$"* "-"??_);_(@_)</c:formatCode>
                <c:ptCount val="1"/>
                <c:pt idx="0">
                  <c:v>4315450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09A-40DA-9651-C0336B2FB8B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508729144"/>
        <c:axId val="596432176"/>
      </c:barChart>
      <c:catAx>
        <c:axId val="508729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596432176"/>
        <c:crosses val="autoZero"/>
        <c:auto val="1"/>
        <c:lblAlgn val="ctr"/>
        <c:lblOffset val="100"/>
        <c:noMultiLvlLbl val="0"/>
      </c:catAx>
      <c:valAx>
        <c:axId val="5964321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R$&quot;* #,##0.00_);_(&quot;R$&quot;* \(#,##0.00\);_(&quot;R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BR"/>
          </a:p>
        </c:txPr>
        <c:crossAx val="5087291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t-BR"/>
        </a:p>
      </c:txPr>
    </c:legend>
    <c:plotVisOnly val="1"/>
    <c:dispBlanksAs val="gap"/>
    <c:showDLblsOverMax val="0"/>
  </c:chart>
  <c:spPr>
    <a:solidFill>
      <a:srgbClr val="FFFFFF">
        <a:alpha val="89804"/>
      </a:srgbClr>
    </a:solidFill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pt-B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Evolução do orçamento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'POP RUA'!$D$4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'POP RUA'!$D$5</c:f>
              <c:numCache>
                <c:formatCode>_("R$"* #,##0.00_);_("R$"* \(#,##0.00\);_("R$"* "-"??_);_(@_)</c:formatCode>
                <c:ptCount val="1"/>
                <c:pt idx="0">
                  <c:v>500000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AC4-4CBF-81CD-DBDD32900984}"/>
            </c:ext>
          </c:extLst>
        </c:ser>
        <c:ser>
          <c:idx val="1"/>
          <c:order val="1"/>
          <c:tx>
            <c:strRef>
              <c:f>'POP RUA'!$E$4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'POP RUA'!$E$5</c:f>
              <c:numCache>
                <c:formatCode>_("R$"* #,##0.00_);_("R$"* \(#,##0.00\);_("R$"* "-"??_);_(@_)</c:formatCode>
                <c:ptCount val="1"/>
                <c:pt idx="0">
                  <c:v>625086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AC4-4CBF-81CD-DBDD32900984}"/>
            </c:ext>
          </c:extLst>
        </c:ser>
        <c:ser>
          <c:idx val="2"/>
          <c:order val="2"/>
          <c:tx>
            <c:strRef>
              <c:f>'POP RUA'!$F$4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'POP RUA'!$F$5</c:f>
              <c:numCache>
                <c:formatCode>_("R$"* #,##0.00_);_("R$"* \(#,##0.00\);_("R$"* "-"??_);_(@_)</c:formatCode>
                <c:ptCount val="1"/>
                <c:pt idx="0">
                  <c:v>1894053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AC4-4CBF-81CD-DBDD32900984}"/>
            </c:ext>
          </c:extLst>
        </c:ser>
        <c:ser>
          <c:idx val="3"/>
          <c:order val="3"/>
          <c:tx>
            <c:strRef>
              <c:f>'POP RUA'!$G$4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'POP RUA'!$G$5</c:f>
              <c:numCache>
                <c:formatCode>_("R$"* #,##0.00_);_("R$"* \(#,##0.00\);_("R$"* "-"??_);_(@_)</c:formatCode>
                <c:ptCount val="1"/>
                <c:pt idx="0">
                  <c:v>4110000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AC4-4CBF-81CD-DBDD32900984}"/>
            </c:ext>
          </c:extLst>
        </c:ser>
        <c:ser>
          <c:idx val="4"/>
          <c:order val="4"/>
          <c:tx>
            <c:strRef>
              <c:f>'POP RUA'!$H$4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6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'POP RUA'!$H$5</c:f>
              <c:numCache>
                <c:formatCode>_("R$"* #,##0.00_);_("R$"* \(#,##0.00\);_("R$"* "-"??_);_(@_)</c:formatCode>
                <c:ptCount val="1"/>
                <c:pt idx="0">
                  <c:v>4315450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AC4-4CBF-81CD-DBDD3290098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508729144"/>
        <c:axId val="596432176"/>
      </c:barChart>
      <c:catAx>
        <c:axId val="508729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596432176"/>
        <c:crosses val="autoZero"/>
        <c:auto val="1"/>
        <c:lblAlgn val="ctr"/>
        <c:lblOffset val="100"/>
        <c:noMultiLvlLbl val="0"/>
      </c:catAx>
      <c:valAx>
        <c:axId val="5964321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R$&quot;* #,##0.00_);_(&quot;R$&quot;* \(#,##0.00\);_(&quot;R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BR"/>
          </a:p>
        </c:txPr>
        <c:crossAx val="5087291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pt-B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Evolução do Orçamento</a:t>
            </a:r>
          </a:p>
        </c:rich>
      </c:tx>
      <c:layout>
        <c:manualLayout>
          <c:xMode val="edge"/>
          <c:yMode val="edge"/>
          <c:x val="0.36344953736580116"/>
          <c:y val="7.4413066934553703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'idoso CPES'!$C$3</c:f>
              <c:strCache>
                <c:ptCount val="1"/>
                <c:pt idx="0">
                  <c:v>2019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'idoso CPES'!$C$4</c:f>
              <c:numCache>
                <c:formatCode>_("R$"* #,##0.00_);_("R$"* \(#,##0.00\);_("R$"* "-"??_);_(@_)</c:formatCode>
                <c:ptCount val="1"/>
                <c:pt idx="0">
                  <c:v>2105330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B2E-443E-8D57-463FA593A6A2}"/>
            </c:ext>
          </c:extLst>
        </c:ser>
        <c:ser>
          <c:idx val="1"/>
          <c:order val="1"/>
          <c:tx>
            <c:strRef>
              <c:f>'idoso CPES'!$D$3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'idoso CPES'!$D$4</c:f>
              <c:numCache>
                <c:formatCode>_("R$"* #,##0.00_);_("R$"* \(#,##0.00\);_("R$"* "-"??_);_(@_)</c:formatCode>
                <c:ptCount val="1"/>
                <c:pt idx="0">
                  <c:v>2552124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B2E-443E-8D57-463FA593A6A2}"/>
            </c:ext>
          </c:extLst>
        </c:ser>
        <c:ser>
          <c:idx val="2"/>
          <c:order val="2"/>
          <c:tx>
            <c:strRef>
              <c:f>'idoso CPES'!$E$3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'idoso CPES'!$E$4</c:f>
              <c:numCache>
                <c:formatCode>_("R$"* #,##0.00_);_("R$"* \(#,##0.00\);_("R$"* "-"??_);_(@_)</c:formatCode>
                <c:ptCount val="1"/>
                <c:pt idx="0">
                  <c:v>3037296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B2E-443E-8D57-463FA593A6A2}"/>
            </c:ext>
          </c:extLst>
        </c:ser>
        <c:ser>
          <c:idx val="3"/>
          <c:order val="3"/>
          <c:tx>
            <c:strRef>
              <c:f>'idoso CPES'!$F$3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'idoso CPES'!$F$4</c:f>
              <c:numCache>
                <c:formatCode>_("R$"* #,##0.00_);_("R$"* \(#,##0.00\);_("R$"* "-"??_);_(@_)</c:formatCode>
                <c:ptCount val="1"/>
                <c:pt idx="0">
                  <c:v>3065017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B2E-443E-8D57-463FA593A6A2}"/>
            </c:ext>
          </c:extLst>
        </c:ser>
        <c:ser>
          <c:idx val="4"/>
          <c:order val="4"/>
          <c:tx>
            <c:strRef>
              <c:f>'idoso CPES'!$G$3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5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'idoso CPES'!$G$4</c:f>
              <c:numCache>
                <c:formatCode>_("R$"* #,##0.00_);_("R$"* \(#,##0.00\);_("R$"* "-"??_);_(@_)</c:formatCode>
                <c:ptCount val="1"/>
                <c:pt idx="0">
                  <c:v>3102717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B2E-443E-8D57-463FA593A6A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508722256"/>
        <c:axId val="508717664"/>
      </c:barChart>
      <c:catAx>
        <c:axId val="508722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508717664"/>
        <c:crosses val="autoZero"/>
        <c:auto val="1"/>
        <c:lblAlgn val="ctr"/>
        <c:lblOffset val="100"/>
        <c:noMultiLvlLbl val="0"/>
      </c:catAx>
      <c:valAx>
        <c:axId val="5087176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R$&quot;* #,##0.00_);_(&quot;R$&quot;* \(#,##0.00\);_(&quot;R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BR"/>
          </a:p>
        </c:txPr>
        <c:crossAx val="5087222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t-BR"/>
        </a:p>
      </c:txPr>
    </c:legend>
    <c:plotVisOnly val="1"/>
    <c:dispBlanksAs val="gap"/>
    <c:showDLblsOverMax val="0"/>
  </c:chart>
  <c:spPr>
    <a:solidFill>
      <a:srgbClr val="FFFFFF"/>
    </a:solidFill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pt-B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Evolução do Orçamento</a:t>
            </a:r>
          </a:p>
        </c:rich>
      </c:tx>
      <c:layout>
        <c:manualLayout>
          <c:xMode val="edge"/>
          <c:yMode val="edge"/>
          <c:x val="0.36344953736580116"/>
          <c:y val="7.4413066934553703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'idoso CPES'!$C$3</c:f>
              <c:strCache>
                <c:ptCount val="1"/>
                <c:pt idx="0">
                  <c:v>2019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'idoso CPES'!$C$4</c:f>
              <c:numCache>
                <c:formatCode>_("R$"* #,##0.00_);_("R$"* \(#,##0.00\);_("R$"* "-"??_);_(@_)</c:formatCode>
                <c:ptCount val="1"/>
                <c:pt idx="0">
                  <c:v>2105330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C41-419B-B53C-377AB7BD724E}"/>
            </c:ext>
          </c:extLst>
        </c:ser>
        <c:ser>
          <c:idx val="1"/>
          <c:order val="1"/>
          <c:tx>
            <c:strRef>
              <c:f>'idoso CPES'!$D$3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'idoso CPES'!$D$4</c:f>
              <c:numCache>
                <c:formatCode>_("R$"* #,##0.00_);_("R$"* \(#,##0.00\);_("R$"* "-"??_);_(@_)</c:formatCode>
                <c:ptCount val="1"/>
                <c:pt idx="0">
                  <c:v>2552124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C41-419B-B53C-377AB7BD724E}"/>
            </c:ext>
          </c:extLst>
        </c:ser>
        <c:ser>
          <c:idx val="2"/>
          <c:order val="2"/>
          <c:tx>
            <c:strRef>
              <c:f>'idoso CPES'!$E$3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'idoso CPES'!$E$4</c:f>
              <c:numCache>
                <c:formatCode>_("R$"* #,##0.00_);_("R$"* \(#,##0.00\);_("R$"* "-"??_);_(@_)</c:formatCode>
                <c:ptCount val="1"/>
                <c:pt idx="0">
                  <c:v>3037296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C41-419B-B53C-377AB7BD724E}"/>
            </c:ext>
          </c:extLst>
        </c:ser>
        <c:ser>
          <c:idx val="3"/>
          <c:order val="3"/>
          <c:tx>
            <c:strRef>
              <c:f>'idoso CPES'!$F$3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'idoso CPES'!$F$4</c:f>
              <c:numCache>
                <c:formatCode>_("R$"* #,##0.00_);_("R$"* \(#,##0.00\);_("R$"* "-"??_);_(@_)</c:formatCode>
                <c:ptCount val="1"/>
                <c:pt idx="0">
                  <c:v>3065017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C41-419B-B53C-377AB7BD724E}"/>
            </c:ext>
          </c:extLst>
        </c:ser>
        <c:ser>
          <c:idx val="4"/>
          <c:order val="4"/>
          <c:tx>
            <c:strRef>
              <c:f>'idoso CPES'!$G$3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5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'idoso CPES'!$G$4</c:f>
              <c:numCache>
                <c:formatCode>_("R$"* #,##0.00_);_("R$"* \(#,##0.00\);_("R$"* "-"??_);_(@_)</c:formatCode>
                <c:ptCount val="1"/>
                <c:pt idx="0">
                  <c:v>3102717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C41-419B-B53C-377AB7BD724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508722256"/>
        <c:axId val="508717664"/>
      </c:barChart>
      <c:catAx>
        <c:axId val="508722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508717664"/>
        <c:crosses val="autoZero"/>
        <c:auto val="1"/>
        <c:lblAlgn val="ctr"/>
        <c:lblOffset val="100"/>
        <c:noMultiLvlLbl val="0"/>
      </c:catAx>
      <c:valAx>
        <c:axId val="5087176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R$&quot;* #,##0.00_);_(&quot;R$&quot;* \(#,##0.00\);_(&quot;R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BR"/>
          </a:p>
        </c:txPr>
        <c:crossAx val="5087222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A87CD24-ADC9-458D-AF9F-E1A0E0F590AC}" type="doc">
      <dgm:prSet loTypeId="urn:microsoft.com/office/officeart/2005/8/layout/radial1" loCatId="relationship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pt-BR"/>
        </a:p>
      </dgm:t>
    </dgm:pt>
    <dgm:pt modelId="{7F3CAE54-A5B8-496A-8C51-80470936A791}">
      <dgm:prSet phldrT="[Texto]" custT="1"/>
      <dgm:spPr/>
      <dgm:t>
        <a:bodyPr/>
        <a:lstStyle/>
        <a:p>
          <a:r>
            <a:rPr lang="pt-BR" sz="2000" dirty="0"/>
            <a:t>Secretaria de Direitos Humanos e Cidadania </a:t>
          </a:r>
          <a:endParaRPr lang="pt-BR" sz="1900" dirty="0"/>
        </a:p>
      </dgm:t>
    </dgm:pt>
    <dgm:pt modelId="{DED9C3F8-1FAF-49F9-BB7D-60BB5680D5BB}" type="parTrans" cxnId="{2554CF77-7178-4B2F-8641-D57838713461}">
      <dgm:prSet/>
      <dgm:spPr/>
      <dgm:t>
        <a:bodyPr/>
        <a:lstStyle/>
        <a:p>
          <a:endParaRPr lang="pt-BR"/>
        </a:p>
      </dgm:t>
    </dgm:pt>
    <dgm:pt modelId="{0E32DEB9-DD79-43FF-941A-FF7B9571C9AC}" type="sibTrans" cxnId="{2554CF77-7178-4B2F-8641-D57838713461}">
      <dgm:prSet/>
      <dgm:spPr/>
      <dgm:t>
        <a:bodyPr/>
        <a:lstStyle/>
        <a:p>
          <a:endParaRPr lang="pt-BR"/>
        </a:p>
      </dgm:t>
    </dgm:pt>
    <dgm:pt modelId="{5D2259AE-E3E6-49C6-92C1-08B09D6612F9}">
      <dgm:prSet phldrT="[Texto]" custT="1"/>
      <dgm:spPr/>
      <dgm:t>
        <a:bodyPr/>
        <a:lstStyle/>
        <a:p>
          <a:r>
            <a:rPr lang="pt-BR" sz="1600" dirty="0"/>
            <a:t>Coordenação de Políticas para a Juventude</a:t>
          </a:r>
        </a:p>
      </dgm:t>
    </dgm:pt>
    <dgm:pt modelId="{79F0003C-0017-4BB0-BEDA-9505D6CF96E2}" type="parTrans" cxnId="{4E0FCE92-FE74-4EFE-8D81-3744BFFC500E}">
      <dgm:prSet/>
      <dgm:spPr/>
      <dgm:t>
        <a:bodyPr/>
        <a:lstStyle/>
        <a:p>
          <a:endParaRPr lang="pt-BR"/>
        </a:p>
      </dgm:t>
    </dgm:pt>
    <dgm:pt modelId="{B8A83BC7-0033-4929-94CE-F3C632B89C9F}" type="sibTrans" cxnId="{4E0FCE92-FE74-4EFE-8D81-3744BFFC500E}">
      <dgm:prSet/>
      <dgm:spPr/>
      <dgm:t>
        <a:bodyPr/>
        <a:lstStyle/>
        <a:p>
          <a:endParaRPr lang="pt-BR"/>
        </a:p>
      </dgm:t>
    </dgm:pt>
    <dgm:pt modelId="{D6E870F7-1FC0-43A0-A0DC-4828B312D459}">
      <dgm:prSet phldrT="[Texto]" custT="1"/>
      <dgm:spPr/>
      <dgm:t>
        <a:bodyPr/>
        <a:lstStyle/>
        <a:p>
          <a:r>
            <a:rPr lang="pt-BR" sz="1650" dirty="0"/>
            <a:t>Coordenação de Políticas LGBTQI+</a:t>
          </a:r>
        </a:p>
      </dgm:t>
    </dgm:pt>
    <dgm:pt modelId="{DDFA55A0-6257-425A-91E3-A3F7205D2BD7}" type="parTrans" cxnId="{F65DE653-1C8D-4232-B4C5-F35067711613}">
      <dgm:prSet/>
      <dgm:spPr/>
      <dgm:t>
        <a:bodyPr/>
        <a:lstStyle/>
        <a:p>
          <a:endParaRPr lang="pt-BR"/>
        </a:p>
      </dgm:t>
    </dgm:pt>
    <dgm:pt modelId="{A6F9996B-86B3-4A48-8BD9-E6867894512D}" type="sibTrans" cxnId="{F65DE653-1C8D-4232-B4C5-F35067711613}">
      <dgm:prSet/>
      <dgm:spPr/>
      <dgm:t>
        <a:bodyPr/>
        <a:lstStyle/>
        <a:p>
          <a:endParaRPr lang="pt-BR"/>
        </a:p>
      </dgm:t>
    </dgm:pt>
    <dgm:pt modelId="{3957A96A-0B04-4DC5-887E-A841FACBCA58}">
      <dgm:prSet custT="1"/>
      <dgm:spPr/>
      <dgm:t>
        <a:bodyPr/>
        <a:lstStyle/>
        <a:p>
          <a:r>
            <a:rPr lang="pt-BR" sz="1600" dirty="0"/>
            <a:t>Coordenação de Políticas para Crianças e Adolescentes</a:t>
          </a:r>
        </a:p>
      </dgm:t>
    </dgm:pt>
    <dgm:pt modelId="{4942748A-3432-4FDE-ADBA-277CE1E60B9D}" type="parTrans" cxnId="{BCBFFB85-0AE6-4096-8D50-362000D3AB3D}">
      <dgm:prSet/>
      <dgm:spPr/>
      <dgm:t>
        <a:bodyPr/>
        <a:lstStyle/>
        <a:p>
          <a:endParaRPr lang="pt-BR"/>
        </a:p>
      </dgm:t>
    </dgm:pt>
    <dgm:pt modelId="{65FD3F5E-64A5-4A15-8580-4078A283434C}" type="sibTrans" cxnId="{BCBFFB85-0AE6-4096-8D50-362000D3AB3D}">
      <dgm:prSet/>
      <dgm:spPr/>
      <dgm:t>
        <a:bodyPr/>
        <a:lstStyle/>
        <a:p>
          <a:endParaRPr lang="pt-BR"/>
        </a:p>
      </dgm:t>
    </dgm:pt>
    <dgm:pt modelId="{96D96810-6AB9-4E1E-A0DC-1EB72010E0BF}">
      <dgm:prSet custT="1"/>
      <dgm:spPr/>
      <dgm:t>
        <a:bodyPr/>
        <a:lstStyle/>
        <a:p>
          <a:r>
            <a:rPr lang="pt-BR" sz="1400" dirty="0"/>
            <a:t>Cidade Solidária - Segurança Alimentar</a:t>
          </a:r>
        </a:p>
      </dgm:t>
    </dgm:pt>
    <dgm:pt modelId="{64ED29BB-E2F0-4175-BFA1-35A06C3CADF7}" type="parTrans" cxnId="{74E42BBD-45F3-45EE-973F-251C9977A666}">
      <dgm:prSet/>
      <dgm:spPr/>
      <dgm:t>
        <a:bodyPr/>
        <a:lstStyle/>
        <a:p>
          <a:endParaRPr lang="pt-BR"/>
        </a:p>
      </dgm:t>
    </dgm:pt>
    <dgm:pt modelId="{B3672228-7CC5-4BF8-99B0-32EA01CF1A29}" type="sibTrans" cxnId="{74E42BBD-45F3-45EE-973F-251C9977A666}">
      <dgm:prSet/>
      <dgm:spPr/>
      <dgm:t>
        <a:bodyPr/>
        <a:lstStyle/>
        <a:p>
          <a:endParaRPr lang="pt-BR"/>
        </a:p>
      </dgm:t>
    </dgm:pt>
    <dgm:pt modelId="{2AFA09CE-50C6-4690-96B2-B290F4FACF11}">
      <dgm:prSet custT="1"/>
      <dgm:spPr/>
      <dgm:t>
        <a:bodyPr/>
        <a:lstStyle/>
        <a:p>
          <a:r>
            <a:rPr lang="pt-BR" sz="1600" dirty="0"/>
            <a:t>Coordenação de Políticas para a População Indígena</a:t>
          </a:r>
        </a:p>
      </dgm:t>
    </dgm:pt>
    <dgm:pt modelId="{4B20330C-EE09-43E2-90D7-B9584AC95B77}" type="parTrans" cxnId="{F83BA04D-9B37-4B94-9E8F-770808219237}">
      <dgm:prSet/>
      <dgm:spPr/>
      <dgm:t>
        <a:bodyPr/>
        <a:lstStyle/>
        <a:p>
          <a:endParaRPr lang="pt-BR"/>
        </a:p>
      </dgm:t>
    </dgm:pt>
    <dgm:pt modelId="{6C0F6734-A316-498E-99CA-EE33327C9203}" type="sibTrans" cxnId="{F83BA04D-9B37-4B94-9E8F-770808219237}">
      <dgm:prSet/>
      <dgm:spPr/>
      <dgm:t>
        <a:bodyPr/>
        <a:lstStyle/>
        <a:p>
          <a:endParaRPr lang="pt-BR"/>
        </a:p>
      </dgm:t>
    </dgm:pt>
    <dgm:pt modelId="{94B236E3-F6CA-4AFD-A56D-DF4BDEFE5E15}">
      <dgm:prSet custT="1"/>
      <dgm:spPr/>
      <dgm:t>
        <a:bodyPr/>
        <a:lstStyle/>
        <a:p>
          <a:r>
            <a:rPr lang="pt-BR" sz="1600" dirty="0"/>
            <a:t>Coordenação de Políticas de Drogas</a:t>
          </a:r>
          <a:endParaRPr lang="pt-BR" sz="1550" dirty="0"/>
        </a:p>
      </dgm:t>
    </dgm:pt>
    <dgm:pt modelId="{57211F16-01C2-42C3-99AA-A70855559993}" type="parTrans" cxnId="{49A18429-387D-4E06-A25F-4A630EE2FBFD}">
      <dgm:prSet/>
      <dgm:spPr/>
      <dgm:t>
        <a:bodyPr/>
        <a:lstStyle/>
        <a:p>
          <a:endParaRPr lang="pt-BR"/>
        </a:p>
      </dgm:t>
    </dgm:pt>
    <dgm:pt modelId="{A2C20878-C6C7-409D-A1D4-034FC635D866}" type="sibTrans" cxnId="{49A18429-387D-4E06-A25F-4A630EE2FBFD}">
      <dgm:prSet/>
      <dgm:spPr/>
      <dgm:t>
        <a:bodyPr/>
        <a:lstStyle/>
        <a:p>
          <a:endParaRPr lang="pt-BR"/>
        </a:p>
      </dgm:t>
    </dgm:pt>
    <dgm:pt modelId="{9EC3335F-9840-4974-BDB6-AA304CB970B8}">
      <dgm:prSet custT="1"/>
      <dgm:spPr/>
      <dgm:t>
        <a:bodyPr/>
        <a:lstStyle/>
        <a:p>
          <a:r>
            <a:rPr lang="pt-BR" sz="1600" dirty="0"/>
            <a:t>Coordenação de Políticas para a População em Situação de Rua </a:t>
          </a:r>
        </a:p>
      </dgm:t>
    </dgm:pt>
    <dgm:pt modelId="{96EC30E5-1BB0-4B36-8BCD-15EB20F9C6D8}" type="parTrans" cxnId="{BFDD1C4F-A7E8-4DFA-97D3-8052893BDAB6}">
      <dgm:prSet/>
      <dgm:spPr/>
      <dgm:t>
        <a:bodyPr/>
        <a:lstStyle/>
        <a:p>
          <a:endParaRPr lang="pt-BR"/>
        </a:p>
      </dgm:t>
    </dgm:pt>
    <dgm:pt modelId="{F0DEF642-08DF-40F3-9443-E843A1610160}" type="sibTrans" cxnId="{BFDD1C4F-A7E8-4DFA-97D3-8052893BDAB6}">
      <dgm:prSet/>
      <dgm:spPr/>
      <dgm:t>
        <a:bodyPr/>
        <a:lstStyle/>
        <a:p>
          <a:endParaRPr lang="pt-BR"/>
        </a:p>
      </dgm:t>
    </dgm:pt>
    <dgm:pt modelId="{6DB43D47-F929-4A01-849A-7466E6D6E060}">
      <dgm:prSet/>
      <dgm:spPr/>
      <dgm:t>
        <a:bodyPr/>
        <a:lstStyle/>
        <a:p>
          <a:endParaRPr lang="pt-BR"/>
        </a:p>
      </dgm:t>
    </dgm:pt>
    <dgm:pt modelId="{9BE95D5B-6441-4A36-8435-41CDFBF2E9F6}" type="parTrans" cxnId="{A0A70452-DF54-4E8F-A013-E0B0FAE2D78F}">
      <dgm:prSet/>
      <dgm:spPr/>
      <dgm:t>
        <a:bodyPr/>
        <a:lstStyle/>
        <a:p>
          <a:endParaRPr lang="pt-BR"/>
        </a:p>
      </dgm:t>
    </dgm:pt>
    <dgm:pt modelId="{C45DC545-386A-4E59-B5BE-599391ECA4C3}" type="sibTrans" cxnId="{A0A70452-DF54-4E8F-A013-E0B0FAE2D78F}">
      <dgm:prSet/>
      <dgm:spPr/>
      <dgm:t>
        <a:bodyPr/>
        <a:lstStyle/>
        <a:p>
          <a:endParaRPr lang="pt-BR"/>
        </a:p>
      </dgm:t>
    </dgm:pt>
    <dgm:pt modelId="{DBB201FC-76A8-44C2-8628-5988285C6AE2}">
      <dgm:prSet/>
      <dgm:spPr/>
      <dgm:t>
        <a:bodyPr/>
        <a:lstStyle/>
        <a:p>
          <a:endParaRPr lang="pt-BR"/>
        </a:p>
      </dgm:t>
    </dgm:pt>
    <dgm:pt modelId="{B08C128E-D65D-4865-B9AA-1402A23485F6}" type="parTrans" cxnId="{84D446B0-3C95-4337-8110-67F1823F67EE}">
      <dgm:prSet/>
      <dgm:spPr/>
      <dgm:t>
        <a:bodyPr/>
        <a:lstStyle/>
        <a:p>
          <a:endParaRPr lang="pt-BR"/>
        </a:p>
      </dgm:t>
    </dgm:pt>
    <dgm:pt modelId="{50847DA9-5AF5-41DD-9F90-8D0E437D8D3C}" type="sibTrans" cxnId="{84D446B0-3C95-4337-8110-67F1823F67EE}">
      <dgm:prSet/>
      <dgm:spPr/>
      <dgm:t>
        <a:bodyPr/>
        <a:lstStyle/>
        <a:p>
          <a:endParaRPr lang="pt-BR"/>
        </a:p>
      </dgm:t>
    </dgm:pt>
    <dgm:pt modelId="{B2DF2954-2C6A-4066-941D-6A0F8B675E58}">
      <dgm:prSet/>
      <dgm:spPr/>
      <dgm:t>
        <a:bodyPr/>
        <a:lstStyle/>
        <a:p>
          <a:endParaRPr lang="pt-BR"/>
        </a:p>
      </dgm:t>
    </dgm:pt>
    <dgm:pt modelId="{EFBE8565-6965-4A17-8F8B-7417B1B0D38F}" type="parTrans" cxnId="{BD4A73A4-71E4-4BD7-BFA4-C6A139734734}">
      <dgm:prSet/>
      <dgm:spPr/>
      <dgm:t>
        <a:bodyPr/>
        <a:lstStyle/>
        <a:p>
          <a:endParaRPr lang="pt-BR"/>
        </a:p>
      </dgm:t>
    </dgm:pt>
    <dgm:pt modelId="{6304F2DD-5E13-44CF-A9D1-88CA6C6E4D42}" type="sibTrans" cxnId="{BD4A73A4-71E4-4BD7-BFA4-C6A139734734}">
      <dgm:prSet/>
      <dgm:spPr/>
      <dgm:t>
        <a:bodyPr/>
        <a:lstStyle/>
        <a:p>
          <a:endParaRPr lang="pt-BR"/>
        </a:p>
      </dgm:t>
    </dgm:pt>
    <dgm:pt modelId="{E192F763-E42C-4C19-A2E2-DB69D8DA8C62}">
      <dgm:prSet/>
      <dgm:spPr/>
      <dgm:t>
        <a:bodyPr/>
        <a:lstStyle/>
        <a:p>
          <a:endParaRPr lang="pt-BR"/>
        </a:p>
      </dgm:t>
    </dgm:pt>
    <dgm:pt modelId="{23221863-E46C-459D-8C54-1CDA81FB7F2E}" type="parTrans" cxnId="{2ACA3392-5095-488C-BA75-39CB10F34A7A}">
      <dgm:prSet/>
      <dgm:spPr/>
      <dgm:t>
        <a:bodyPr/>
        <a:lstStyle/>
        <a:p>
          <a:endParaRPr lang="pt-BR"/>
        </a:p>
      </dgm:t>
    </dgm:pt>
    <dgm:pt modelId="{3DE0A73C-087B-48B7-BCD8-36947DC84560}" type="sibTrans" cxnId="{2ACA3392-5095-488C-BA75-39CB10F34A7A}">
      <dgm:prSet/>
      <dgm:spPr/>
      <dgm:t>
        <a:bodyPr/>
        <a:lstStyle/>
        <a:p>
          <a:endParaRPr lang="pt-BR"/>
        </a:p>
      </dgm:t>
    </dgm:pt>
    <dgm:pt modelId="{3B745BC4-6254-49F5-9164-CF640AECD34F}">
      <dgm:prSet custT="1"/>
      <dgm:spPr>
        <a:solidFill>
          <a:srgbClr val="FFC000"/>
        </a:solidFill>
      </dgm:spPr>
      <dgm:t>
        <a:bodyPr/>
        <a:lstStyle/>
        <a:p>
          <a:r>
            <a:rPr lang="pt-BR" sz="1650" dirty="0"/>
            <a:t>Coordenação de Políticas para Mulheres</a:t>
          </a:r>
        </a:p>
      </dgm:t>
    </dgm:pt>
    <dgm:pt modelId="{EE33F66F-0180-4C7A-A48B-ABA2572E8B3A}" type="parTrans" cxnId="{761498FE-0AE0-4D10-B2AA-0767D3637589}">
      <dgm:prSet/>
      <dgm:spPr/>
      <dgm:t>
        <a:bodyPr/>
        <a:lstStyle/>
        <a:p>
          <a:endParaRPr lang="pt-BR"/>
        </a:p>
      </dgm:t>
    </dgm:pt>
    <dgm:pt modelId="{CABACD91-1F70-4139-9896-5C711C6451FC}" type="sibTrans" cxnId="{761498FE-0AE0-4D10-B2AA-0767D3637589}">
      <dgm:prSet/>
      <dgm:spPr/>
      <dgm:t>
        <a:bodyPr/>
        <a:lstStyle/>
        <a:p>
          <a:endParaRPr lang="pt-BR"/>
        </a:p>
      </dgm:t>
    </dgm:pt>
    <dgm:pt modelId="{8E9C45EC-6543-47A9-A5E1-A529BD20E04F}">
      <dgm:prSet custT="1"/>
      <dgm:spPr/>
      <dgm:t>
        <a:bodyPr/>
        <a:lstStyle/>
        <a:p>
          <a:r>
            <a:rPr lang="pt-BR" sz="1800" dirty="0"/>
            <a:t>Coordenação de Políticas para Imigrantes</a:t>
          </a:r>
        </a:p>
      </dgm:t>
    </dgm:pt>
    <dgm:pt modelId="{D6A29970-5A53-4C14-AA49-FA02A6FC541F}" type="parTrans" cxnId="{948A1F6C-25B9-4A54-8EF3-AB709EFFF8F5}">
      <dgm:prSet/>
      <dgm:spPr/>
      <dgm:t>
        <a:bodyPr/>
        <a:lstStyle/>
        <a:p>
          <a:endParaRPr lang="pt-BR"/>
        </a:p>
      </dgm:t>
    </dgm:pt>
    <dgm:pt modelId="{738704FD-A942-4B6C-9412-EE54BEED5EEF}" type="sibTrans" cxnId="{948A1F6C-25B9-4A54-8EF3-AB709EFFF8F5}">
      <dgm:prSet/>
      <dgm:spPr/>
      <dgm:t>
        <a:bodyPr/>
        <a:lstStyle/>
        <a:p>
          <a:endParaRPr lang="pt-BR"/>
        </a:p>
      </dgm:t>
    </dgm:pt>
    <dgm:pt modelId="{ADFE1A05-9802-4BD2-BE70-FBD1015009D2}">
      <dgm:prSet custT="1"/>
      <dgm:spPr/>
      <dgm:t>
        <a:bodyPr/>
        <a:lstStyle/>
        <a:p>
          <a:r>
            <a:rPr lang="pt-BR" sz="1600" dirty="0"/>
            <a:t>Coordenação de Políticas para a </a:t>
          </a:r>
          <a:r>
            <a:rPr lang="pt-BR" sz="1800" dirty="0"/>
            <a:t>Igualdade</a:t>
          </a:r>
          <a:r>
            <a:rPr lang="pt-BR" sz="1600" dirty="0"/>
            <a:t> Racial</a:t>
          </a:r>
        </a:p>
      </dgm:t>
    </dgm:pt>
    <dgm:pt modelId="{20FE1BA3-63D7-468A-8B47-B273D9263FDC}" type="parTrans" cxnId="{3AAD7BC3-070B-4F36-A87F-49CBFBE56EA4}">
      <dgm:prSet/>
      <dgm:spPr/>
      <dgm:t>
        <a:bodyPr/>
        <a:lstStyle/>
        <a:p>
          <a:endParaRPr lang="pt-BR"/>
        </a:p>
      </dgm:t>
    </dgm:pt>
    <dgm:pt modelId="{5BF0688B-12FC-475C-9296-C961F94EA48A}" type="sibTrans" cxnId="{3AAD7BC3-070B-4F36-A87F-49CBFBE56EA4}">
      <dgm:prSet/>
      <dgm:spPr/>
      <dgm:t>
        <a:bodyPr/>
        <a:lstStyle/>
        <a:p>
          <a:endParaRPr lang="pt-BR"/>
        </a:p>
      </dgm:t>
    </dgm:pt>
    <dgm:pt modelId="{BD514595-93B3-4A8D-93BD-0A59E88F945D}">
      <dgm:prSet custT="1"/>
      <dgm:spPr>
        <a:solidFill>
          <a:schemeClr val="accent6"/>
        </a:solidFill>
      </dgm:spPr>
      <dgm:t>
        <a:bodyPr/>
        <a:lstStyle/>
        <a:p>
          <a:r>
            <a:rPr lang="pt-BR" sz="1600" dirty="0"/>
            <a:t>Coordenação de Políticas para a Pessoa Idosa</a:t>
          </a:r>
        </a:p>
      </dgm:t>
    </dgm:pt>
    <dgm:pt modelId="{96FA3486-A7DF-400F-B2AB-25686597B68A}" type="parTrans" cxnId="{39D79359-35EA-4929-B7E3-7F008E8171ED}">
      <dgm:prSet/>
      <dgm:spPr/>
      <dgm:t>
        <a:bodyPr/>
        <a:lstStyle/>
        <a:p>
          <a:endParaRPr lang="pt-BR"/>
        </a:p>
      </dgm:t>
    </dgm:pt>
    <dgm:pt modelId="{0AAF2FBB-6425-4F20-9F86-853AF5AE7F85}" type="sibTrans" cxnId="{39D79359-35EA-4929-B7E3-7F008E8171ED}">
      <dgm:prSet/>
      <dgm:spPr/>
      <dgm:t>
        <a:bodyPr/>
        <a:lstStyle/>
        <a:p>
          <a:endParaRPr lang="pt-BR"/>
        </a:p>
      </dgm:t>
    </dgm:pt>
    <dgm:pt modelId="{5C4AD36E-53BA-4332-BD11-D21A3573B6C8}" type="pres">
      <dgm:prSet presAssocID="{8A87CD24-ADC9-458D-AF9F-E1A0E0F590AC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CE58DD57-211B-4729-92E8-EC990C7FE478}" type="pres">
      <dgm:prSet presAssocID="{7F3CAE54-A5B8-496A-8C51-80470936A791}" presName="centerShape" presStyleLbl="node0" presStyleIdx="0" presStyleCnt="1" custScaleX="224352" custScaleY="197214" custLinFactNeighborY="-727"/>
      <dgm:spPr/>
    </dgm:pt>
    <dgm:pt modelId="{E879EB97-7583-4380-A5A7-A364305E3972}" type="pres">
      <dgm:prSet presAssocID="{79F0003C-0017-4BB0-BEDA-9505D6CF96E2}" presName="Name9" presStyleLbl="parChTrans1D2" presStyleIdx="0" presStyleCnt="11"/>
      <dgm:spPr/>
    </dgm:pt>
    <dgm:pt modelId="{43C82212-2763-4C43-9E69-D9A2882C6273}" type="pres">
      <dgm:prSet presAssocID="{79F0003C-0017-4BB0-BEDA-9505D6CF96E2}" presName="connTx" presStyleLbl="parChTrans1D2" presStyleIdx="0" presStyleCnt="11"/>
      <dgm:spPr/>
    </dgm:pt>
    <dgm:pt modelId="{C6667EE3-7AF1-4180-B122-96F4AA9F94D6}" type="pres">
      <dgm:prSet presAssocID="{5D2259AE-E3E6-49C6-92C1-08B09D6612F9}" presName="node" presStyleLbl="node1" presStyleIdx="0" presStyleCnt="11" custScaleX="194348" custScaleY="191727" custRadScaleRad="196059" custRadScaleInc="-380908">
        <dgm:presLayoutVars>
          <dgm:bulletEnabled val="1"/>
        </dgm:presLayoutVars>
      </dgm:prSet>
      <dgm:spPr/>
    </dgm:pt>
    <dgm:pt modelId="{F5F3A4B1-98B5-44BC-94D2-0E9A0FC7AD02}" type="pres">
      <dgm:prSet presAssocID="{4942748A-3432-4FDE-ADBA-277CE1E60B9D}" presName="Name9" presStyleLbl="parChTrans1D2" presStyleIdx="1" presStyleCnt="11"/>
      <dgm:spPr/>
    </dgm:pt>
    <dgm:pt modelId="{2749E3AD-BCE0-4951-9372-EEDCFA7EF4E8}" type="pres">
      <dgm:prSet presAssocID="{4942748A-3432-4FDE-ADBA-277CE1E60B9D}" presName="connTx" presStyleLbl="parChTrans1D2" presStyleIdx="1" presStyleCnt="11"/>
      <dgm:spPr/>
    </dgm:pt>
    <dgm:pt modelId="{F1794D08-D12A-40F6-8389-B9330564D40E}" type="pres">
      <dgm:prSet presAssocID="{3957A96A-0B04-4DC5-887E-A841FACBCA58}" presName="node" presStyleLbl="node1" presStyleIdx="1" presStyleCnt="11" custScaleX="191663" custScaleY="188213" custRadScaleRad="128747" custRadScaleInc="96399">
        <dgm:presLayoutVars>
          <dgm:bulletEnabled val="1"/>
        </dgm:presLayoutVars>
      </dgm:prSet>
      <dgm:spPr/>
    </dgm:pt>
    <dgm:pt modelId="{3DDB5745-9C06-4B54-B613-34A33BA94ED2}" type="pres">
      <dgm:prSet presAssocID="{DDFA55A0-6257-425A-91E3-A3F7205D2BD7}" presName="Name9" presStyleLbl="parChTrans1D2" presStyleIdx="2" presStyleCnt="11"/>
      <dgm:spPr/>
    </dgm:pt>
    <dgm:pt modelId="{ED28FA73-D6DA-47B9-91E5-47A45AD4A2B6}" type="pres">
      <dgm:prSet presAssocID="{DDFA55A0-6257-425A-91E3-A3F7205D2BD7}" presName="connTx" presStyleLbl="parChTrans1D2" presStyleIdx="2" presStyleCnt="11"/>
      <dgm:spPr/>
    </dgm:pt>
    <dgm:pt modelId="{2225F00D-34FD-41E4-B780-2746B37C935A}" type="pres">
      <dgm:prSet presAssocID="{D6E870F7-1FC0-43A0-A0DC-4828B312D459}" presName="node" presStyleLbl="node1" presStyleIdx="2" presStyleCnt="11" custScaleX="152093" custScaleY="151911" custRadScaleRad="121337" custRadScaleInc="-671734">
        <dgm:presLayoutVars>
          <dgm:bulletEnabled val="1"/>
        </dgm:presLayoutVars>
      </dgm:prSet>
      <dgm:spPr/>
    </dgm:pt>
    <dgm:pt modelId="{6F2ACDF5-6326-4487-B5A3-3755E356F216}" type="pres">
      <dgm:prSet presAssocID="{64ED29BB-E2F0-4175-BFA1-35A06C3CADF7}" presName="Name9" presStyleLbl="parChTrans1D2" presStyleIdx="3" presStyleCnt="11"/>
      <dgm:spPr/>
    </dgm:pt>
    <dgm:pt modelId="{75E4CB21-2B0D-4B58-B08C-4E228F950844}" type="pres">
      <dgm:prSet presAssocID="{64ED29BB-E2F0-4175-BFA1-35A06C3CADF7}" presName="connTx" presStyleLbl="parChTrans1D2" presStyleIdx="3" presStyleCnt="11"/>
      <dgm:spPr/>
    </dgm:pt>
    <dgm:pt modelId="{9F04EFE2-2F2A-4842-ACDE-0629568388BD}" type="pres">
      <dgm:prSet presAssocID="{96D96810-6AB9-4E1E-A0DC-1EB72010E0BF}" presName="node" presStyleLbl="node1" presStyleIdx="3" presStyleCnt="11" custScaleX="178628" custScaleY="163237" custRadScaleRad="184409" custRadScaleInc="902150">
        <dgm:presLayoutVars>
          <dgm:bulletEnabled val="1"/>
        </dgm:presLayoutVars>
      </dgm:prSet>
      <dgm:spPr/>
    </dgm:pt>
    <dgm:pt modelId="{BA0F932F-92E7-4597-A804-DEC5E98630ED}" type="pres">
      <dgm:prSet presAssocID="{4B20330C-EE09-43E2-90D7-B9584AC95B77}" presName="Name9" presStyleLbl="parChTrans1D2" presStyleIdx="4" presStyleCnt="11"/>
      <dgm:spPr/>
    </dgm:pt>
    <dgm:pt modelId="{1C4C9143-461F-453F-AF8A-9EC4D8D84345}" type="pres">
      <dgm:prSet presAssocID="{4B20330C-EE09-43E2-90D7-B9584AC95B77}" presName="connTx" presStyleLbl="parChTrans1D2" presStyleIdx="4" presStyleCnt="11"/>
      <dgm:spPr/>
    </dgm:pt>
    <dgm:pt modelId="{ED730830-DEAE-4BD7-B019-C381CBE9A148}" type="pres">
      <dgm:prSet presAssocID="{2AFA09CE-50C6-4690-96B2-B290F4FACF11}" presName="node" presStyleLbl="node1" presStyleIdx="4" presStyleCnt="11" custScaleX="194474" custScaleY="174790" custRadScaleRad="152944" custRadScaleInc="-789078">
        <dgm:presLayoutVars>
          <dgm:bulletEnabled val="1"/>
        </dgm:presLayoutVars>
      </dgm:prSet>
      <dgm:spPr/>
    </dgm:pt>
    <dgm:pt modelId="{1089CFA5-92E0-40BB-9186-E04AC6D8464E}" type="pres">
      <dgm:prSet presAssocID="{57211F16-01C2-42C3-99AA-A70855559993}" presName="Name9" presStyleLbl="parChTrans1D2" presStyleIdx="5" presStyleCnt="11"/>
      <dgm:spPr/>
    </dgm:pt>
    <dgm:pt modelId="{9EA714A7-7502-4F71-9DAF-32D70E8ACCBE}" type="pres">
      <dgm:prSet presAssocID="{57211F16-01C2-42C3-99AA-A70855559993}" presName="connTx" presStyleLbl="parChTrans1D2" presStyleIdx="5" presStyleCnt="11"/>
      <dgm:spPr/>
    </dgm:pt>
    <dgm:pt modelId="{8A5C949B-AFEB-4D8A-995A-647C1BF998C4}" type="pres">
      <dgm:prSet presAssocID="{94B236E3-F6CA-4AFD-A56D-DF4BDEFE5E15}" presName="node" presStyleLbl="node1" presStyleIdx="5" presStyleCnt="11" custScaleX="196416" custScaleY="180800" custRadScaleRad="177108" custRadScaleInc="-426053">
        <dgm:presLayoutVars>
          <dgm:bulletEnabled val="1"/>
        </dgm:presLayoutVars>
      </dgm:prSet>
      <dgm:spPr/>
    </dgm:pt>
    <dgm:pt modelId="{C8893676-F54C-41F7-AA10-736337D4BCB5}" type="pres">
      <dgm:prSet presAssocID="{96EC30E5-1BB0-4B36-8BCD-15EB20F9C6D8}" presName="Name9" presStyleLbl="parChTrans1D2" presStyleIdx="6" presStyleCnt="11"/>
      <dgm:spPr/>
    </dgm:pt>
    <dgm:pt modelId="{716545A8-FBB1-4EA6-A463-107C015E597A}" type="pres">
      <dgm:prSet presAssocID="{96EC30E5-1BB0-4B36-8BCD-15EB20F9C6D8}" presName="connTx" presStyleLbl="parChTrans1D2" presStyleIdx="6" presStyleCnt="11"/>
      <dgm:spPr/>
    </dgm:pt>
    <dgm:pt modelId="{B11E3350-FAB2-4601-97E5-4B049C85AF44}" type="pres">
      <dgm:prSet presAssocID="{9EC3335F-9840-4974-BDB6-AA304CB970B8}" presName="node" presStyleLbl="node1" presStyleIdx="6" presStyleCnt="11" custScaleX="171496" custScaleY="151640" custRadScaleRad="117339" custRadScaleInc="133748">
        <dgm:presLayoutVars>
          <dgm:bulletEnabled val="1"/>
        </dgm:presLayoutVars>
      </dgm:prSet>
      <dgm:spPr/>
    </dgm:pt>
    <dgm:pt modelId="{90B7E26C-0452-4517-8B47-C6F0907B7CDE}" type="pres">
      <dgm:prSet presAssocID="{96FA3486-A7DF-400F-B2AB-25686597B68A}" presName="Name9" presStyleLbl="parChTrans1D2" presStyleIdx="7" presStyleCnt="11"/>
      <dgm:spPr/>
    </dgm:pt>
    <dgm:pt modelId="{55B24C93-BBEA-4135-A97D-8C4BF8623534}" type="pres">
      <dgm:prSet presAssocID="{96FA3486-A7DF-400F-B2AB-25686597B68A}" presName="connTx" presStyleLbl="parChTrans1D2" presStyleIdx="7" presStyleCnt="11"/>
      <dgm:spPr/>
    </dgm:pt>
    <dgm:pt modelId="{DF0E77A1-B11C-40CC-9D8B-49724BD20943}" type="pres">
      <dgm:prSet presAssocID="{BD514595-93B3-4A8D-93BD-0A59E88F945D}" presName="node" presStyleLbl="node1" presStyleIdx="7" presStyleCnt="11" custScaleX="172113" custScaleY="146612" custRadScaleRad="186282" custRadScaleInc="256028">
        <dgm:presLayoutVars>
          <dgm:bulletEnabled val="1"/>
        </dgm:presLayoutVars>
      </dgm:prSet>
      <dgm:spPr/>
    </dgm:pt>
    <dgm:pt modelId="{E0923979-D8DC-4906-993A-8DE25B60F7EF}" type="pres">
      <dgm:prSet presAssocID="{EE33F66F-0180-4C7A-A48B-ABA2572E8B3A}" presName="Name9" presStyleLbl="parChTrans1D2" presStyleIdx="8" presStyleCnt="11"/>
      <dgm:spPr/>
    </dgm:pt>
    <dgm:pt modelId="{7A0121A9-B2F4-4A7B-BB5C-A9667CD4302C}" type="pres">
      <dgm:prSet presAssocID="{EE33F66F-0180-4C7A-A48B-ABA2572E8B3A}" presName="connTx" presStyleLbl="parChTrans1D2" presStyleIdx="8" presStyleCnt="11"/>
      <dgm:spPr/>
    </dgm:pt>
    <dgm:pt modelId="{0D1A7A04-7DA9-40D0-BB35-BAF0BD4AA723}" type="pres">
      <dgm:prSet presAssocID="{3B745BC4-6254-49F5-9164-CF640AECD34F}" presName="node" presStyleLbl="node1" presStyleIdx="8" presStyleCnt="11" custScaleX="199491" custScaleY="192276" custRadScaleRad="200523" custRadScaleInc="1024417">
        <dgm:presLayoutVars>
          <dgm:bulletEnabled val="1"/>
        </dgm:presLayoutVars>
      </dgm:prSet>
      <dgm:spPr/>
    </dgm:pt>
    <dgm:pt modelId="{50F6DFAA-609F-4256-BEDF-64015C96FE7E}" type="pres">
      <dgm:prSet presAssocID="{D6A29970-5A53-4C14-AA49-FA02A6FC541F}" presName="Name9" presStyleLbl="parChTrans1D2" presStyleIdx="9" presStyleCnt="11"/>
      <dgm:spPr/>
    </dgm:pt>
    <dgm:pt modelId="{FC8936D2-5AB4-4942-90FD-E004AA41484A}" type="pres">
      <dgm:prSet presAssocID="{D6A29970-5A53-4C14-AA49-FA02A6FC541F}" presName="connTx" presStyleLbl="parChTrans1D2" presStyleIdx="9" presStyleCnt="11"/>
      <dgm:spPr/>
    </dgm:pt>
    <dgm:pt modelId="{9EBD4A0F-AC37-4351-857F-FED7C82D2612}" type="pres">
      <dgm:prSet presAssocID="{8E9C45EC-6543-47A9-A5E1-A529BD20E04F}" presName="node" presStyleLbl="node1" presStyleIdx="9" presStyleCnt="11" custScaleX="167209" custScaleY="156026" custRadScaleRad="160121" custRadScaleInc="-1059084">
        <dgm:presLayoutVars>
          <dgm:bulletEnabled val="1"/>
        </dgm:presLayoutVars>
      </dgm:prSet>
      <dgm:spPr/>
    </dgm:pt>
    <dgm:pt modelId="{87F12FAE-A384-46E4-9847-3EBF28FF2DEE}" type="pres">
      <dgm:prSet presAssocID="{20FE1BA3-63D7-468A-8B47-B273D9263FDC}" presName="Name9" presStyleLbl="parChTrans1D2" presStyleIdx="10" presStyleCnt="11"/>
      <dgm:spPr/>
    </dgm:pt>
    <dgm:pt modelId="{DA712F35-B214-4313-9772-73B07C73E60B}" type="pres">
      <dgm:prSet presAssocID="{20FE1BA3-63D7-468A-8B47-B273D9263FDC}" presName="connTx" presStyleLbl="parChTrans1D2" presStyleIdx="10" presStyleCnt="11"/>
      <dgm:spPr/>
    </dgm:pt>
    <dgm:pt modelId="{C88FA970-F269-43B7-87E4-25828D24101B}" type="pres">
      <dgm:prSet presAssocID="{ADFE1A05-9802-4BD2-BE70-FBD1015009D2}" presName="node" presStyleLbl="node1" presStyleIdx="10" presStyleCnt="11" custScaleX="148285" custScaleY="143820" custRadScaleRad="92238" custRadScaleInc="-1029987">
        <dgm:presLayoutVars>
          <dgm:bulletEnabled val="1"/>
        </dgm:presLayoutVars>
      </dgm:prSet>
      <dgm:spPr/>
    </dgm:pt>
  </dgm:ptLst>
  <dgm:cxnLst>
    <dgm:cxn modelId="{A7795309-304A-4678-A809-EC16AF42526A}" type="presOf" srcId="{BD514595-93B3-4A8D-93BD-0A59E88F945D}" destId="{DF0E77A1-B11C-40CC-9D8B-49724BD20943}" srcOrd="0" destOrd="0" presId="urn:microsoft.com/office/officeart/2005/8/layout/radial1"/>
    <dgm:cxn modelId="{88579710-B299-45CB-BBD1-C26DA3D235A1}" type="presOf" srcId="{3B745BC4-6254-49F5-9164-CF640AECD34F}" destId="{0D1A7A04-7DA9-40D0-BB35-BAF0BD4AA723}" srcOrd="0" destOrd="0" presId="urn:microsoft.com/office/officeart/2005/8/layout/radial1"/>
    <dgm:cxn modelId="{49A18429-387D-4E06-A25F-4A630EE2FBFD}" srcId="{7F3CAE54-A5B8-496A-8C51-80470936A791}" destId="{94B236E3-F6CA-4AFD-A56D-DF4BDEFE5E15}" srcOrd="5" destOrd="0" parTransId="{57211F16-01C2-42C3-99AA-A70855559993}" sibTransId="{A2C20878-C6C7-409D-A1D4-034FC635D866}"/>
    <dgm:cxn modelId="{C3862330-775A-4814-99D4-7FBDA1A69646}" type="presOf" srcId="{5D2259AE-E3E6-49C6-92C1-08B09D6612F9}" destId="{C6667EE3-7AF1-4180-B122-96F4AA9F94D6}" srcOrd="0" destOrd="0" presId="urn:microsoft.com/office/officeart/2005/8/layout/radial1"/>
    <dgm:cxn modelId="{C7D84A31-F105-4FA6-9924-A33C7916A89C}" type="presOf" srcId="{EE33F66F-0180-4C7A-A48B-ABA2572E8B3A}" destId="{7A0121A9-B2F4-4A7B-BB5C-A9667CD4302C}" srcOrd="1" destOrd="0" presId="urn:microsoft.com/office/officeart/2005/8/layout/radial1"/>
    <dgm:cxn modelId="{840E4938-3CDC-4260-9B36-461BDD394259}" type="presOf" srcId="{4B20330C-EE09-43E2-90D7-B9584AC95B77}" destId="{BA0F932F-92E7-4597-A804-DEC5E98630ED}" srcOrd="0" destOrd="0" presId="urn:microsoft.com/office/officeart/2005/8/layout/radial1"/>
    <dgm:cxn modelId="{BCF8383E-9DD8-4727-BA3B-A3EBAB7E4340}" type="presOf" srcId="{3957A96A-0B04-4DC5-887E-A841FACBCA58}" destId="{F1794D08-D12A-40F6-8389-B9330564D40E}" srcOrd="0" destOrd="0" presId="urn:microsoft.com/office/officeart/2005/8/layout/radial1"/>
    <dgm:cxn modelId="{A2B2CB5F-4F5F-4B15-AAF4-4C8C94C5748C}" type="presOf" srcId="{64ED29BB-E2F0-4175-BFA1-35A06C3CADF7}" destId="{75E4CB21-2B0D-4B58-B08C-4E228F950844}" srcOrd="1" destOrd="0" presId="urn:microsoft.com/office/officeart/2005/8/layout/radial1"/>
    <dgm:cxn modelId="{0DFBDA61-5AC7-4F1B-8AC7-314E29606674}" type="presOf" srcId="{20FE1BA3-63D7-468A-8B47-B273D9263FDC}" destId="{87F12FAE-A384-46E4-9847-3EBF28FF2DEE}" srcOrd="0" destOrd="0" presId="urn:microsoft.com/office/officeart/2005/8/layout/radial1"/>
    <dgm:cxn modelId="{4D4F0B62-57A8-48EF-8CF2-F79E95504F92}" type="presOf" srcId="{D6A29970-5A53-4C14-AA49-FA02A6FC541F}" destId="{50F6DFAA-609F-4256-BEDF-64015C96FE7E}" srcOrd="0" destOrd="0" presId="urn:microsoft.com/office/officeart/2005/8/layout/radial1"/>
    <dgm:cxn modelId="{E6EC4142-DFC7-4273-BCD7-81838423214E}" type="presOf" srcId="{94B236E3-F6CA-4AFD-A56D-DF4BDEFE5E15}" destId="{8A5C949B-AFEB-4D8A-995A-647C1BF998C4}" srcOrd="0" destOrd="0" presId="urn:microsoft.com/office/officeart/2005/8/layout/radial1"/>
    <dgm:cxn modelId="{B9392D68-2603-4AD6-B748-3CC8854F3147}" type="presOf" srcId="{96EC30E5-1BB0-4B36-8BCD-15EB20F9C6D8}" destId="{716545A8-FBB1-4EA6-A463-107C015E597A}" srcOrd="1" destOrd="0" presId="urn:microsoft.com/office/officeart/2005/8/layout/radial1"/>
    <dgm:cxn modelId="{632A8369-ECCD-47AF-B170-A88AF87E048F}" type="presOf" srcId="{4942748A-3432-4FDE-ADBA-277CE1E60B9D}" destId="{2749E3AD-BCE0-4951-9372-EEDCFA7EF4E8}" srcOrd="1" destOrd="0" presId="urn:microsoft.com/office/officeart/2005/8/layout/radial1"/>
    <dgm:cxn modelId="{1F87784A-E6DB-474B-8CC6-D12739C5AE24}" type="presOf" srcId="{DDFA55A0-6257-425A-91E3-A3F7205D2BD7}" destId="{3DDB5745-9C06-4B54-B613-34A33BA94ED2}" srcOrd="0" destOrd="0" presId="urn:microsoft.com/office/officeart/2005/8/layout/radial1"/>
    <dgm:cxn modelId="{948A1F6C-25B9-4A54-8EF3-AB709EFFF8F5}" srcId="{7F3CAE54-A5B8-496A-8C51-80470936A791}" destId="{8E9C45EC-6543-47A9-A5E1-A529BD20E04F}" srcOrd="9" destOrd="0" parTransId="{D6A29970-5A53-4C14-AA49-FA02A6FC541F}" sibTransId="{738704FD-A942-4B6C-9412-EE54BEED5EEF}"/>
    <dgm:cxn modelId="{F83BA04D-9B37-4B94-9E8F-770808219237}" srcId="{7F3CAE54-A5B8-496A-8C51-80470936A791}" destId="{2AFA09CE-50C6-4690-96B2-B290F4FACF11}" srcOrd="4" destOrd="0" parTransId="{4B20330C-EE09-43E2-90D7-B9584AC95B77}" sibTransId="{6C0F6734-A316-498E-99CA-EE33327C9203}"/>
    <dgm:cxn modelId="{4ECC294E-1460-4F25-B084-4EF5C251DA10}" type="presOf" srcId="{96FA3486-A7DF-400F-B2AB-25686597B68A}" destId="{55B24C93-BBEA-4135-A97D-8C4BF8623534}" srcOrd="1" destOrd="0" presId="urn:microsoft.com/office/officeart/2005/8/layout/radial1"/>
    <dgm:cxn modelId="{A626544E-1AB6-4ECE-B459-55E39A09F8AF}" type="presOf" srcId="{4B20330C-EE09-43E2-90D7-B9584AC95B77}" destId="{1C4C9143-461F-453F-AF8A-9EC4D8D84345}" srcOrd="1" destOrd="0" presId="urn:microsoft.com/office/officeart/2005/8/layout/radial1"/>
    <dgm:cxn modelId="{BFDD1C4F-A7E8-4DFA-97D3-8052893BDAB6}" srcId="{7F3CAE54-A5B8-496A-8C51-80470936A791}" destId="{9EC3335F-9840-4974-BDB6-AA304CB970B8}" srcOrd="6" destOrd="0" parTransId="{96EC30E5-1BB0-4B36-8BCD-15EB20F9C6D8}" sibTransId="{F0DEF642-08DF-40F3-9443-E843A1610160}"/>
    <dgm:cxn modelId="{FF015051-D139-447F-862D-D467B85D9B72}" type="presOf" srcId="{20FE1BA3-63D7-468A-8B47-B273D9263FDC}" destId="{DA712F35-B214-4313-9772-73B07C73E60B}" srcOrd="1" destOrd="0" presId="urn:microsoft.com/office/officeart/2005/8/layout/radial1"/>
    <dgm:cxn modelId="{A0A70452-DF54-4E8F-A013-E0B0FAE2D78F}" srcId="{B2DF2954-2C6A-4066-941D-6A0F8B675E58}" destId="{6DB43D47-F929-4A01-849A-7466E6D6E060}" srcOrd="0" destOrd="0" parTransId="{9BE95D5B-6441-4A36-8435-41CDFBF2E9F6}" sibTransId="{C45DC545-386A-4E59-B5BE-599391ECA4C3}"/>
    <dgm:cxn modelId="{F65DE653-1C8D-4232-B4C5-F35067711613}" srcId="{7F3CAE54-A5B8-496A-8C51-80470936A791}" destId="{D6E870F7-1FC0-43A0-A0DC-4828B312D459}" srcOrd="2" destOrd="0" parTransId="{DDFA55A0-6257-425A-91E3-A3F7205D2BD7}" sibTransId="{A6F9996B-86B3-4A48-8BD9-E6867894512D}"/>
    <dgm:cxn modelId="{FE416A75-E218-40C9-AA74-6E52FE7745AE}" type="presOf" srcId="{96FA3486-A7DF-400F-B2AB-25686597B68A}" destId="{90B7E26C-0452-4517-8B47-C6F0907B7CDE}" srcOrd="0" destOrd="0" presId="urn:microsoft.com/office/officeart/2005/8/layout/radial1"/>
    <dgm:cxn modelId="{2554CF77-7178-4B2F-8641-D57838713461}" srcId="{8A87CD24-ADC9-458D-AF9F-E1A0E0F590AC}" destId="{7F3CAE54-A5B8-496A-8C51-80470936A791}" srcOrd="0" destOrd="0" parTransId="{DED9C3F8-1FAF-49F9-BB7D-60BB5680D5BB}" sibTransId="{0E32DEB9-DD79-43FF-941A-FF7B9571C9AC}"/>
    <dgm:cxn modelId="{E747A778-60AF-4971-A911-2424AD8A203E}" type="presOf" srcId="{57211F16-01C2-42C3-99AA-A70855559993}" destId="{1089CFA5-92E0-40BB-9186-E04AC6D8464E}" srcOrd="0" destOrd="0" presId="urn:microsoft.com/office/officeart/2005/8/layout/radial1"/>
    <dgm:cxn modelId="{39D79359-35EA-4929-B7E3-7F008E8171ED}" srcId="{7F3CAE54-A5B8-496A-8C51-80470936A791}" destId="{BD514595-93B3-4A8D-93BD-0A59E88F945D}" srcOrd="7" destOrd="0" parTransId="{96FA3486-A7DF-400F-B2AB-25686597B68A}" sibTransId="{0AAF2FBB-6425-4F20-9F86-853AF5AE7F85}"/>
    <dgm:cxn modelId="{E3FD0B7E-A3A4-496B-AE9C-3BC8BEECC01A}" type="presOf" srcId="{7F3CAE54-A5B8-496A-8C51-80470936A791}" destId="{CE58DD57-211B-4729-92E8-EC990C7FE478}" srcOrd="0" destOrd="0" presId="urn:microsoft.com/office/officeart/2005/8/layout/radial1"/>
    <dgm:cxn modelId="{E7492681-8BB4-4778-9B93-81A47C77F479}" type="presOf" srcId="{57211F16-01C2-42C3-99AA-A70855559993}" destId="{9EA714A7-7502-4F71-9DAF-32D70E8ACCBE}" srcOrd="1" destOrd="0" presId="urn:microsoft.com/office/officeart/2005/8/layout/radial1"/>
    <dgm:cxn modelId="{49812284-FA67-4682-8417-E18A6E0D16EB}" type="presOf" srcId="{EE33F66F-0180-4C7A-A48B-ABA2572E8B3A}" destId="{E0923979-D8DC-4906-993A-8DE25B60F7EF}" srcOrd="0" destOrd="0" presId="urn:microsoft.com/office/officeart/2005/8/layout/radial1"/>
    <dgm:cxn modelId="{861A5B85-1E8D-40AA-B014-7B678A42ED87}" type="presOf" srcId="{79F0003C-0017-4BB0-BEDA-9505D6CF96E2}" destId="{43C82212-2763-4C43-9E69-D9A2882C6273}" srcOrd="1" destOrd="0" presId="urn:microsoft.com/office/officeart/2005/8/layout/radial1"/>
    <dgm:cxn modelId="{BCBFFB85-0AE6-4096-8D50-362000D3AB3D}" srcId="{7F3CAE54-A5B8-496A-8C51-80470936A791}" destId="{3957A96A-0B04-4DC5-887E-A841FACBCA58}" srcOrd="1" destOrd="0" parTransId="{4942748A-3432-4FDE-ADBA-277CE1E60B9D}" sibTransId="{65FD3F5E-64A5-4A15-8580-4078A283434C}"/>
    <dgm:cxn modelId="{2ACA3392-5095-488C-BA75-39CB10F34A7A}" srcId="{B2DF2954-2C6A-4066-941D-6A0F8B675E58}" destId="{E192F763-E42C-4C19-A2E2-DB69D8DA8C62}" srcOrd="2" destOrd="0" parTransId="{23221863-E46C-459D-8C54-1CDA81FB7F2E}" sibTransId="{3DE0A73C-087B-48B7-BCD8-36947DC84560}"/>
    <dgm:cxn modelId="{4E0FCE92-FE74-4EFE-8D81-3744BFFC500E}" srcId="{7F3CAE54-A5B8-496A-8C51-80470936A791}" destId="{5D2259AE-E3E6-49C6-92C1-08B09D6612F9}" srcOrd="0" destOrd="0" parTransId="{79F0003C-0017-4BB0-BEDA-9505D6CF96E2}" sibTransId="{B8A83BC7-0033-4929-94CE-F3C632B89C9F}"/>
    <dgm:cxn modelId="{91AB1398-0CAA-4A5E-A184-31027FBC77CE}" type="presOf" srcId="{8A87CD24-ADC9-458D-AF9F-E1A0E0F590AC}" destId="{5C4AD36E-53BA-4332-BD11-D21A3573B6C8}" srcOrd="0" destOrd="0" presId="urn:microsoft.com/office/officeart/2005/8/layout/radial1"/>
    <dgm:cxn modelId="{CD8BE5A1-302F-4E7F-89AF-992878C6EF5A}" type="presOf" srcId="{96EC30E5-1BB0-4B36-8BCD-15EB20F9C6D8}" destId="{C8893676-F54C-41F7-AA10-736337D4BCB5}" srcOrd="0" destOrd="0" presId="urn:microsoft.com/office/officeart/2005/8/layout/radial1"/>
    <dgm:cxn modelId="{BD4A73A4-71E4-4BD7-BFA4-C6A139734734}" srcId="{8A87CD24-ADC9-458D-AF9F-E1A0E0F590AC}" destId="{B2DF2954-2C6A-4066-941D-6A0F8B675E58}" srcOrd="1" destOrd="0" parTransId="{EFBE8565-6965-4A17-8F8B-7417B1B0D38F}" sibTransId="{6304F2DD-5E13-44CF-A9D1-88CA6C6E4D42}"/>
    <dgm:cxn modelId="{2211BEA4-4F44-4452-87F7-3B512C3549F6}" type="presOf" srcId="{2AFA09CE-50C6-4690-96B2-B290F4FACF11}" destId="{ED730830-DEAE-4BD7-B019-C381CBE9A148}" srcOrd="0" destOrd="0" presId="urn:microsoft.com/office/officeart/2005/8/layout/radial1"/>
    <dgm:cxn modelId="{350CA9AC-F3E8-4D86-81B9-CE1B912E40AC}" type="presOf" srcId="{DDFA55A0-6257-425A-91E3-A3F7205D2BD7}" destId="{ED28FA73-D6DA-47B9-91E5-47A45AD4A2B6}" srcOrd="1" destOrd="0" presId="urn:microsoft.com/office/officeart/2005/8/layout/radial1"/>
    <dgm:cxn modelId="{84D446B0-3C95-4337-8110-67F1823F67EE}" srcId="{B2DF2954-2C6A-4066-941D-6A0F8B675E58}" destId="{DBB201FC-76A8-44C2-8628-5988285C6AE2}" srcOrd="1" destOrd="0" parTransId="{B08C128E-D65D-4865-B9AA-1402A23485F6}" sibTransId="{50847DA9-5AF5-41DD-9F90-8D0E437D8D3C}"/>
    <dgm:cxn modelId="{61FD93B0-1223-44B3-B35A-34F1309B48F6}" type="presOf" srcId="{4942748A-3432-4FDE-ADBA-277CE1E60B9D}" destId="{F5F3A4B1-98B5-44BC-94D2-0E9A0FC7AD02}" srcOrd="0" destOrd="0" presId="urn:microsoft.com/office/officeart/2005/8/layout/radial1"/>
    <dgm:cxn modelId="{D9E966B2-ACE2-4BA1-957B-89D4ECA33440}" type="presOf" srcId="{D6A29970-5A53-4C14-AA49-FA02A6FC541F}" destId="{FC8936D2-5AB4-4942-90FD-E004AA41484A}" srcOrd="1" destOrd="0" presId="urn:microsoft.com/office/officeart/2005/8/layout/radial1"/>
    <dgm:cxn modelId="{74E42BBD-45F3-45EE-973F-251C9977A666}" srcId="{7F3CAE54-A5B8-496A-8C51-80470936A791}" destId="{96D96810-6AB9-4E1E-A0DC-1EB72010E0BF}" srcOrd="3" destOrd="0" parTransId="{64ED29BB-E2F0-4175-BFA1-35A06C3CADF7}" sibTransId="{B3672228-7CC5-4BF8-99B0-32EA01CF1A29}"/>
    <dgm:cxn modelId="{BE2D4AC1-71D7-406F-BF8A-7D1C9A0543A7}" type="presOf" srcId="{ADFE1A05-9802-4BD2-BE70-FBD1015009D2}" destId="{C88FA970-F269-43B7-87E4-25828D24101B}" srcOrd="0" destOrd="0" presId="urn:microsoft.com/office/officeart/2005/8/layout/radial1"/>
    <dgm:cxn modelId="{3AAD7BC3-070B-4F36-A87F-49CBFBE56EA4}" srcId="{7F3CAE54-A5B8-496A-8C51-80470936A791}" destId="{ADFE1A05-9802-4BD2-BE70-FBD1015009D2}" srcOrd="10" destOrd="0" parTransId="{20FE1BA3-63D7-468A-8B47-B273D9263FDC}" sibTransId="{5BF0688B-12FC-475C-9296-C961F94EA48A}"/>
    <dgm:cxn modelId="{14D3B3C4-D4C6-4F0A-91E5-FE4AA4CA066A}" type="presOf" srcId="{64ED29BB-E2F0-4175-BFA1-35A06C3CADF7}" destId="{6F2ACDF5-6326-4487-B5A3-3755E356F216}" srcOrd="0" destOrd="0" presId="urn:microsoft.com/office/officeart/2005/8/layout/radial1"/>
    <dgm:cxn modelId="{8509A4D3-AB61-412B-A30A-5F84255478CC}" type="presOf" srcId="{D6E870F7-1FC0-43A0-A0DC-4828B312D459}" destId="{2225F00D-34FD-41E4-B780-2746B37C935A}" srcOrd="0" destOrd="0" presId="urn:microsoft.com/office/officeart/2005/8/layout/radial1"/>
    <dgm:cxn modelId="{CB3334DA-69E1-405D-91C6-94C3C7F372C2}" type="presOf" srcId="{96D96810-6AB9-4E1E-A0DC-1EB72010E0BF}" destId="{9F04EFE2-2F2A-4842-ACDE-0629568388BD}" srcOrd="0" destOrd="0" presId="urn:microsoft.com/office/officeart/2005/8/layout/radial1"/>
    <dgm:cxn modelId="{153B0AEC-46C4-429D-B7F2-6DFFCA0B4023}" type="presOf" srcId="{9EC3335F-9840-4974-BDB6-AA304CB970B8}" destId="{B11E3350-FAB2-4601-97E5-4B049C85AF44}" srcOrd="0" destOrd="0" presId="urn:microsoft.com/office/officeart/2005/8/layout/radial1"/>
    <dgm:cxn modelId="{F36562ED-9F2E-4B74-8A93-0F7E93294F06}" type="presOf" srcId="{8E9C45EC-6543-47A9-A5E1-A529BD20E04F}" destId="{9EBD4A0F-AC37-4351-857F-FED7C82D2612}" srcOrd="0" destOrd="0" presId="urn:microsoft.com/office/officeart/2005/8/layout/radial1"/>
    <dgm:cxn modelId="{0682C0F2-4680-4671-83F3-800C2FB0FBE2}" type="presOf" srcId="{79F0003C-0017-4BB0-BEDA-9505D6CF96E2}" destId="{E879EB97-7583-4380-A5A7-A364305E3972}" srcOrd="0" destOrd="0" presId="urn:microsoft.com/office/officeart/2005/8/layout/radial1"/>
    <dgm:cxn modelId="{761498FE-0AE0-4D10-B2AA-0767D3637589}" srcId="{7F3CAE54-A5B8-496A-8C51-80470936A791}" destId="{3B745BC4-6254-49F5-9164-CF640AECD34F}" srcOrd="8" destOrd="0" parTransId="{EE33F66F-0180-4C7A-A48B-ABA2572E8B3A}" sibTransId="{CABACD91-1F70-4139-9896-5C711C6451FC}"/>
    <dgm:cxn modelId="{FB5E5B15-D412-4AB6-81FE-9F6ED903F2CA}" type="presParOf" srcId="{5C4AD36E-53BA-4332-BD11-D21A3573B6C8}" destId="{CE58DD57-211B-4729-92E8-EC990C7FE478}" srcOrd="0" destOrd="0" presId="urn:microsoft.com/office/officeart/2005/8/layout/radial1"/>
    <dgm:cxn modelId="{297BCFCF-B369-4AC8-8917-6C00570B43EF}" type="presParOf" srcId="{5C4AD36E-53BA-4332-BD11-D21A3573B6C8}" destId="{E879EB97-7583-4380-A5A7-A364305E3972}" srcOrd="1" destOrd="0" presId="urn:microsoft.com/office/officeart/2005/8/layout/radial1"/>
    <dgm:cxn modelId="{52072B27-BB33-494E-A1F4-B4F06FB8E20F}" type="presParOf" srcId="{E879EB97-7583-4380-A5A7-A364305E3972}" destId="{43C82212-2763-4C43-9E69-D9A2882C6273}" srcOrd="0" destOrd="0" presId="urn:microsoft.com/office/officeart/2005/8/layout/radial1"/>
    <dgm:cxn modelId="{3B9B60BC-4AA3-49E6-858C-1F31795CDBD9}" type="presParOf" srcId="{5C4AD36E-53BA-4332-BD11-D21A3573B6C8}" destId="{C6667EE3-7AF1-4180-B122-96F4AA9F94D6}" srcOrd="2" destOrd="0" presId="urn:microsoft.com/office/officeart/2005/8/layout/radial1"/>
    <dgm:cxn modelId="{FD23001B-69C0-48FD-9BD3-FA50FA74B5B1}" type="presParOf" srcId="{5C4AD36E-53BA-4332-BD11-D21A3573B6C8}" destId="{F5F3A4B1-98B5-44BC-94D2-0E9A0FC7AD02}" srcOrd="3" destOrd="0" presId="urn:microsoft.com/office/officeart/2005/8/layout/radial1"/>
    <dgm:cxn modelId="{F04E35DE-D22B-4365-847A-EA262794A0C9}" type="presParOf" srcId="{F5F3A4B1-98B5-44BC-94D2-0E9A0FC7AD02}" destId="{2749E3AD-BCE0-4951-9372-EEDCFA7EF4E8}" srcOrd="0" destOrd="0" presId="urn:microsoft.com/office/officeart/2005/8/layout/radial1"/>
    <dgm:cxn modelId="{31B3F6A4-1D3E-48DD-A39A-19D0C1FC388C}" type="presParOf" srcId="{5C4AD36E-53BA-4332-BD11-D21A3573B6C8}" destId="{F1794D08-D12A-40F6-8389-B9330564D40E}" srcOrd="4" destOrd="0" presId="urn:microsoft.com/office/officeart/2005/8/layout/radial1"/>
    <dgm:cxn modelId="{87394B7D-D1E1-4A14-AC21-A5A5173AEBF6}" type="presParOf" srcId="{5C4AD36E-53BA-4332-BD11-D21A3573B6C8}" destId="{3DDB5745-9C06-4B54-B613-34A33BA94ED2}" srcOrd="5" destOrd="0" presId="urn:microsoft.com/office/officeart/2005/8/layout/radial1"/>
    <dgm:cxn modelId="{DCA53C7F-32E5-4131-8AE3-5055E7AB5197}" type="presParOf" srcId="{3DDB5745-9C06-4B54-B613-34A33BA94ED2}" destId="{ED28FA73-D6DA-47B9-91E5-47A45AD4A2B6}" srcOrd="0" destOrd="0" presId="urn:microsoft.com/office/officeart/2005/8/layout/radial1"/>
    <dgm:cxn modelId="{58770216-73ED-4E9B-9460-4AA045B09296}" type="presParOf" srcId="{5C4AD36E-53BA-4332-BD11-D21A3573B6C8}" destId="{2225F00D-34FD-41E4-B780-2746B37C935A}" srcOrd="6" destOrd="0" presId="urn:microsoft.com/office/officeart/2005/8/layout/radial1"/>
    <dgm:cxn modelId="{41162AAE-08DD-4FCC-B8DF-7FA0615022FD}" type="presParOf" srcId="{5C4AD36E-53BA-4332-BD11-D21A3573B6C8}" destId="{6F2ACDF5-6326-4487-B5A3-3755E356F216}" srcOrd="7" destOrd="0" presId="urn:microsoft.com/office/officeart/2005/8/layout/radial1"/>
    <dgm:cxn modelId="{B9ED2EBE-5B0A-44BE-93BA-49951784C2FA}" type="presParOf" srcId="{6F2ACDF5-6326-4487-B5A3-3755E356F216}" destId="{75E4CB21-2B0D-4B58-B08C-4E228F950844}" srcOrd="0" destOrd="0" presId="urn:microsoft.com/office/officeart/2005/8/layout/radial1"/>
    <dgm:cxn modelId="{25987408-6F60-4673-9457-FCC11F089470}" type="presParOf" srcId="{5C4AD36E-53BA-4332-BD11-D21A3573B6C8}" destId="{9F04EFE2-2F2A-4842-ACDE-0629568388BD}" srcOrd="8" destOrd="0" presId="urn:microsoft.com/office/officeart/2005/8/layout/radial1"/>
    <dgm:cxn modelId="{CFAE6F94-66AC-4251-A603-EE75E70B2668}" type="presParOf" srcId="{5C4AD36E-53BA-4332-BD11-D21A3573B6C8}" destId="{BA0F932F-92E7-4597-A804-DEC5E98630ED}" srcOrd="9" destOrd="0" presId="urn:microsoft.com/office/officeart/2005/8/layout/radial1"/>
    <dgm:cxn modelId="{E28B28D8-1FB7-45BC-A696-B603E7BDA7D8}" type="presParOf" srcId="{BA0F932F-92E7-4597-A804-DEC5E98630ED}" destId="{1C4C9143-461F-453F-AF8A-9EC4D8D84345}" srcOrd="0" destOrd="0" presId="urn:microsoft.com/office/officeart/2005/8/layout/radial1"/>
    <dgm:cxn modelId="{F9124B50-7691-424A-9284-4AE6BA432B53}" type="presParOf" srcId="{5C4AD36E-53BA-4332-BD11-D21A3573B6C8}" destId="{ED730830-DEAE-4BD7-B019-C381CBE9A148}" srcOrd="10" destOrd="0" presId="urn:microsoft.com/office/officeart/2005/8/layout/radial1"/>
    <dgm:cxn modelId="{89B45355-7F19-413C-A216-4595F7DDCE4D}" type="presParOf" srcId="{5C4AD36E-53BA-4332-BD11-D21A3573B6C8}" destId="{1089CFA5-92E0-40BB-9186-E04AC6D8464E}" srcOrd="11" destOrd="0" presId="urn:microsoft.com/office/officeart/2005/8/layout/radial1"/>
    <dgm:cxn modelId="{C21C6785-5F9C-42E8-A9F2-39F0C770688A}" type="presParOf" srcId="{1089CFA5-92E0-40BB-9186-E04AC6D8464E}" destId="{9EA714A7-7502-4F71-9DAF-32D70E8ACCBE}" srcOrd="0" destOrd="0" presId="urn:microsoft.com/office/officeart/2005/8/layout/radial1"/>
    <dgm:cxn modelId="{43F69959-3811-4ED1-9A65-8C3224865FB5}" type="presParOf" srcId="{5C4AD36E-53BA-4332-BD11-D21A3573B6C8}" destId="{8A5C949B-AFEB-4D8A-995A-647C1BF998C4}" srcOrd="12" destOrd="0" presId="urn:microsoft.com/office/officeart/2005/8/layout/radial1"/>
    <dgm:cxn modelId="{F02950B6-FDFC-4A9E-8198-58037230DB04}" type="presParOf" srcId="{5C4AD36E-53BA-4332-BD11-D21A3573B6C8}" destId="{C8893676-F54C-41F7-AA10-736337D4BCB5}" srcOrd="13" destOrd="0" presId="urn:microsoft.com/office/officeart/2005/8/layout/radial1"/>
    <dgm:cxn modelId="{93156512-5E84-4847-A654-8EB13D26ACEE}" type="presParOf" srcId="{C8893676-F54C-41F7-AA10-736337D4BCB5}" destId="{716545A8-FBB1-4EA6-A463-107C015E597A}" srcOrd="0" destOrd="0" presId="urn:microsoft.com/office/officeart/2005/8/layout/radial1"/>
    <dgm:cxn modelId="{B358BD67-CA8B-4156-BA5A-86B88B0A1087}" type="presParOf" srcId="{5C4AD36E-53BA-4332-BD11-D21A3573B6C8}" destId="{B11E3350-FAB2-4601-97E5-4B049C85AF44}" srcOrd="14" destOrd="0" presId="urn:microsoft.com/office/officeart/2005/8/layout/radial1"/>
    <dgm:cxn modelId="{70706169-ECE5-4B72-A962-245D5B9B69B5}" type="presParOf" srcId="{5C4AD36E-53BA-4332-BD11-D21A3573B6C8}" destId="{90B7E26C-0452-4517-8B47-C6F0907B7CDE}" srcOrd="15" destOrd="0" presId="urn:microsoft.com/office/officeart/2005/8/layout/radial1"/>
    <dgm:cxn modelId="{50310AF9-CC99-4B70-8D35-7B053C8479D9}" type="presParOf" srcId="{90B7E26C-0452-4517-8B47-C6F0907B7CDE}" destId="{55B24C93-BBEA-4135-A97D-8C4BF8623534}" srcOrd="0" destOrd="0" presId="urn:microsoft.com/office/officeart/2005/8/layout/radial1"/>
    <dgm:cxn modelId="{D7464B28-717F-4F78-821F-9A167D93C48B}" type="presParOf" srcId="{5C4AD36E-53BA-4332-BD11-D21A3573B6C8}" destId="{DF0E77A1-B11C-40CC-9D8B-49724BD20943}" srcOrd="16" destOrd="0" presId="urn:microsoft.com/office/officeart/2005/8/layout/radial1"/>
    <dgm:cxn modelId="{EE12E1CD-9760-45B5-BB71-433552D16B5B}" type="presParOf" srcId="{5C4AD36E-53BA-4332-BD11-D21A3573B6C8}" destId="{E0923979-D8DC-4906-993A-8DE25B60F7EF}" srcOrd="17" destOrd="0" presId="urn:microsoft.com/office/officeart/2005/8/layout/radial1"/>
    <dgm:cxn modelId="{7D9893CD-00EA-4C5E-BF04-16C9382F96CE}" type="presParOf" srcId="{E0923979-D8DC-4906-993A-8DE25B60F7EF}" destId="{7A0121A9-B2F4-4A7B-BB5C-A9667CD4302C}" srcOrd="0" destOrd="0" presId="urn:microsoft.com/office/officeart/2005/8/layout/radial1"/>
    <dgm:cxn modelId="{6E87DA9F-339F-4620-81E2-14B17FCA0799}" type="presParOf" srcId="{5C4AD36E-53BA-4332-BD11-D21A3573B6C8}" destId="{0D1A7A04-7DA9-40D0-BB35-BAF0BD4AA723}" srcOrd="18" destOrd="0" presId="urn:microsoft.com/office/officeart/2005/8/layout/radial1"/>
    <dgm:cxn modelId="{C951CA7F-2EE7-4A95-8A30-3C1D4171FA11}" type="presParOf" srcId="{5C4AD36E-53BA-4332-BD11-D21A3573B6C8}" destId="{50F6DFAA-609F-4256-BEDF-64015C96FE7E}" srcOrd="19" destOrd="0" presId="urn:microsoft.com/office/officeart/2005/8/layout/radial1"/>
    <dgm:cxn modelId="{C1CEF867-4FB5-4350-835D-471B5F3822CA}" type="presParOf" srcId="{50F6DFAA-609F-4256-BEDF-64015C96FE7E}" destId="{FC8936D2-5AB4-4942-90FD-E004AA41484A}" srcOrd="0" destOrd="0" presId="urn:microsoft.com/office/officeart/2005/8/layout/radial1"/>
    <dgm:cxn modelId="{4E0C18D1-62DE-455E-9AA8-F68C73FF4585}" type="presParOf" srcId="{5C4AD36E-53BA-4332-BD11-D21A3573B6C8}" destId="{9EBD4A0F-AC37-4351-857F-FED7C82D2612}" srcOrd="20" destOrd="0" presId="urn:microsoft.com/office/officeart/2005/8/layout/radial1"/>
    <dgm:cxn modelId="{E8665D76-6E59-4E24-8311-A9CB5A408BE7}" type="presParOf" srcId="{5C4AD36E-53BA-4332-BD11-D21A3573B6C8}" destId="{87F12FAE-A384-46E4-9847-3EBF28FF2DEE}" srcOrd="21" destOrd="0" presId="urn:microsoft.com/office/officeart/2005/8/layout/radial1"/>
    <dgm:cxn modelId="{5790EA0F-F2DA-4951-A800-DE32C0EFBE99}" type="presParOf" srcId="{87F12FAE-A384-46E4-9847-3EBF28FF2DEE}" destId="{DA712F35-B214-4313-9772-73B07C73E60B}" srcOrd="0" destOrd="0" presId="urn:microsoft.com/office/officeart/2005/8/layout/radial1"/>
    <dgm:cxn modelId="{BA38B4E8-9241-4166-9C77-74A8BB44D833}" type="presParOf" srcId="{5C4AD36E-53BA-4332-BD11-D21A3573B6C8}" destId="{C88FA970-F269-43B7-87E4-25828D24101B}" srcOrd="22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58DD57-211B-4729-92E8-EC990C7FE478}">
      <dsp:nvSpPr>
        <dsp:cNvPr id="0" name=""/>
        <dsp:cNvSpPr/>
      </dsp:nvSpPr>
      <dsp:spPr>
        <a:xfrm>
          <a:off x="4633370" y="2039017"/>
          <a:ext cx="2485294" cy="218466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/>
            <a:t>Secretaria de Direitos Humanos e Cidadania </a:t>
          </a:r>
          <a:endParaRPr lang="pt-BR" sz="1900" kern="1200" dirty="0"/>
        </a:p>
      </dsp:txBody>
      <dsp:txXfrm>
        <a:off x="4997333" y="2358954"/>
        <a:ext cx="1757368" cy="1544795"/>
      </dsp:txXfrm>
    </dsp:sp>
    <dsp:sp modelId="{E879EB97-7583-4380-A5A7-A364305E3972}">
      <dsp:nvSpPr>
        <dsp:cNvPr id="0" name=""/>
        <dsp:cNvSpPr/>
      </dsp:nvSpPr>
      <dsp:spPr>
        <a:xfrm rot="12437519">
          <a:off x="2234989" y="1946065"/>
          <a:ext cx="2720788" cy="17135"/>
        </a:xfrm>
        <a:custGeom>
          <a:avLst/>
          <a:gdLst/>
          <a:ahLst/>
          <a:cxnLst/>
          <a:rect l="0" t="0" r="0" b="0"/>
          <a:pathLst>
            <a:path>
              <a:moveTo>
                <a:pt x="0" y="8567"/>
              </a:moveTo>
              <a:lnTo>
                <a:pt x="2720788" y="8567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900" kern="1200"/>
        </a:p>
      </dsp:txBody>
      <dsp:txXfrm rot="10800000">
        <a:off x="3527364" y="1886613"/>
        <a:ext cx="136039" cy="136039"/>
      </dsp:txXfrm>
    </dsp:sp>
    <dsp:sp modelId="{C6667EE3-7AF1-4180-B122-96F4AA9F94D6}">
      <dsp:nvSpPr>
        <dsp:cNvPr id="0" name=""/>
        <dsp:cNvSpPr/>
      </dsp:nvSpPr>
      <dsp:spPr>
        <a:xfrm>
          <a:off x="356092" y="-223247"/>
          <a:ext cx="2152920" cy="2123885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/>
            <a:t>Coordenação de Políticas para a Juventude</a:t>
          </a:r>
        </a:p>
      </dsp:txBody>
      <dsp:txXfrm>
        <a:off x="671380" y="87789"/>
        <a:ext cx="1522344" cy="1501813"/>
      </dsp:txXfrm>
    </dsp:sp>
    <dsp:sp modelId="{F5F3A4B1-98B5-44BC-94D2-0E9A0FC7AD02}">
      <dsp:nvSpPr>
        <dsp:cNvPr id="0" name=""/>
        <dsp:cNvSpPr/>
      </dsp:nvSpPr>
      <dsp:spPr>
        <a:xfrm rot="19163541">
          <a:off x="6642168" y="2026449"/>
          <a:ext cx="1025237" cy="17135"/>
        </a:xfrm>
        <a:custGeom>
          <a:avLst/>
          <a:gdLst/>
          <a:ahLst/>
          <a:cxnLst/>
          <a:rect l="0" t="0" r="0" b="0"/>
          <a:pathLst>
            <a:path>
              <a:moveTo>
                <a:pt x="0" y="8567"/>
              </a:moveTo>
              <a:lnTo>
                <a:pt x="1025237" y="8567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/>
        </a:p>
      </dsp:txBody>
      <dsp:txXfrm>
        <a:off x="7129156" y="2009386"/>
        <a:ext cx="51261" cy="51261"/>
      </dsp:txXfrm>
    </dsp:sp>
    <dsp:sp modelId="{F1794D08-D12A-40F6-8389-B9330564D40E}">
      <dsp:nvSpPr>
        <dsp:cNvPr id="0" name=""/>
        <dsp:cNvSpPr/>
      </dsp:nvSpPr>
      <dsp:spPr>
        <a:xfrm>
          <a:off x="7282069" y="-26723"/>
          <a:ext cx="2123176" cy="2084959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/>
            <a:t>Coordenação de Políticas para Crianças e Adolescentes</a:t>
          </a:r>
        </a:p>
      </dsp:txBody>
      <dsp:txXfrm>
        <a:off x="7593001" y="278612"/>
        <a:ext cx="1501312" cy="1474289"/>
      </dsp:txXfrm>
    </dsp:sp>
    <dsp:sp modelId="{3DDB5745-9C06-4B54-B613-34A33BA94ED2}">
      <dsp:nvSpPr>
        <dsp:cNvPr id="0" name=""/>
        <dsp:cNvSpPr/>
      </dsp:nvSpPr>
      <dsp:spPr>
        <a:xfrm rot="13502962">
          <a:off x="4137796" y="1920787"/>
          <a:ext cx="1076587" cy="17135"/>
        </a:xfrm>
        <a:custGeom>
          <a:avLst/>
          <a:gdLst/>
          <a:ahLst/>
          <a:cxnLst/>
          <a:rect l="0" t="0" r="0" b="0"/>
          <a:pathLst>
            <a:path>
              <a:moveTo>
                <a:pt x="0" y="8567"/>
              </a:moveTo>
              <a:lnTo>
                <a:pt x="1076587" y="8567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/>
        </a:p>
      </dsp:txBody>
      <dsp:txXfrm rot="10800000">
        <a:off x="4649175" y="1902440"/>
        <a:ext cx="53829" cy="53829"/>
      </dsp:txXfrm>
    </dsp:sp>
    <dsp:sp modelId="{2225F00D-34FD-41E4-B780-2746B37C935A}">
      <dsp:nvSpPr>
        <dsp:cNvPr id="0" name=""/>
        <dsp:cNvSpPr/>
      </dsp:nvSpPr>
      <dsp:spPr>
        <a:xfrm>
          <a:off x="2858562" y="111153"/>
          <a:ext cx="1684834" cy="1682817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334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50" kern="1200" dirty="0"/>
            <a:t>Coordenação de Políticas LGBTQI+</a:t>
          </a:r>
        </a:p>
      </dsp:txBody>
      <dsp:txXfrm>
        <a:off x="3105300" y="357596"/>
        <a:ext cx="1191358" cy="1189931"/>
      </dsp:txXfrm>
    </dsp:sp>
    <dsp:sp modelId="{6F2ACDF5-6326-4487-B5A3-3755E356F216}">
      <dsp:nvSpPr>
        <dsp:cNvPr id="0" name=""/>
        <dsp:cNvSpPr/>
      </dsp:nvSpPr>
      <dsp:spPr>
        <a:xfrm rot="9323737">
          <a:off x="2340216" y="4158189"/>
          <a:ext cx="2549468" cy="17135"/>
        </a:xfrm>
        <a:custGeom>
          <a:avLst/>
          <a:gdLst/>
          <a:ahLst/>
          <a:cxnLst/>
          <a:rect l="0" t="0" r="0" b="0"/>
          <a:pathLst>
            <a:path>
              <a:moveTo>
                <a:pt x="0" y="8567"/>
              </a:moveTo>
              <a:lnTo>
                <a:pt x="2549468" y="8567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900" kern="1200"/>
        </a:p>
      </dsp:txBody>
      <dsp:txXfrm rot="10800000">
        <a:off x="3551214" y="4103020"/>
        <a:ext cx="127473" cy="127473"/>
      </dsp:txXfrm>
    </dsp:sp>
    <dsp:sp modelId="{9F04EFE2-2F2A-4842-ACDE-0629568388BD}">
      <dsp:nvSpPr>
        <dsp:cNvPr id="0" name=""/>
        <dsp:cNvSpPr/>
      </dsp:nvSpPr>
      <dsp:spPr>
        <a:xfrm>
          <a:off x="582021" y="4198410"/>
          <a:ext cx="1978779" cy="1808283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/>
            <a:t>Cidade Solidária - Segurança Alimentar</a:t>
          </a:r>
        </a:p>
      </dsp:txBody>
      <dsp:txXfrm>
        <a:off x="871806" y="4463227"/>
        <a:ext cx="1399209" cy="1278649"/>
      </dsp:txXfrm>
    </dsp:sp>
    <dsp:sp modelId="{BA0F932F-92E7-4597-A804-DEC5E98630ED}">
      <dsp:nvSpPr>
        <dsp:cNvPr id="0" name=""/>
        <dsp:cNvSpPr/>
      </dsp:nvSpPr>
      <dsp:spPr>
        <a:xfrm rot="16393781">
          <a:off x="5887799" y="1979121"/>
          <a:ext cx="105505" cy="17135"/>
        </a:xfrm>
        <a:custGeom>
          <a:avLst/>
          <a:gdLst/>
          <a:ahLst/>
          <a:cxnLst/>
          <a:rect l="0" t="0" r="0" b="0"/>
          <a:pathLst>
            <a:path>
              <a:moveTo>
                <a:pt x="0" y="8567"/>
              </a:moveTo>
              <a:lnTo>
                <a:pt x="105505" y="8567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/>
        </a:p>
      </dsp:txBody>
      <dsp:txXfrm>
        <a:off x="5937914" y="1985052"/>
        <a:ext cx="5275" cy="5275"/>
      </dsp:txXfrm>
    </dsp:sp>
    <dsp:sp modelId="{ED730830-DEAE-4BD7-B019-C381CBE9A148}">
      <dsp:nvSpPr>
        <dsp:cNvPr id="0" name=""/>
        <dsp:cNvSpPr/>
      </dsp:nvSpPr>
      <dsp:spPr>
        <a:xfrm>
          <a:off x="4920926" y="0"/>
          <a:ext cx="2154316" cy="1936263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/>
            <a:t>Coordenação de Políticas para a População Indígena</a:t>
          </a:r>
        </a:p>
      </dsp:txBody>
      <dsp:txXfrm>
        <a:off x="5236418" y="283559"/>
        <a:ext cx="1523332" cy="1369145"/>
      </dsp:txXfrm>
    </dsp:sp>
    <dsp:sp modelId="{1089CFA5-92E0-40BB-9186-E04AC6D8464E}">
      <dsp:nvSpPr>
        <dsp:cNvPr id="0" name=""/>
        <dsp:cNvSpPr/>
      </dsp:nvSpPr>
      <dsp:spPr>
        <a:xfrm rot="263256">
          <a:off x="7110724" y="3302153"/>
          <a:ext cx="2206044" cy="17135"/>
        </a:xfrm>
        <a:custGeom>
          <a:avLst/>
          <a:gdLst/>
          <a:ahLst/>
          <a:cxnLst/>
          <a:rect l="0" t="0" r="0" b="0"/>
          <a:pathLst>
            <a:path>
              <a:moveTo>
                <a:pt x="0" y="8567"/>
              </a:moveTo>
              <a:lnTo>
                <a:pt x="2206044" y="8567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700" kern="1200"/>
        </a:p>
      </dsp:txBody>
      <dsp:txXfrm>
        <a:off x="8158596" y="3255570"/>
        <a:ext cx="110302" cy="110302"/>
      </dsp:txXfrm>
    </dsp:sp>
    <dsp:sp modelId="{8A5C949B-AFEB-4D8A-995A-647C1BF998C4}">
      <dsp:nvSpPr>
        <dsp:cNvPr id="0" name=""/>
        <dsp:cNvSpPr/>
      </dsp:nvSpPr>
      <dsp:spPr>
        <a:xfrm>
          <a:off x="9309777" y="2476871"/>
          <a:ext cx="2175829" cy="2002840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/>
            <a:t>Coordenação de Políticas de Drogas</a:t>
          </a:r>
          <a:endParaRPr lang="pt-BR" sz="1550" kern="1200" dirty="0"/>
        </a:p>
      </dsp:txBody>
      <dsp:txXfrm>
        <a:off x="9628420" y="2770180"/>
        <a:ext cx="1538543" cy="1416222"/>
      </dsp:txXfrm>
    </dsp:sp>
    <dsp:sp modelId="{C8893676-F54C-41F7-AA10-736337D4BCB5}">
      <dsp:nvSpPr>
        <dsp:cNvPr id="0" name=""/>
        <dsp:cNvSpPr/>
      </dsp:nvSpPr>
      <dsp:spPr>
        <a:xfrm rot="7668863">
          <a:off x="4358497" y="4425362"/>
          <a:ext cx="1013224" cy="17135"/>
        </a:xfrm>
        <a:custGeom>
          <a:avLst/>
          <a:gdLst/>
          <a:ahLst/>
          <a:cxnLst/>
          <a:rect l="0" t="0" r="0" b="0"/>
          <a:pathLst>
            <a:path>
              <a:moveTo>
                <a:pt x="0" y="8567"/>
              </a:moveTo>
              <a:lnTo>
                <a:pt x="1013224" y="8567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/>
        </a:p>
      </dsp:txBody>
      <dsp:txXfrm rot="10800000">
        <a:off x="4839779" y="4408599"/>
        <a:ext cx="50661" cy="50661"/>
      </dsp:txXfrm>
    </dsp:sp>
    <dsp:sp modelId="{B11E3350-FAB2-4601-97E5-4B049C85AF44}">
      <dsp:nvSpPr>
        <dsp:cNvPr id="0" name=""/>
        <dsp:cNvSpPr/>
      </dsp:nvSpPr>
      <dsp:spPr>
        <a:xfrm>
          <a:off x="3067155" y="4686777"/>
          <a:ext cx="1899773" cy="1679815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/>
            <a:t>Coordenação de Políticas para a População em Situação de Rua </a:t>
          </a:r>
        </a:p>
      </dsp:txBody>
      <dsp:txXfrm>
        <a:off x="3345370" y="4932780"/>
        <a:ext cx="1343343" cy="1187809"/>
      </dsp:txXfrm>
    </dsp:sp>
    <dsp:sp modelId="{90B7E26C-0452-4517-8B47-C6F0907B7CDE}">
      <dsp:nvSpPr>
        <dsp:cNvPr id="0" name=""/>
        <dsp:cNvSpPr/>
      </dsp:nvSpPr>
      <dsp:spPr>
        <a:xfrm rot="10832352">
          <a:off x="2062876" y="3098994"/>
          <a:ext cx="2570621" cy="17135"/>
        </a:xfrm>
        <a:custGeom>
          <a:avLst/>
          <a:gdLst/>
          <a:ahLst/>
          <a:cxnLst/>
          <a:rect l="0" t="0" r="0" b="0"/>
          <a:pathLst>
            <a:path>
              <a:moveTo>
                <a:pt x="0" y="8567"/>
              </a:moveTo>
              <a:lnTo>
                <a:pt x="2570621" y="8567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900" kern="1200"/>
        </a:p>
      </dsp:txBody>
      <dsp:txXfrm rot="10800000">
        <a:off x="3283921" y="3043296"/>
        <a:ext cx="128531" cy="128531"/>
      </dsp:txXfrm>
    </dsp:sp>
    <dsp:sp modelId="{DF0E77A1-B11C-40CC-9D8B-49724BD20943}">
      <dsp:nvSpPr>
        <dsp:cNvPr id="0" name=""/>
        <dsp:cNvSpPr/>
      </dsp:nvSpPr>
      <dsp:spPr>
        <a:xfrm>
          <a:off x="156382" y="2274436"/>
          <a:ext cx="1906608" cy="1624117"/>
        </a:xfrm>
        <a:prstGeom prst="ellipse">
          <a:avLst/>
        </a:prstGeom>
        <a:solidFill>
          <a:schemeClr val="accent6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/>
            <a:t>Coordenação de Políticas para a Pessoa Idosa</a:t>
          </a:r>
        </a:p>
      </dsp:txBody>
      <dsp:txXfrm>
        <a:off x="435598" y="2512282"/>
        <a:ext cx="1348176" cy="1148425"/>
      </dsp:txXfrm>
    </dsp:sp>
    <dsp:sp modelId="{E0923979-D8DC-4906-993A-8DE25B60F7EF}">
      <dsp:nvSpPr>
        <dsp:cNvPr id="0" name=""/>
        <dsp:cNvSpPr/>
      </dsp:nvSpPr>
      <dsp:spPr>
        <a:xfrm rot="20354843">
          <a:off x="6930915" y="2219381"/>
          <a:ext cx="2658527" cy="17135"/>
        </a:xfrm>
        <a:custGeom>
          <a:avLst/>
          <a:gdLst/>
          <a:ahLst/>
          <a:cxnLst/>
          <a:rect l="0" t="0" r="0" b="0"/>
          <a:pathLst>
            <a:path>
              <a:moveTo>
                <a:pt x="0" y="8567"/>
              </a:moveTo>
              <a:lnTo>
                <a:pt x="2658527" y="8567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900" kern="1200"/>
        </a:p>
      </dsp:txBody>
      <dsp:txXfrm>
        <a:off x="8193716" y="2161485"/>
        <a:ext cx="132926" cy="132926"/>
      </dsp:txXfrm>
    </dsp:sp>
    <dsp:sp modelId="{0D1A7A04-7DA9-40D0-BB35-BAF0BD4AA723}">
      <dsp:nvSpPr>
        <dsp:cNvPr id="0" name=""/>
        <dsp:cNvSpPr/>
      </dsp:nvSpPr>
      <dsp:spPr>
        <a:xfrm>
          <a:off x="9426585" y="302308"/>
          <a:ext cx="2209892" cy="2129967"/>
        </a:xfrm>
        <a:prstGeom prst="ellipse">
          <a:avLst/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334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50" kern="1200" dirty="0"/>
            <a:t>Coordenação de Políticas para Mulheres</a:t>
          </a:r>
        </a:p>
      </dsp:txBody>
      <dsp:txXfrm>
        <a:off x="9750216" y="614234"/>
        <a:ext cx="1562630" cy="1506115"/>
      </dsp:txXfrm>
    </dsp:sp>
    <dsp:sp modelId="{50F6DFAA-609F-4256-BEDF-64015C96FE7E}">
      <dsp:nvSpPr>
        <dsp:cNvPr id="0" name=""/>
        <dsp:cNvSpPr/>
      </dsp:nvSpPr>
      <dsp:spPr>
        <a:xfrm rot="1901013">
          <a:off x="6742913" y="4279426"/>
          <a:ext cx="2014144" cy="17135"/>
        </a:xfrm>
        <a:custGeom>
          <a:avLst/>
          <a:gdLst/>
          <a:ahLst/>
          <a:cxnLst/>
          <a:rect l="0" t="0" r="0" b="0"/>
          <a:pathLst>
            <a:path>
              <a:moveTo>
                <a:pt x="0" y="8567"/>
              </a:moveTo>
              <a:lnTo>
                <a:pt x="2014144" y="8567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700" kern="1200"/>
        </a:p>
      </dsp:txBody>
      <dsp:txXfrm>
        <a:off x="7699632" y="4237641"/>
        <a:ext cx="100707" cy="100707"/>
      </dsp:txXfrm>
    </dsp:sp>
    <dsp:sp modelId="{9EBD4A0F-AC37-4351-857F-FED7C82D2612}">
      <dsp:nvSpPr>
        <dsp:cNvPr id="0" name=""/>
        <dsp:cNvSpPr/>
      </dsp:nvSpPr>
      <dsp:spPr>
        <a:xfrm>
          <a:off x="8453273" y="4429503"/>
          <a:ext cx="1852283" cy="1728402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Coordenação de Políticas para Imigrantes</a:t>
          </a:r>
        </a:p>
      </dsp:txBody>
      <dsp:txXfrm>
        <a:off x="8724534" y="4682622"/>
        <a:ext cx="1309761" cy="1222164"/>
      </dsp:txXfrm>
    </dsp:sp>
    <dsp:sp modelId="{87F12FAE-A384-46E4-9847-3EBF28FF2DEE}">
      <dsp:nvSpPr>
        <dsp:cNvPr id="0" name=""/>
        <dsp:cNvSpPr/>
      </dsp:nvSpPr>
      <dsp:spPr>
        <a:xfrm rot="4143138">
          <a:off x="6115919" y="4385448"/>
          <a:ext cx="486934" cy="17135"/>
        </a:xfrm>
        <a:custGeom>
          <a:avLst/>
          <a:gdLst/>
          <a:ahLst/>
          <a:cxnLst/>
          <a:rect l="0" t="0" r="0" b="0"/>
          <a:pathLst>
            <a:path>
              <a:moveTo>
                <a:pt x="0" y="8567"/>
              </a:moveTo>
              <a:lnTo>
                <a:pt x="486934" y="8567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/>
        </a:p>
      </dsp:txBody>
      <dsp:txXfrm>
        <a:off x="6347213" y="4381842"/>
        <a:ext cx="24346" cy="24346"/>
      </dsp:txXfrm>
    </dsp:sp>
    <dsp:sp modelId="{C88FA970-F269-43B7-87E4-25828D24101B}">
      <dsp:nvSpPr>
        <dsp:cNvPr id="0" name=""/>
        <dsp:cNvSpPr/>
      </dsp:nvSpPr>
      <dsp:spPr>
        <a:xfrm>
          <a:off x="5910985" y="4571578"/>
          <a:ext cx="1642650" cy="1593188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/>
            <a:t>Coordenação de Políticas para a </a:t>
          </a:r>
          <a:r>
            <a:rPr lang="pt-BR" sz="1800" kern="1200" dirty="0"/>
            <a:t>Igualdade</a:t>
          </a:r>
          <a:r>
            <a:rPr lang="pt-BR" sz="1600" kern="1200" dirty="0"/>
            <a:t> Racial</a:t>
          </a:r>
        </a:p>
      </dsp:txBody>
      <dsp:txXfrm>
        <a:off x="6151546" y="4804895"/>
        <a:ext cx="1161528" cy="11265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0.37375</cdr:x>
      <cdr:y>0.69629</cdr:y>
    </cdr:from>
    <cdr:to>
      <cdr:x>0.46264</cdr:x>
      <cdr:y>0.76939</cdr:y>
    </cdr:to>
    <cdr:sp macro="" textlink="">
      <cdr:nvSpPr>
        <cdr:cNvPr id="2" name="CaixaDeTexto 2">
          <a:extLst xmlns:a="http://schemas.openxmlformats.org/drawingml/2006/main">
            <a:ext uri="{FF2B5EF4-FFF2-40B4-BE49-F238E27FC236}">
              <a16:creationId xmlns:a16="http://schemas.microsoft.com/office/drawing/2014/main" id="{B24449B3-05F7-D862-8F25-469DFFB23410}"/>
            </a:ext>
          </a:extLst>
        </cdr:cNvPr>
        <cdr:cNvSpPr txBox="1"/>
      </cdr:nvSpPr>
      <cdr:spPr>
        <a:xfrm xmlns:a="http://schemas.openxmlformats.org/drawingml/2006/main">
          <a:off x="3553490" y="2491915"/>
          <a:ext cx="845104" cy="2616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</a:defPPr>
          <a:lvl1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1pPr>
          <a:lvl2pPr marR="0" lvl="1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2pPr>
          <a:lvl3pPr marR="0" lvl="2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3pPr>
          <a:lvl4pPr marR="0" lvl="3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4pPr>
          <a:lvl5pPr marR="0" lvl="4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5pPr>
          <a:lvl6pPr marR="0" lvl="5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6pPr>
          <a:lvl7pPr marR="0" lvl="6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7pPr>
          <a:lvl8pPr marR="0" lvl="7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8pPr>
          <a:lvl9pPr marR="0" lvl="8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9pPr>
        </a:lstStyle>
        <a:p xmlns:a="http://schemas.openxmlformats.org/drawingml/2006/main">
          <a:pPr algn="ctr"/>
          <a:r>
            <a:rPr lang="pt-BR" sz="1100" b="1" dirty="0">
              <a:solidFill>
                <a:schemeClr val="bg1"/>
              </a:solidFill>
            </a:rPr>
            <a:t>Execução</a:t>
          </a:r>
        </a:p>
      </cdr:txBody>
    </cdr:sp>
  </cdr:relSizeAnchor>
  <cdr:relSizeAnchor xmlns:cdr="http://schemas.openxmlformats.org/drawingml/2006/chartDrawing">
    <cdr:from>
      <cdr:x>0.81449</cdr:x>
      <cdr:y>0.68966</cdr:y>
    </cdr:from>
    <cdr:to>
      <cdr:x>0.91232</cdr:x>
      <cdr:y>0.76276</cdr:y>
    </cdr:to>
    <cdr:sp macro="" textlink="">
      <cdr:nvSpPr>
        <cdr:cNvPr id="5" name="CaixaDeTexto 2">
          <a:extLst xmlns:a="http://schemas.openxmlformats.org/drawingml/2006/main">
            <a:ext uri="{FF2B5EF4-FFF2-40B4-BE49-F238E27FC236}">
              <a16:creationId xmlns:a16="http://schemas.microsoft.com/office/drawing/2014/main" id="{B24449B3-05F7-D862-8F25-469DFFB23410}"/>
            </a:ext>
          </a:extLst>
        </cdr:cNvPr>
        <cdr:cNvSpPr txBox="1"/>
      </cdr:nvSpPr>
      <cdr:spPr>
        <a:xfrm xmlns:a="http://schemas.openxmlformats.org/drawingml/2006/main">
          <a:off x="7743914" y="2468211"/>
          <a:ext cx="930063" cy="2616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</a:defPPr>
          <a:lvl1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1pPr>
          <a:lvl2pPr marR="0" lvl="1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2pPr>
          <a:lvl3pPr marR="0" lvl="2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3pPr>
          <a:lvl4pPr marR="0" lvl="3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4pPr>
          <a:lvl5pPr marR="0" lvl="4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5pPr>
          <a:lvl6pPr marR="0" lvl="5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6pPr>
          <a:lvl7pPr marR="0" lvl="6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7pPr>
          <a:lvl8pPr marR="0" lvl="7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8pPr>
          <a:lvl9pPr marR="0" lvl="8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9pPr>
        </a:lstStyle>
        <a:p xmlns:a="http://schemas.openxmlformats.org/drawingml/2006/main">
          <a:pPr algn="ctr"/>
          <a:r>
            <a:rPr lang="pt-BR" sz="1100" b="1" dirty="0">
              <a:solidFill>
                <a:schemeClr val="bg1"/>
              </a:solidFill>
            </a:rPr>
            <a:t>PLOA 2023</a:t>
          </a:r>
        </a:p>
      </cdr:txBody>
    </cdr:sp>
  </cdr:relSizeAnchor>
  <cdr:relSizeAnchor xmlns:cdr="http://schemas.openxmlformats.org/drawingml/2006/chartDrawing">
    <cdr:from>
      <cdr:x>0.21759</cdr:x>
      <cdr:y>0.69629</cdr:y>
    </cdr:from>
    <cdr:to>
      <cdr:x>0.30647</cdr:x>
      <cdr:y>0.76939</cdr:y>
    </cdr:to>
    <cdr:sp macro="" textlink="">
      <cdr:nvSpPr>
        <cdr:cNvPr id="6" name="CaixaDeTexto 2">
          <a:extLst xmlns:a="http://schemas.openxmlformats.org/drawingml/2006/main">
            <a:ext uri="{FF2B5EF4-FFF2-40B4-BE49-F238E27FC236}">
              <a16:creationId xmlns:a16="http://schemas.microsoft.com/office/drawing/2014/main" id="{B24449B3-05F7-D862-8F25-469DFFB23410}"/>
            </a:ext>
          </a:extLst>
        </cdr:cNvPr>
        <cdr:cNvSpPr txBox="1"/>
      </cdr:nvSpPr>
      <cdr:spPr>
        <a:xfrm xmlns:a="http://schemas.openxmlformats.org/drawingml/2006/main">
          <a:off x="2068722" y="2491915"/>
          <a:ext cx="845104" cy="2616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</a:defPPr>
          <a:lvl1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1pPr>
          <a:lvl2pPr marR="0" lvl="1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2pPr>
          <a:lvl3pPr marR="0" lvl="2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3pPr>
          <a:lvl4pPr marR="0" lvl="3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4pPr>
          <a:lvl5pPr marR="0" lvl="4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5pPr>
          <a:lvl6pPr marR="0" lvl="5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6pPr>
          <a:lvl7pPr marR="0" lvl="6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7pPr>
          <a:lvl8pPr marR="0" lvl="7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8pPr>
          <a:lvl9pPr marR="0" lvl="8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9pPr>
        </a:lstStyle>
        <a:p xmlns:a="http://schemas.openxmlformats.org/drawingml/2006/main">
          <a:pPr algn="ctr"/>
          <a:r>
            <a:rPr lang="pt-BR" sz="1100" b="1" dirty="0">
              <a:solidFill>
                <a:schemeClr val="bg1"/>
              </a:solidFill>
            </a:rPr>
            <a:t>Execução</a:t>
          </a:r>
        </a:p>
      </cdr:txBody>
    </cdr:sp>
  </cdr:relSizeAnchor>
  <cdr:relSizeAnchor xmlns:cdr="http://schemas.openxmlformats.org/drawingml/2006/chartDrawing">
    <cdr:from>
      <cdr:x>0.51752</cdr:x>
      <cdr:y>0.69414</cdr:y>
    </cdr:from>
    <cdr:to>
      <cdr:x>0.60641</cdr:x>
      <cdr:y>0.76724</cdr:y>
    </cdr:to>
    <cdr:sp macro="" textlink="">
      <cdr:nvSpPr>
        <cdr:cNvPr id="7" name="CaixaDeTexto 2">
          <a:extLst xmlns:a="http://schemas.openxmlformats.org/drawingml/2006/main">
            <a:ext uri="{FF2B5EF4-FFF2-40B4-BE49-F238E27FC236}">
              <a16:creationId xmlns:a16="http://schemas.microsoft.com/office/drawing/2014/main" id="{B24449B3-05F7-D862-8F25-469DFFB23410}"/>
            </a:ext>
          </a:extLst>
        </cdr:cNvPr>
        <cdr:cNvSpPr txBox="1"/>
      </cdr:nvSpPr>
      <cdr:spPr>
        <a:xfrm xmlns:a="http://schemas.openxmlformats.org/drawingml/2006/main">
          <a:off x="4920395" y="2484221"/>
          <a:ext cx="845104" cy="2616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</a:defPPr>
          <a:lvl1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1pPr>
          <a:lvl2pPr marR="0" lvl="1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2pPr>
          <a:lvl3pPr marR="0" lvl="2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3pPr>
          <a:lvl4pPr marR="0" lvl="3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4pPr>
          <a:lvl5pPr marR="0" lvl="4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5pPr>
          <a:lvl6pPr marR="0" lvl="5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6pPr>
          <a:lvl7pPr marR="0" lvl="6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7pPr>
          <a:lvl8pPr marR="0" lvl="7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8pPr>
          <a:lvl9pPr marR="0" lvl="8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9pPr>
        </a:lstStyle>
        <a:p xmlns:a="http://schemas.openxmlformats.org/drawingml/2006/main">
          <a:pPr algn="ctr"/>
          <a:r>
            <a:rPr lang="pt-BR" sz="1100" b="1" dirty="0">
              <a:solidFill>
                <a:schemeClr val="bg1"/>
              </a:solidFill>
            </a:rPr>
            <a:t>Execução</a:t>
          </a:r>
        </a:p>
      </cdr:txBody>
    </cdr:sp>
  </cdr:relSizeAnchor>
  <cdr:relSizeAnchor xmlns:cdr="http://schemas.openxmlformats.org/drawingml/2006/chartDrawing">
    <cdr:from>
      <cdr:x>0.66932</cdr:x>
      <cdr:y>0.69414</cdr:y>
    </cdr:from>
    <cdr:to>
      <cdr:x>0.75821</cdr:x>
      <cdr:y>0.76724</cdr:y>
    </cdr:to>
    <cdr:sp macro="" textlink="">
      <cdr:nvSpPr>
        <cdr:cNvPr id="8" name="CaixaDeTexto 2">
          <a:extLst xmlns:a="http://schemas.openxmlformats.org/drawingml/2006/main">
            <a:ext uri="{FF2B5EF4-FFF2-40B4-BE49-F238E27FC236}">
              <a16:creationId xmlns:a16="http://schemas.microsoft.com/office/drawing/2014/main" id="{B24449B3-05F7-D862-8F25-469DFFB23410}"/>
            </a:ext>
          </a:extLst>
        </cdr:cNvPr>
        <cdr:cNvSpPr txBox="1"/>
      </cdr:nvSpPr>
      <cdr:spPr>
        <a:xfrm xmlns:a="http://schemas.openxmlformats.org/drawingml/2006/main">
          <a:off x="6363684" y="2484221"/>
          <a:ext cx="845104" cy="2616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</a:defPPr>
          <a:lvl1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1pPr>
          <a:lvl2pPr marR="0" lvl="1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2pPr>
          <a:lvl3pPr marR="0" lvl="2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3pPr>
          <a:lvl4pPr marR="0" lvl="3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4pPr>
          <a:lvl5pPr marR="0" lvl="4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5pPr>
          <a:lvl6pPr marR="0" lvl="5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6pPr>
          <a:lvl7pPr marR="0" lvl="6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7pPr>
          <a:lvl8pPr marR="0" lvl="7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8pPr>
          <a:lvl9pPr marR="0" lvl="8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9pPr>
        </a:lstStyle>
        <a:p xmlns:a="http://schemas.openxmlformats.org/drawingml/2006/main">
          <a:pPr algn="ctr"/>
          <a:r>
            <a:rPr lang="pt-BR" sz="1100" b="1" dirty="0">
              <a:solidFill>
                <a:schemeClr val="bg1"/>
              </a:solidFill>
            </a:rPr>
            <a:t>Execução</a:t>
          </a: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do subtítulo do Modelo Global</a:t>
            </a:r>
            <a:endParaRPr lang="pt-BR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68F9A-98F1-49F3-8859-0B866D75F48C}" type="datetimeFigureOut">
              <a:rPr lang="pt-BR" smtClean="0"/>
              <a:t>17/11/2022</a:t>
            </a:fld>
            <a:endParaRPr lang="pt-BR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CCC22-BCDC-494E-AF84-F31378339B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4936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pt-BR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pt-BR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68F9A-98F1-49F3-8859-0B866D75F48C}" type="datetimeFigureOut">
              <a:rPr lang="pt-BR" smtClean="0"/>
              <a:t>17/11/2022</a:t>
            </a:fld>
            <a:endParaRPr lang="pt-BR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CCC22-BCDC-494E-AF84-F31378339B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6768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</a:t>
            </a:r>
            <a:endParaRPr lang="pt-BR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pt-BR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68F9A-98F1-49F3-8859-0B866D75F48C}" type="datetimeFigureOut">
              <a:rPr lang="pt-BR" smtClean="0"/>
              <a:t>17/11/2022</a:t>
            </a:fld>
            <a:endParaRPr lang="pt-BR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CCC22-BCDC-494E-AF84-F31378339B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3878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pt-BR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pt-BR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68F9A-98F1-49F3-8859-0B866D75F48C}" type="datetimeFigureOut">
              <a:rPr lang="pt-BR" smtClean="0"/>
              <a:t>17/11/2022</a:t>
            </a:fld>
            <a:endParaRPr lang="pt-BR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CCC22-BCDC-494E-AF84-F31378339B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970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</a:t>
            </a:r>
            <a:endParaRPr lang="pt-BR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68F9A-98F1-49F3-8859-0B866D75F48C}" type="datetimeFigureOut">
              <a:rPr lang="pt-BR" smtClean="0"/>
              <a:t>17/11/2022</a:t>
            </a:fld>
            <a:endParaRPr lang="pt-BR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CCC22-BCDC-494E-AF84-F31378339B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0385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pt-BR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pt-BR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pt-BR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68F9A-98F1-49F3-8859-0B866D75F48C}" type="datetimeFigureOut">
              <a:rPr lang="pt-BR" smtClean="0"/>
              <a:t>17/11/2022</a:t>
            </a:fld>
            <a:endParaRPr lang="pt-BR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CCC22-BCDC-494E-AF84-F31378339B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886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</a:t>
            </a:r>
            <a:endParaRPr lang="pt-BR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pt-BR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pt-BR"/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68F9A-98F1-49F3-8859-0B866D75F48C}" type="datetimeFigureOut">
              <a:rPr lang="pt-BR" smtClean="0"/>
              <a:t>17/11/2022</a:t>
            </a:fld>
            <a:endParaRPr lang="pt-BR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CCC22-BCDC-494E-AF84-F31378339B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415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pt-BR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68F9A-98F1-49F3-8859-0B866D75F48C}" type="datetimeFigureOut">
              <a:rPr lang="pt-BR" smtClean="0"/>
              <a:t>17/11/2022</a:t>
            </a:fld>
            <a:endParaRPr lang="pt-BR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CCC22-BCDC-494E-AF84-F31378339B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6972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68F9A-98F1-49F3-8859-0B866D75F48C}" type="datetimeFigureOut">
              <a:rPr lang="pt-BR" smtClean="0"/>
              <a:t>17/11/2022</a:t>
            </a:fld>
            <a:endParaRPr lang="pt-BR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CCC22-BCDC-494E-AF84-F31378339B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985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</a:t>
            </a:r>
            <a:endParaRPr lang="pt-BR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pt-BR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68F9A-98F1-49F3-8859-0B866D75F48C}" type="datetimeFigureOut">
              <a:rPr lang="pt-BR" smtClean="0"/>
              <a:t>17/11/2022</a:t>
            </a:fld>
            <a:endParaRPr lang="pt-BR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CCC22-BCDC-494E-AF84-F31378339B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4996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</a:t>
            </a:r>
            <a:endParaRPr lang="pt-BR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68F9A-98F1-49F3-8859-0B866D75F48C}" type="datetimeFigureOut">
              <a:rPr lang="pt-BR" smtClean="0"/>
              <a:t>17/11/2022</a:t>
            </a:fld>
            <a:endParaRPr lang="pt-BR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CCC22-BCDC-494E-AF84-F31378339B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14273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</a:t>
            </a:r>
            <a:endParaRPr lang="pt-BR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pt-BR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468F9A-98F1-49F3-8859-0B866D75F48C}" type="datetimeFigureOut">
              <a:rPr lang="pt-BR" smtClean="0"/>
              <a:t>17/11/2022</a:t>
            </a:fld>
            <a:endParaRPr lang="pt-BR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DCCC22-BCDC-494E-AF84-F31378339B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8279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f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/>
          <p:cNvSpPr txBox="1"/>
          <p:nvPr/>
        </p:nvSpPr>
        <p:spPr>
          <a:xfrm>
            <a:off x="1778479" y="2407341"/>
            <a:ext cx="863504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latin typeface="Century Gothic" panose="020B0502020202020204" pitchFamily="34" charset="0"/>
              </a:rPr>
              <a:t>Secretaria </a:t>
            </a:r>
          </a:p>
          <a:p>
            <a:r>
              <a:rPr lang="pt-BR" sz="3200" b="1" dirty="0">
                <a:latin typeface="Century Gothic" panose="020B0502020202020204" pitchFamily="34" charset="0"/>
              </a:rPr>
              <a:t>Municipal de </a:t>
            </a:r>
          </a:p>
          <a:p>
            <a:r>
              <a:rPr lang="pt-BR" sz="32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Direitos Humanos</a:t>
            </a:r>
          </a:p>
          <a:p>
            <a:r>
              <a:rPr lang="pt-BR" sz="3200" b="1" dirty="0">
                <a:latin typeface="Century Gothic" panose="020B0502020202020204" pitchFamily="34" charset="0"/>
              </a:rPr>
              <a:t>e </a:t>
            </a:r>
            <a:r>
              <a:rPr lang="pt-BR" sz="32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Cidadania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250825" y="6107740"/>
            <a:ext cx="5489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latin typeface="Century Gothic" panose="020B0502020202020204" pitchFamily="34" charset="0"/>
              </a:rPr>
              <a:t>PLOA 2023 | PPA 2022 - 2025</a:t>
            </a:r>
          </a:p>
          <a:p>
            <a:r>
              <a:rPr lang="pt-BR" sz="1600" dirty="0">
                <a:latin typeface="Century Gothic" panose="020B0502020202020204" pitchFamily="34" charset="0"/>
              </a:rPr>
              <a:t>Audiência Pública - Câmara Municipal de São Paulo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74" y="310460"/>
            <a:ext cx="1609599" cy="658516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03322"/>
            <a:ext cx="5062941" cy="5070143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6664592" y="6315006"/>
            <a:ext cx="5489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:01</a:t>
            </a:r>
          </a:p>
        </p:txBody>
      </p:sp>
    </p:spTree>
    <p:extLst>
      <p:ext uri="{BB962C8B-B14F-4D97-AF65-F5344CB8AC3E}">
        <p14:creationId xmlns:p14="http://schemas.microsoft.com/office/powerpoint/2010/main" val="3810028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94"/>
          <a:stretch/>
        </p:blipFill>
        <p:spPr>
          <a:xfrm>
            <a:off x="0" y="0"/>
            <a:ext cx="12192000" cy="6876789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65432" y="321190"/>
            <a:ext cx="54896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latin typeface="Century Gothic" panose="020B0502020202020204" pitchFamily="34" charset="0"/>
              </a:rPr>
              <a:t>PLOA 2023 | PPA 2022 - 2025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265432" y="6376561"/>
            <a:ext cx="54896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latin typeface="Century Gothic" panose="020B0502020202020204" pitchFamily="34" charset="0"/>
              </a:rPr>
              <a:t>Orçamento público por temática - principais ações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1778479" y="3136612"/>
            <a:ext cx="86350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Mulheres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7090">
            <a:off x="-633951" y="-1365446"/>
            <a:ext cx="12005486" cy="9004115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1013743" y="-1"/>
            <a:ext cx="1273791" cy="706036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6664592" y="6315006"/>
            <a:ext cx="5489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b="1" dirty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:13</a:t>
            </a:r>
          </a:p>
        </p:txBody>
      </p:sp>
      <p:sp>
        <p:nvSpPr>
          <p:cNvPr id="12" name="CaixaDeTexto 11"/>
          <p:cNvSpPr txBox="1"/>
          <p:nvPr/>
        </p:nvSpPr>
        <p:spPr>
          <a:xfrm rot="16200000">
            <a:off x="7333117" y="-2307171"/>
            <a:ext cx="86350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LGBTI</a:t>
            </a: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FC199F71-0438-F9FF-9FED-5BFB00B5DCD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23804943"/>
              </p:ext>
            </p:extLst>
          </p:nvPr>
        </p:nvGraphicFramePr>
        <p:xfrm>
          <a:off x="204126" y="2915271"/>
          <a:ext cx="8635041" cy="36305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5443639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94"/>
          <a:stretch/>
        </p:blipFill>
        <p:spPr>
          <a:xfrm>
            <a:off x="0" y="0"/>
            <a:ext cx="12192000" cy="6876789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65432" y="321190"/>
            <a:ext cx="54896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latin typeface="Century Gothic" panose="020B0502020202020204" pitchFamily="34" charset="0"/>
              </a:rPr>
              <a:t>PLOA 2023 | PPA 2022 - 2025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265432" y="6376561"/>
            <a:ext cx="54896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latin typeface="Century Gothic" panose="020B0502020202020204" pitchFamily="34" charset="0"/>
              </a:rPr>
              <a:t>Orçamento público por temática - principais ações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1778479" y="3136612"/>
            <a:ext cx="86350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Mulheres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572" y="-45026"/>
            <a:ext cx="12334106" cy="715701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1013743" y="0"/>
            <a:ext cx="1273791" cy="711198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6664592" y="6315006"/>
            <a:ext cx="5489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b="1" dirty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:15</a:t>
            </a:r>
          </a:p>
        </p:txBody>
      </p:sp>
      <p:sp>
        <p:nvSpPr>
          <p:cNvPr id="12" name="CaixaDeTexto 11"/>
          <p:cNvSpPr txBox="1"/>
          <p:nvPr/>
        </p:nvSpPr>
        <p:spPr>
          <a:xfrm rot="16200000">
            <a:off x="7368753" y="-540038"/>
            <a:ext cx="86350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Igualdade</a:t>
            </a:r>
            <a:r>
              <a:rPr lang="pt-BR" sz="32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t-BR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Racial</a:t>
            </a:r>
          </a:p>
        </p:txBody>
      </p:sp>
    </p:spTree>
    <p:extLst>
      <p:ext uri="{BB962C8B-B14F-4D97-AF65-F5344CB8AC3E}">
        <p14:creationId xmlns:p14="http://schemas.microsoft.com/office/powerpoint/2010/main" val="39835556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94"/>
          <a:stretch/>
        </p:blipFill>
        <p:spPr>
          <a:xfrm>
            <a:off x="0" y="0"/>
            <a:ext cx="12192000" cy="6876789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65432" y="321190"/>
            <a:ext cx="54896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latin typeface="Century Gothic" panose="020B0502020202020204" pitchFamily="34" charset="0"/>
              </a:rPr>
              <a:t>PLOA 2023 | PPA 2022 - 2025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265432" y="6376561"/>
            <a:ext cx="54896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latin typeface="Century Gothic" panose="020B0502020202020204" pitchFamily="34" charset="0"/>
              </a:rPr>
              <a:t>Orçamento público por temática - principais ações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1778479" y="3136612"/>
            <a:ext cx="86350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Mulheres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9" r="8494"/>
          <a:stretch/>
        </p:blipFill>
        <p:spPr>
          <a:xfrm>
            <a:off x="-11146" y="142885"/>
            <a:ext cx="12298680" cy="7231923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1013743" y="0"/>
            <a:ext cx="1273791" cy="711198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6664592" y="6315006"/>
            <a:ext cx="5489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b="1" dirty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:16</a:t>
            </a:r>
          </a:p>
        </p:txBody>
      </p:sp>
      <p:sp>
        <p:nvSpPr>
          <p:cNvPr id="12" name="CaixaDeTexto 11"/>
          <p:cNvSpPr txBox="1"/>
          <p:nvPr/>
        </p:nvSpPr>
        <p:spPr>
          <a:xfrm rot="16200000">
            <a:off x="7368753" y="-540038"/>
            <a:ext cx="86350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Igualdade</a:t>
            </a:r>
            <a:r>
              <a:rPr lang="pt-BR" sz="32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t-BR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Racial</a:t>
            </a: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511B512C-4232-1302-E873-FD20D24C0BD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50408305"/>
              </p:ext>
            </p:extLst>
          </p:nvPr>
        </p:nvGraphicFramePr>
        <p:xfrm>
          <a:off x="383447" y="3233802"/>
          <a:ext cx="9720747" cy="34485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5146772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94"/>
          <a:stretch/>
        </p:blipFill>
        <p:spPr>
          <a:xfrm>
            <a:off x="0" y="0"/>
            <a:ext cx="12192000" cy="6876789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65432" y="321190"/>
            <a:ext cx="54896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latin typeface="Century Gothic" panose="020B0502020202020204" pitchFamily="34" charset="0"/>
              </a:rPr>
              <a:t>PLOA 2023 | PPA 2022 - 2025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265432" y="6376561"/>
            <a:ext cx="54896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latin typeface="Century Gothic" panose="020B0502020202020204" pitchFamily="34" charset="0"/>
              </a:rPr>
              <a:t>Orçamento público por temática - principais ações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1778479" y="3136612"/>
            <a:ext cx="86350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Mulheres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7" y="-173640"/>
            <a:ext cx="11855423" cy="7887934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1013743" y="0"/>
            <a:ext cx="1273791" cy="711198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6664592" y="6315006"/>
            <a:ext cx="5489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b="1" dirty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:18</a:t>
            </a:r>
          </a:p>
        </p:txBody>
      </p:sp>
      <p:sp>
        <p:nvSpPr>
          <p:cNvPr id="12" name="CaixaDeTexto 11"/>
          <p:cNvSpPr txBox="1"/>
          <p:nvPr/>
        </p:nvSpPr>
        <p:spPr>
          <a:xfrm rot="16200000">
            <a:off x="7276923" y="881248"/>
            <a:ext cx="8635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Pessoas Em Situação De Rua</a:t>
            </a: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75EEDFC8-683E-01CD-8B7C-BB616E24923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45051256"/>
              </p:ext>
            </p:extLst>
          </p:nvPr>
        </p:nvGraphicFramePr>
        <p:xfrm>
          <a:off x="589935" y="321190"/>
          <a:ext cx="9131644" cy="35443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9105200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94"/>
          <a:stretch/>
        </p:blipFill>
        <p:spPr>
          <a:xfrm>
            <a:off x="0" y="0"/>
            <a:ext cx="12192000" cy="6876789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65432" y="321190"/>
            <a:ext cx="54896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latin typeface="Century Gothic" panose="020B0502020202020204" pitchFamily="34" charset="0"/>
              </a:rPr>
              <a:t>PLOA 2023 | PPA 2022 - 2025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265432" y="6376561"/>
            <a:ext cx="54896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latin typeface="Century Gothic" panose="020B0502020202020204" pitchFamily="34" charset="0"/>
              </a:rPr>
              <a:t>Orçamento público por temática - principais ações</a:t>
            </a:r>
          </a:p>
        </p:txBody>
      </p:sp>
      <p:sp>
        <p:nvSpPr>
          <p:cNvPr id="3" name="Retângulo 2"/>
          <p:cNvSpPr/>
          <p:nvPr/>
        </p:nvSpPr>
        <p:spPr>
          <a:xfrm>
            <a:off x="11013743" y="-1"/>
            <a:ext cx="1273791" cy="703038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6664592" y="6315006"/>
            <a:ext cx="5489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b="1" dirty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:20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753052" y="4956862"/>
            <a:ext cx="64148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200" b="1" dirty="0">
                <a:latin typeface="Arial" panose="020B0604020202020204" pitchFamily="34" charset="0"/>
                <a:cs typeface="Arial" panose="020B0604020202020204" pitchFamily="34" charset="0"/>
              </a:rPr>
              <a:t>Manutenção dos equipamentos da rede de serviços (pdm 2021 - 2024): </a:t>
            </a:r>
            <a:br>
              <a:rPr lang="pt-BR" sz="1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1200" b="1" dirty="0">
                <a:latin typeface="Arial" panose="020B0604020202020204" pitchFamily="34" charset="0"/>
                <a:cs typeface="Arial" panose="020B0604020202020204" pitchFamily="34" charset="0"/>
              </a:rPr>
              <a:t>CPD; RECIFRAN; Reviravolta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200" b="1" dirty="0">
                <a:latin typeface="Arial" panose="020B0604020202020204" pitchFamily="34" charset="0"/>
                <a:cs typeface="Arial" panose="020B0604020202020204" pitchFamily="34" charset="0"/>
              </a:rPr>
              <a:t>Prêmio 19 De Agosto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753053" y="5672672"/>
            <a:ext cx="5541933" cy="30777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R$ 4.3 Mi</a:t>
            </a:r>
          </a:p>
        </p:txBody>
      </p:sp>
      <p:sp>
        <p:nvSpPr>
          <p:cNvPr id="16" name="CaixaDeTexto 2">
            <a:extLst>
              <a:ext uri="{FF2B5EF4-FFF2-40B4-BE49-F238E27FC236}">
                <a16:creationId xmlns:a16="http://schemas.microsoft.com/office/drawing/2014/main" id="{B24449B3-05F7-D862-8F25-469DFFB23410}"/>
              </a:ext>
            </a:extLst>
          </p:cNvPr>
          <p:cNvSpPr txBox="1"/>
          <p:nvPr/>
        </p:nvSpPr>
        <p:spPr>
          <a:xfrm>
            <a:off x="3115379" y="3940505"/>
            <a:ext cx="8451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100" b="1" dirty="0">
                <a:solidFill>
                  <a:schemeClr val="bg1"/>
                </a:solidFill>
              </a:rPr>
              <a:t>Execução</a:t>
            </a:r>
          </a:p>
        </p:txBody>
      </p:sp>
      <p:sp>
        <p:nvSpPr>
          <p:cNvPr id="20" name="CaixaDeTexto 2">
            <a:extLst>
              <a:ext uri="{FF2B5EF4-FFF2-40B4-BE49-F238E27FC236}">
                <a16:creationId xmlns:a16="http://schemas.microsoft.com/office/drawing/2014/main" id="{B24449B3-05F7-D862-8F25-469DFFB23410}"/>
              </a:ext>
            </a:extLst>
          </p:cNvPr>
          <p:cNvSpPr txBox="1"/>
          <p:nvPr/>
        </p:nvSpPr>
        <p:spPr>
          <a:xfrm>
            <a:off x="4393461" y="3940505"/>
            <a:ext cx="8451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100" b="1" dirty="0">
                <a:solidFill>
                  <a:schemeClr val="bg1"/>
                </a:solidFill>
              </a:rPr>
              <a:t>Execução</a:t>
            </a:r>
          </a:p>
        </p:txBody>
      </p:sp>
      <p:sp>
        <p:nvSpPr>
          <p:cNvPr id="21" name="CaixaDeTexto 2">
            <a:extLst>
              <a:ext uri="{FF2B5EF4-FFF2-40B4-BE49-F238E27FC236}">
                <a16:creationId xmlns:a16="http://schemas.microsoft.com/office/drawing/2014/main" id="{B24449B3-05F7-D862-8F25-469DFFB23410}"/>
              </a:ext>
            </a:extLst>
          </p:cNvPr>
          <p:cNvSpPr txBox="1"/>
          <p:nvPr/>
        </p:nvSpPr>
        <p:spPr>
          <a:xfrm>
            <a:off x="5626442" y="3937660"/>
            <a:ext cx="8451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100" b="1" dirty="0">
                <a:solidFill>
                  <a:schemeClr val="bg1"/>
                </a:solidFill>
              </a:rPr>
              <a:t>Execução</a:t>
            </a:r>
          </a:p>
        </p:txBody>
      </p:sp>
      <p:sp>
        <p:nvSpPr>
          <p:cNvPr id="22" name="CaixaDeTexto 2">
            <a:extLst>
              <a:ext uri="{FF2B5EF4-FFF2-40B4-BE49-F238E27FC236}">
                <a16:creationId xmlns:a16="http://schemas.microsoft.com/office/drawing/2014/main" id="{B24449B3-05F7-D862-8F25-469DFFB23410}"/>
              </a:ext>
            </a:extLst>
          </p:cNvPr>
          <p:cNvSpPr txBox="1"/>
          <p:nvPr/>
        </p:nvSpPr>
        <p:spPr>
          <a:xfrm>
            <a:off x="6904524" y="3937660"/>
            <a:ext cx="8451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100" b="1" dirty="0">
                <a:solidFill>
                  <a:schemeClr val="bg1"/>
                </a:solidFill>
              </a:rPr>
              <a:t>Execução</a:t>
            </a:r>
          </a:p>
        </p:txBody>
      </p:sp>
      <p:sp>
        <p:nvSpPr>
          <p:cNvPr id="23" name="CaixaDeTexto 2">
            <a:extLst>
              <a:ext uri="{FF2B5EF4-FFF2-40B4-BE49-F238E27FC236}">
                <a16:creationId xmlns:a16="http://schemas.microsoft.com/office/drawing/2014/main" id="{B24449B3-05F7-D862-8F25-469DFFB23410}"/>
              </a:ext>
            </a:extLst>
          </p:cNvPr>
          <p:cNvSpPr txBox="1"/>
          <p:nvPr/>
        </p:nvSpPr>
        <p:spPr>
          <a:xfrm>
            <a:off x="8160055" y="3931549"/>
            <a:ext cx="8451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b="1" dirty="0">
                <a:solidFill>
                  <a:schemeClr val="bg1"/>
                </a:solidFill>
              </a:rPr>
              <a:t>PLOA 2023</a:t>
            </a:r>
          </a:p>
        </p:txBody>
      </p:sp>
      <p:sp>
        <p:nvSpPr>
          <p:cNvPr id="26" name="CaixaDeTexto 2">
            <a:extLst>
              <a:ext uri="{FF2B5EF4-FFF2-40B4-BE49-F238E27FC236}">
                <a16:creationId xmlns:a16="http://schemas.microsoft.com/office/drawing/2014/main" id="{B24449B3-05F7-D862-8F25-469DFFB23410}"/>
              </a:ext>
            </a:extLst>
          </p:cNvPr>
          <p:cNvSpPr txBox="1"/>
          <p:nvPr/>
        </p:nvSpPr>
        <p:spPr>
          <a:xfrm>
            <a:off x="2888909" y="3786908"/>
            <a:ext cx="4251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100" b="1" dirty="0">
                <a:solidFill>
                  <a:schemeClr val="bg1"/>
                </a:solidFill>
              </a:rPr>
              <a:t>LOA</a:t>
            </a:r>
          </a:p>
        </p:txBody>
      </p:sp>
      <p:sp>
        <p:nvSpPr>
          <p:cNvPr id="27" name="CaixaDeTexto 2">
            <a:extLst>
              <a:ext uri="{FF2B5EF4-FFF2-40B4-BE49-F238E27FC236}">
                <a16:creationId xmlns:a16="http://schemas.microsoft.com/office/drawing/2014/main" id="{B24449B3-05F7-D862-8F25-469DFFB23410}"/>
              </a:ext>
            </a:extLst>
          </p:cNvPr>
          <p:cNvSpPr txBox="1"/>
          <p:nvPr/>
        </p:nvSpPr>
        <p:spPr>
          <a:xfrm>
            <a:off x="4379621" y="3791885"/>
            <a:ext cx="4251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100" b="1" dirty="0">
                <a:solidFill>
                  <a:schemeClr val="bg1"/>
                </a:solidFill>
              </a:rPr>
              <a:t>LOA</a:t>
            </a:r>
          </a:p>
        </p:txBody>
      </p:sp>
      <p:sp>
        <p:nvSpPr>
          <p:cNvPr id="28" name="CaixaDeTexto 2">
            <a:extLst>
              <a:ext uri="{FF2B5EF4-FFF2-40B4-BE49-F238E27FC236}">
                <a16:creationId xmlns:a16="http://schemas.microsoft.com/office/drawing/2014/main" id="{B24449B3-05F7-D862-8F25-469DFFB23410}"/>
              </a:ext>
            </a:extLst>
          </p:cNvPr>
          <p:cNvSpPr txBox="1"/>
          <p:nvPr/>
        </p:nvSpPr>
        <p:spPr>
          <a:xfrm>
            <a:off x="5881638" y="3783095"/>
            <a:ext cx="4251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100" b="1" dirty="0">
                <a:solidFill>
                  <a:schemeClr val="bg1"/>
                </a:solidFill>
              </a:rPr>
              <a:t>LOA</a:t>
            </a:r>
          </a:p>
        </p:txBody>
      </p:sp>
      <p:sp>
        <p:nvSpPr>
          <p:cNvPr id="29" name="CaixaDeTexto 2">
            <a:extLst>
              <a:ext uri="{FF2B5EF4-FFF2-40B4-BE49-F238E27FC236}">
                <a16:creationId xmlns:a16="http://schemas.microsoft.com/office/drawing/2014/main" id="{B24449B3-05F7-D862-8F25-469DFFB23410}"/>
              </a:ext>
            </a:extLst>
          </p:cNvPr>
          <p:cNvSpPr txBox="1"/>
          <p:nvPr/>
        </p:nvSpPr>
        <p:spPr>
          <a:xfrm>
            <a:off x="7335887" y="3776750"/>
            <a:ext cx="4251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100" b="1" dirty="0">
                <a:solidFill>
                  <a:schemeClr val="bg1"/>
                </a:solidFill>
              </a:rPr>
              <a:t>LOA</a:t>
            </a:r>
          </a:p>
        </p:txBody>
      </p:sp>
      <p:sp>
        <p:nvSpPr>
          <p:cNvPr id="30" name="CaixaDeTexto 2">
            <a:extLst>
              <a:ext uri="{FF2B5EF4-FFF2-40B4-BE49-F238E27FC236}">
                <a16:creationId xmlns:a16="http://schemas.microsoft.com/office/drawing/2014/main" id="{B24449B3-05F7-D862-8F25-469DFFB23410}"/>
              </a:ext>
            </a:extLst>
          </p:cNvPr>
          <p:cNvSpPr txBox="1"/>
          <p:nvPr/>
        </p:nvSpPr>
        <p:spPr>
          <a:xfrm>
            <a:off x="8669012" y="3773890"/>
            <a:ext cx="82105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100" b="1" dirty="0">
                <a:solidFill>
                  <a:schemeClr val="bg1"/>
                </a:solidFill>
              </a:rPr>
              <a:t>PLOA 2023</a:t>
            </a:r>
          </a:p>
        </p:txBody>
      </p:sp>
      <p:sp>
        <p:nvSpPr>
          <p:cNvPr id="24" name="CaixaDeTexto 23"/>
          <p:cNvSpPr txBox="1"/>
          <p:nvPr/>
        </p:nvSpPr>
        <p:spPr>
          <a:xfrm rot="16200000">
            <a:off x="7276923" y="881248"/>
            <a:ext cx="8635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Pessoas Em Situação De Rua</a:t>
            </a:r>
          </a:p>
        </p:txBody>
      </p:sp>
      <p:graphicFrame>
        <p:nvGraphicFramePr>
          <p:cNvPr id="31" name="Tabela 30">
            <a:extLst>
              <a:ext uri="{FF2B5EF4-FFF2-40B4-BE49-F238E27FC236}">
                <a16:creationId xmlns:a16="http://schemas.microsoft.com/office/drawing/2014/main" id="{168DD06B-24BD-5470-7B01-DA5119225D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440749"/>
              </p:ext>
            </p:extLst>
          </p:nvPr>
        </p:nvGraphicFramePr>
        <p:xfrm>
          <a:off x="6596065" y="5030391"/>
          <a:ext cx="3771180" cy="962025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289471">
                  <a:extLst>
                    <a:ext uri="{9D8B030D-6E8A-4147-A177-3AD203B41FA5}">
                      <a16:colId xmlns:a16="http://schemas.microsoft.com/office/drawing/2014/main" val="3018909583"/>
                    </a:ext>
                  </a:extLst>
                </a:gridCol>
                <a:gridCol w="1481709">
                  <a:extLst>
                    <a:ext uri="{9D8B030D-6E8A-4147-A177-3AD203B41FA5}">
                      <a16:colId xmlns:a16="http://schemas.microsoft.com/office/drawing/2014/main" val="1935092622"/>
                    </a:ext>
                  </a:extLst>
                </a:gridCol>
              </a:tblGrid>
              <a:tr h="186386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Programas / Execução 2022</a:t>
                      </a:r>
                      <a:endParaRPr lang="pt-BR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Valores </a:t>
                      </a:r>
                      <a:endParaRPr lang="pt-BR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1289542"/>
                  </a:ext>
                </a:extLst>
              </a:tr>
              <a:tr h="190694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Marmitas Rede Cozinha Cidadã</a:t>
                      </a:r>
                      <a:endParaRPr lang="pt-BR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R$ 13.227.802,51 </a:t>
                      </a:r>
                      <a:endParaRPr lang="pt-BR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8739768"/>
                  </a:ext>
                </a:extLst>
              </a:tr>
              <a:tr h="190694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Operação Baixas Temperaturas </a:t>
                      </a:r>
                      <a:endParaRPr lang="pt-BR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R$ 9.900.867,11 </a:t>
                      </a:r>
                      <a:endParaRPr lang="pt-BR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4795366"/>
                  </a:ext>
                </a:extLst>
              </a:tr>
              <a:tr h="190694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Vidas no Centro </a:t>
                      </a:r>
                      <a:endParaRPr lang="pt-BR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R$</a:t>
                      </a:r>
                      <a:r>
                        <a:rPr lang="pt-BR" sz="1200" u="none" strike="noStrike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BR" sz="12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4.976.493,60 </a:t>
                      </a:r>
                      <a:endParaRPr lang="pt-BR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0077488"/>
                  </a:ext>
                </a:extLst>
              </a:tr>
              <a:tr h="190694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pt-BR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R$</a:t>
                      </a:r>
                      <a:r>
                        <a:rPr lang="pt-BR" sz="1200" u="none" strike="noStrike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BR" sz="12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28.105.163,22 </a:t>
                      </a:r>
                      <a:endParaRPr lang="pt-BR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7571814"/>
                  </a:ext>
                </a:extLst>
              </a:tr>
            </a:tbl>
          </a:graphicData>
        </a:graphic>
      </p:graphicFrame>
      <p:graphicFrame>
        <p:nvGraphicFramePr>
          <p:cNvPr id="32" name="Gráfico 31">
            <a:extLst>
              <a:ext uri="{FF2B5EF4-FFF2-40B4-BE49-F238E27FC236}">
                <a16:creationId xmlns:a16="http://schemas.microsoft.com/office/drawing/2014/main" id="{6FD82FB3-28B6-047A-F51C-EBAEDC29F44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24626460"/>
              </p:ext>
            </p:extLst>
          </p:nvPr>
        </p:nvGraphicFramePr>
        <p:xfrm>
          <a:off x="646498" y="870196"/>
          <a:ext cx="9720747" cy="37226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3" name="CaixaDeTexto 2">
            <a:extLst>
              <a:ext uri="{FF2B5EF4-FFF2-40B4-BE49-F238E27FC236}">
                <a16:creationId xmlns:a16="http://schemas.microsoft.com/office/drawing/2014/main" id="{B24449B3-05F7-D862-8F25-469DFFB23410}"/>
              </a:ext>
            </a:extLst>
          </p:cNvPr>
          <p:cNvSpPr txBox="1"/>
          <p:nvPr/>
        </p:nvSpPr>
        <p:spPr>
          <a:xfrm>
            <a:off x="2899513" y="3638935"/>
            <a:ext cx="4251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100" b="1" dirty="0">
                <a:solidFill>
                  <a:schemeClr val="bg1"/>
                </a:solidFill>
              </a:rPr>
              <a:t>LOA</a:t>
            </a:r>
          </a:p>
        </p:txBody>
      </p:sp>
      <p:sp>
        <p:nvSpPr>
          <p:cNvPr id="34" name="CaixaDeTexto 2">
            <a:extLst>
              <a:ext uri="{FF2B5EF4-FFF2-40B4-BE49-F238E27FC236}">
                <a16:creationId xmlns:a16="http://schemas.microsoft.com/office/drawing/2014/main" id="{B24449B3-05F7-D862-8F25-469DFFB23410}"/>
              </a:ext>
            </a:extLst>
          </p:cNvPr>
          <p:cNvSpPr txBox="1"/>
          <p:nvPr/>
        </p:nvSpPr>
        <p:spPr>
          <a:xfrm>
            <a:off x="4390225" y="3621120"/>
            <a:ext cx="4251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100" b="1" dirty="0">
                <a:solidFill>
                  <a:schemeClr val="bg1"/>
                </a:solidFill>
              </a:rPr>
              <a:t>LOA</a:t>
            </a:r>
          </a:p>
        </p:txBody>
      </p:sp>
      <p:sp>
        <p:nvSpPr>
          <p:cNvPr id="35" name="CaixaDeTexto 2">
            <a:extLst>
              <a:ext uri="{FF2B5EF4-FFF2-40B4-BE49-F238E27FC236}">
                <a16:creationId xmlns:a16="http://schemas.microsoft.com/office/drawing/2014/main" id="{B24449B3-05F7-D862-8F25-469DFFB23410}"/>
              </a:ext>
            </a:extLst>
          </p:cNvPr>
          <p:cNvSpPr txBox="1"/>
          <p:nvPr/>
        </p:nvSpPr>
        <p:spPr>
          <a:xfrm>
            <a:off x="5852452" y="3618403"/>
            <a:ext cx="4251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100" b="1" dirty="0">
                <a:solidFill>
                  <a:schemeClr val="bg1"/>
                </a:solidFill>
              </a:rPr>
              <a:t>LOA</a:t>
            </a:r>
          </a:p>
        </p:txBody>
      </p:sp>
      <p:sp>
        <p:nvSpPr>
          <p:cNvPr id="36" name="CaixaDeTexto 2">
            <a:extLst>
              <a:ext uri="{FF2B5EF4-FFF2-40B4-BE49-F238E27FC236}">
                <a16:creationId xmlns:a16="http://schemas.microsoft.com/office/drawing/2014/main" id="{B24449B3-05F7-D862-8F25-469DFFB23410}"/>
              </a:ext>
            </a:extLst>
          </p:cNvPr>
          <p:cNvSpPr txBox="1"/>
          <p:nvPr/>
        </p:nvSpPr>
        <p:spPr>
          <a:xfrm>
            <a:off x="7343865" y="3615070"/>
            <a:ext cx="4251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100" b="1" dirty="0">
                <a:solidFill>
                  <a:schemeClr val="bg1"/>
                </a:solidFill>
              </a:rPr>
              <a:t>LOA</a:t>
            </a:r>
          </a:p>
        </p:txBody>
      </p:sp>
      <p:sp>
        <p:nvSpPr>
          <p:cNvPr id="37" name="CaixaDeTexto 2">
            <a:extLst>
              <a:ext uri="{FF2B5EF4-FFF2-40B4-BE49-F238E27FC236}">
                <a16:creationId xmlns:a16="http://schemas.microsoft.com/office/drawing/2014/main" id="{B24449B3-05F7-D862-8F25-469DFFB23410}"/>
              </a:ext>
            </a:extLst>
          </p:cNvPr>
          <p:cNvSpPr txBox="1"/>
          <p:nvPr/>
        </p:nvSpPr>
        <p:spPr>
          <a:xfrm>
            <a:off x="8834501" y="3608959"/>
            <a:ext cx="4251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100" b="1" dirty="0">
                <a:solidFill>
                  <a:schemeClr val="bg1"/>
                </a:solidFill>
              </a:rPr>
              <a:t>LOA</a:t>
            </a:r>
          </a:p>
        </p:txBody>
      </p:sp>
    </p:spTree>
    <p:extLst>
      <p:ext uri="{BB962C8B-B14F-4D97-AF65-F5344CB8AC3E}">
        <p14:creationId xmlns:p14="http://schemas.microsoft.com/office/powerpoint/2010/main" val="32180773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94"/>
          <a:stretch/>
        </p:blipFill>
        <p:spPr>
          <a:xfrm>
            <a:off x="0" y="0"/>
            <a:ext cx="12192000" cy="6876789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65432" y="321190"/>
            <a:ext cx="54896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latin typeface="Century Gothic" panose="020B0502020202020204" pitchFamily="34" charset="0"/>
              </a:rPr>
              <a:t>PLOA 2023 | PPA 2022 - 2025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265432" y="6376561"/>
            <a:ext cx="54896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latin typeface="Century Gothic" panose="020B0502020202020204" pitchFamily="34" charset="0"/>
              </a:rPr>
              <a:t>Orçamento público por temática - principais ações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1778479" y="3136612"/>
            <a:ext cx="86350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Mulheres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825" y="-822852"/>
            <a:ext cx="11525270" cy="7918928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1013743" y="0"/>
            <a:ext cx="1273791" cy="711198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6664592" y="6315006"/>
            <a:ext cx="5489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b="1" dirty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:21</a:t>
            </a:r>
          </a:p>
        </p:txBody>
      </p:sp>
      <p:sp>
        <p:nvSpPr>
          <p:cNvPr id="12" name="CaixaDeTexto 11"/>
          <p:cNvSpPr txBox="1"/>
          <p:nvPr/>
        </p:nvSpPr>
        <p:spPr>
          <a:xfrm rot="16200000">
            <a:off x="7283313" y="-1355071"/>
            <a:ext cx="86350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Pessoa Idosa</a:t>
            </a: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6DE9DF36-205E-1695-6D08-8DC6E3A9F9F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47204791"/>
              </p:ext>
            </p:extLst>
          </p:nvPr>
        </p:nvGraphicFramePr>
        <p:xfrm>
          <a:off x="1514611" y="3698396"/>
          <a:ext cx="8653374" cy="28384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2632235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94"/>
          <a:stretch/>
        </p:blipFill>
        <p:spPr>
          <a:xfrm>
            <a:off x="0" y="0"/>
            <a:ext cx="12192000" cy="6876789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65432" y="321190"/>
            <a:ext cx="54896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latin typeface="Century Gothic" panose="020B0502020202020204" pitchFamily="34" charset="0"/>
              </a:rPr>
              <a:t>PLOA 2023 | PPA 2022 - 2025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265432" y="6376561"/>
            <a:ext cx="54896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latin typeface="Century Gothic" panose="020B0502020202020204" pitchFamily="34" charset="0"/>
              </a:rPr>
              <a:t>Orçamento público por temática - principais ações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1778479" y="3136612"/>
            <a:ext cx="86350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Mulheres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862" y="-728077"/>
            <a:ext cx="11525270" cy="7761195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1013743" y="0"/>
            <a:ext cx="1273791" cy="711198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6664592" y="6315006"/>
            <a:ext cx="5489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b="1" dirty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:22</a:t>
            </a:r>
          </a:p>
        </p:txBody>
      </p:sp>
      <p:sp>
        <p:nvSpPr>
          <p:cNvPr id="12" name="CaixaDeTexto 11"/>
          <p:cNvSpPr txBox="1"/>
          <p:nvPr/>
        </p:nvSpPr>
        <p:spPr>
          <a:xfrm rot="16200000">
            <a:off x="7283313" y="-1355071"/>
            <a:ext cx="86350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Pessoa Idosa</a:t>
            </a:r>
          </a:p>
        </p:txBody>
      </p:sp>
    </p:spTree>
    <p:extLst>
      <p:ext uri="{BB962C8B-B14F-4D97-AF65-F5344CB8AC3E}">
        <p14:creationId xmlns:p14="http://schemas.microsoft.com/office/powerpoint/2010/main" val="32464327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94"/>
          <a:stretch/>
        </p:blipFill>
        <p:spPr>
          <a:xfrm>
            <a:off x="0" y="0"/>
            <a:ext cx="12192000" cy="6876789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65432" y="321190"/>
            <a:ext cx="54896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latin typeface="Century Gothic" panose="020B0502020202020204" pitchFamily="34" charset="0"/>
              </a:rPr>
              <a:t>PLOA 2023 | PPA 2022 - 2025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265432" y="6376561"/>
            <a:ext cx="54896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latin typeface="Century Gothic" panose="020B0502020202020204" pitchFamily="34" charset="0"/>
              </a:rPr>
              <a:t>Orçamento público por temática - principais ações</a:t>
            </a:r>
          </a:p>
        </p:txBody>
      </p:sp>
      <p:sp>
        <p:nvSpPr>
          <p:cNvPr id="3" name="Retângulo 2"/>
          <p:cNvSpPr/>
          <p:nvPr/>
        </p:nvSpPr>
        <p:spPr>
          <a:xfrm>
            <a:off x="11013743" y="-1"/>
            <a:ext cx="1273791" cy="703038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6664592" y="6315006"/>
            <a:ext cx="5489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b="1" dirty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:23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753053" y="5192306"/>
            <a:ext cx="6414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200" b="1" dirty="0">
                <a:latin typeface="Arial" panose="020B0604020202020204" pitchFamily="34" charset="0"/>
                <a:cs typeface="Arial" panose="020B0604020202020204" pitchFamily="34" charset="0"/>
              </a:rPr>
              <a:t>Manutenção dos equipamentos da rede de serviços (pdm 2021 - 2024)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200" b="1" dirty="0">
                <a:latin typeface="Arial" panose="020B0604020202020204" pitchFamily="34" charset="0"/>
                <a:cs typeface="Arial" panose="020B0604020202020204" pitchFamily="34" charset="0"/>
              </a:rPr>
              <a:t>Casa Segura E Acessível (pdm 2021 - 2024)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753053" y="5672672"/>
            <a:ext cx="5541933" cy="30777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R$ 3.1 Mi</a:t>
            </a:r>
          </a:p>
        </p:txBody>
      </p:sp>
      <p:sp>
        <p:nvSpPr>
          <p:cNvPr id="16" name="CaixaDeTexto 2">
            <a:extLst>
              <a:ext uri="{FF2B5EF4-FFF2-40B4-BE49-F238E27FC236}">
                <a16:creationId xmlns:a16="http://schemas.microsoft.com/office/drawing/2014/main" id="{B24449B3-05F7-D862-8F25-469DFFB23410}"/>
              </a:ext>
            </a:extLst>
          </p:cNvPr>
          <p:cNvSpPr txBox="1"/>
          <p:nvPr/>
        </p:nvSpPr>
        <p:spPr>
          <a:xfrm>
            <a:off x="3115379" y="3940505"/>
            <a:ext cx="8451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100" b="1" dirty="0">
                <a:solidFill>
                  <a:schemeClr val="bg1"/>
                </a:solidFill>
              </a:rPr>
              <a:t>Execução</a:t>
            </a:r>
          </a:p>
        </p:txBody>
      </p:sp>
      <p:sp>
        <p:nvSpPr>
          <p:cNvPr id="20" name="CaixaDeTexto 2">
            <a:extLst>
              <a:ext uri="{FF2B5EF4-FFF2-40B4-BE49-F238E27FC236}">
                <a16:creationId xmlns:a16="http://schemas.microsoft.com/office/drawing/2014/main" id="{B24449B3-05F7-D862-8F25-469DFFB23410}"/>
              </a:ext>
            </a:extLst>
          </p:cNvPr>
          <p:cNvSpPr txBox="1"/>
          <p:nvPr/>
        </p:nvSpPr>
        <p:spPr>
          <a:xfrm>
            <a:off x="4393461" y="3940505"/>
            <a:ext cx="8451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100" b="1" dirty="0">
                <a:solidFill>
                  <a:schemeClr val="bg1"/>
                </a:solidFill>
              </a:rPr>
              <a:t>Execução</a:t>
            </a:r>
          </a:p>
        </p:txBody>
      </p:sp>
      <p:sp>
        <p:nvSpPr>
          <p:cNvPr id="21" name="CaixaDeTexto 2">
            <a:extLst>
              <a:ext uri="{FF2B5EF4-FFF2-40B4-BE49-F238E27FC236}">
                <a16:creationId xmlns:a16="http://schemas.microsoft.com/office/drawing/2014/main" id="{B24449B3-05F7-D862-8F25-469DFFB23410}"/>
              </a:ext>
            </a:extLst>
          </p:cNvPr>
          <p:cNvSpPr txBox="1"/>
          <p:nvPr/>
        </p:nvSpPr>
        <p:spPr>
          <a:xfrm>
            <a:off x="5626442" y="3937660"/>
            <a:ext cx="8451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100" b="1" dirty="0">
                <a:solidFill>
                  <a:schemeClr val="bg1"/>
                </a:solidFill>
              </a:rPr>
              <a:t>Execução</a:t>
            </a:r>
          </a:p>
        </p:txBody>
      </p:sp>
      <p:sp>
        <p:nvSpPr>
          <p:cNvPr id="22" name="CaixaDeTexto 2">
            <a:extLst>
              <a:ext uri="{FF2B5EF4-FFF2-40B4-BE49-F238E27FC236}">
                <a16:creationId xmlns:a16="http://schemas.microsoft.com/office/drawing/2014/main" id="{B24449B3-05F7-D862-8F25-469DFFB23410}"/>
              </a:ext>
            </a:extLst>
          </p:cNvPr>
          <p:cNvSpPr txBox="1"/>
          <p:nvPr/>
        </p:nvSpPr>
        <p:spPr>
          <a:xfrm>
            <a:off x="6904524" y="3937660"/>
            <a:ext cx="8451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100" b="1" dirty="0">
                <a:solidFill>
                  <a:schemeClr val="bg1"/>
                </a:solidFill>
              </a:rPr>
              <a:t>Execução</a:t>
            </a:r>
          </a:p>
        </p:txBody>
      </p:sp>
      <p:sp>
        <p:nvSpPr>
          <p:cNvPr id="23" name="CaixaDeTexto 2">
            <a:extLst>
              <a:ext uri="{FF2B5EF4-FFF2-40B4-BE49-F238E27FC236}">
                <a16:creationId xmlns:a16="http://schemas.microsoft.com/office/drawing/2014/main" id="{B24449B3-05F7-D862-8F25-469DFFB23410}"/>
              </a:ext>
            </a:extLst>
          </p:cNvPr>
          <p:cNvSpPr txBox="1"/>
          <p:nvPr/>
        </p:nvSpPr>
        <p:spPr>
          <a:xfrm>
            <a:off x="8160055" y="3931549"/>
            <a:ext cx="8451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b="1" dirty="0">
                <a:solidFill>
                  <a:schemeClr val="bg1"/>
                </a:solidFill>
              </a:rPr>
              <a:t>PLOA 2023</a:t>
            </a:r>
          </a:p>
        </p:txBody>
      </p:sp>
      <p:sp>
        <p:nvSpPr>
          <p:cNvPr id="26" name="CaixaDeTexto 2">
            <a:extLst>
              <a:ext uri="{FF2B5EF4-FFF2-40B4-BE49-F238E27FC236}">
                <a16:creationId xmlns:a16="http://schemas.microsoft.com/office/drawing/2014/main" id="{B24449B3-05F7-D862-8F25-469DFFB23410}"/>
              </a:ext>
            </a:extLst>
          </p:cNvPr>
          <p:cNvSpPr txBox="1"/>
          <p:nvPr/>
        </p:nvSpPr>
        <p:spPr>
          <a:xfrm>
            <a:off x="2888909" y="3786908"/>
            <a:ext cx="4251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100" b="1" dirty="0">
                <a:solidFill>
                  <a:schemeClr val="bg1"/>
                </a:solidFill>
              </a:rPr>
              <a:t>LOA</a:t>
            </a:r>
          </a:p>
        </p:txBody>
      </p:sp>
      <p:sp>
        <p:nvSpPr>
          <p:cNvPr id="27" name="CaixaDeTexto 2">
            <a:extLst>
              <a:ext uri="{FF2B5EF4-FFF2-40B4-BE49-F238E27FC236}">
                <a16:creationId xmlns:a16="http://schemas.microsoft.com/office/drawing/2014/main" id="{B24449B3-05F7-D862-8F25-469DFFB23410}"/>
              </a:ext>
            </a:extLst>
          </p:cNvPr>
          <p:cNvSpPr txBox="1"/>
          <p:nvPr/>
        </p:nvSpPr>
        <p:spPr>
          <a:xfrm>
            <a:off x="4379621" y="3791885"/>
            <a:ext cx="4251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100" b="1" dirty="0">
                <a:solidFill>
                  <a:schemeClr val="bg1"/>
                </a:solidFill>
              </a:rPr>
              <a:t>LOA</a:t>
            </a:r>
          </a:p>
        </p:txBody>
      </p:sp>
      <p:sp>
        <p:nvSpPr>
          <p:cNvPr id="28" name="CaixaDeTexto 2">
            <a:extLst>
              <a:ext uri="{FF2B5EF4-FFF2-40B4-BE49-F238E27FC236}">
                <a16:creationId xmlns:a16="http://schemas.microsoft.com/office/drawing/2014/main" id="{B24449B3-05F7-D862-8F25-469DFFB23410}"/>
              </a:ext>
            </a:extLst>
          </p:cNvPr>
          <p:cNvSpPr txBox="1"/>
          <p:nvPr/>
        </p:nvSpPr>
        <p:spPr>
          <a:xfrm>
            <a:off x="5881638" y="3783095"/>
            <a:ext cx="4251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100" b="1" dirty="0">
                <a:solidFill>
                  <a:schemeClr val="bg1"/>
                </a:solidFill>
              </a:rPr>
              <a:t>LOA</a:t>
            </a:r>
          </a:p>
        </p:txBody>
      </p:sp>
      <p:sp>
        <p:nvSpPr>
          <p:cNvPr id="29" name="CaixaDeTexto 2">
            <a:extLst>
              <a:ext uri="{FF2B5EF4-FFF2-40B4-BE49-F238E27FC236}">
                <a16:creationId xmlns:a16="http://schemas.microsoft.com/office/drawing/2014/main" id="{B24449B3-05F7-D862-8F25-469DFFB23410}"/>
              </a:ext>
            </a:extLst>
          </p:cNvPr>
          <p:cNvSpPr txBox="1"/>
          <p:nvPr/>
        </p:nvSpPr>
        <p:spPr>
          <a:xfrm>
            <a:off x="7335887" y="3776750"/>
            <a:ext cx="4251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100" b="1" dirty="0">
                <a:solidFill>
                  <a:schemeClr val="bg1"/>
                </a:solidFill>
              </a:rPr>
              <a:t>LOA</a:t>
            </a:r>
          </a:p>
        </p:txBody>
      </p:sp>
      <p:sp>
        <p:nvSpPr>
          <p:cNvPr id="30" name="CaixaDeTexto 2">
            <a:extLst>
              <a:ext uri="{FF2B5EF4-FFF2-40B4-BE49-F238E27FC236}">
                <a16:creationId xmlns:a16="http://schemas.microsoft.com/office/drawing/2014/main" id="{B24449B3-05F7-D862-8F25-469DFFB23410}"/>
              </a:ext>
            </a:extLst>
          </p:cNvPr>
          <p:cNvSpPr txBox="1"/>
          <p:nvPr/>
        </p:nvSpPr>
        <p:spPr>
          <a:xfrm>
            <a:off x="8669012" y="3773890"/>
            <a:ext cx="82105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100" b="1" dirty="0">
                <a:solidFill>
                  <a:schemeClr val="bg1"/>
                </a:solidFill>
              </a:rPr>
              <a:t>PLOA 2023</a:t>
            </a:r>
          </a:p>
        </p:txBody>
      </p:sp>
      <p:sp>
        <p:nvSpPr>
          <p:cNvPr id="33" name="CaixaDeTexto 2">
            <a:extLst>
              <a:ext uri="{FF2B5EF4-FFF2-40B4-BE49-F238E27FC236}">
                <a16:creationId xmlns:a16="http://schemas.microsoft.com/office/drawing/2014/main" id="{B24449B3-05F7-D862-8F25-469DFFB23410}"/>
              </a:ext>
            </a:extLst>
          </p:cNvPr>
          <p:cNvSpPr txBox="1"/>
          <p:nvPr/>
        </p:nvSpPr>
        <p:spPr>
          <a:xfrm>
            <a:off x="2899513" y="3638935"/>
            <a:ext cx="4251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100" b="1" dirty="0">
                <a:solidFill>
                  <a:schemeClr val="bg1"/>
                </a:solidFill>
              </a:rPr>
              <a:t>LOA</a:t>
            </a:r>
          </a:p>
        </p:txBody>
      </p:sp>
      <p:sp>
        <p:nvSpPr>
          <p:cNvPr id="34" name="CaixaDeTexto 2">
            <a:extLst>
              <a:ext uri="{FF2B5EF4-FFF2-40B4-BE49-F238E27FC236}">
                <a16:creationId xmlns:a16="http://schemas.microsoft.com/office/drawing/2014/main" id="{B24449B3-05F7-D862-8F25-469DFFB23410}"/>
              </a:ext>
            </a:extLst>
          </p:cNvPr>
          <p:cNvSpPr txBox="1"/>
          <p:nvPr/>
        </p:nvSpPr>
        <p:spPr>
          <a:xfrm>
            <a:off x="4390225" y="3621120"/>
            <a:ext cx="4251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100" b="1" dirty="0">
                <a:solidFill>
                  <a:schemeClr val="bg1"/>
                </a:solidFill>
              </a:rPr>
              <a:t>LOA</a:t>
            </a:r>
          </a:p>
        </p:txBody>
      </p:sp>
      <p:sp>
        <p:nvSpPr>
          <p:cNvPr id="35" name="CaixaDeTexto 2">
            <a:extLst>
              <a:ext uri="{FF2B5EF4-FFF2-40B4-BE49-F238E27FC236}">
                <a16:creationId xmlns:a16="http://schemas.microsoft.com/office/drawing/2014/main" id="{B24449B3-05F7-D862-8F25-469DFFB23410}"/>
              </a:ext>
            </a:extLst>
          </p:cNvPr>
          <p:cNvSpPr txBox="1"/>
          <p:nvPr/>
        </p:nvSpPr>
        <p:spPr>
          <a:xfrm>
            <a:off x="5852452" y="3618403"/>
            <a:ext cx="4251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100" b="1" dirty="0">
                <a:solidFill>
                  <a:schemeClr val="bg1"/>
                </a:solidFill>
              </a:rPr>
              <a:t>LOA</a:t>
            </a:r>
          </a:p>
        </p:txBody>
      </p:sp>
      <p:sp>
        <p:nvSpPr>
          <p:cNvPr id="36" name="CaixaDeTexto 2">
            <a:extLst>
              <a:ext uri="{FF2B5EF4-FFF2-40B4-BE49-F238E27FC236}">
                <a16:creationId xmlns:a16="http://schemas.microsoft.com/office/drawing/2014/main" id="{B24449B3-05F7-D862-8F25-469DFFB23410}"/>
              </a:ext>
            </a:extLst>
          </p:cNvPr>
          <p:cNvSpPr txBox="1"/>
          <p:nvPr/>
        </p:nvSpPr>
        <p:spPr>
          <a:xfrm>
            <a:off x="7343865" y="3615070"/>
            <a:ext cx="4251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100" b="1" dirty="0">
                <a:solidFill>
                  <a:schemeClr val="bg1"/>
                </a:solidFill>
              </a:rPr>
              <a:t>LOA</a:t>
            </a:r>
          </a:p>
        </p:txBody>
      </p:sp>
      <p:sp>
        <p:nvSpPr>
          <p:cNvPr id="37" name="CaixaDeTexto 2">
            <a:extLst>
              <a:ext uri="{FF2B5EF4-FFF2-40B4-BE49-F238E27FC236}">
                <a16:creationId xmlns:a16="http://schemas.microsoft.com/office/drawing/2014/main" id="{B24449B3-05F7-D862-8F25-469DFFB23410}"/>
              </a:ext>
            </a:extLst>
          </p:cNvPr>
          <p:cNvSpPr txBox="1"/>
          <p:nvPr/>
        </p:nvSpPr>
        <p:spPr>
          <a:xfrm>
            <a:off x="8834501" y="3608959"/>
            <a:ext cx="4251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100" b="1" dirty="0">
                <a:solidFill>
                  <a:schemeClr val="bg1"/>
                </a:solidFill>
              </a:rPr>
              <a:t>LOA</a:t>
            </a:r>
          </a:p>
        </p:txBody>
      </p:sp>
      <p:sp>
        <p:nvSpPr>
          <p:cNvPr id="38" name="CaixaDeTexto 37"/>
          <p:cNvSpPr txBox="1"/>
          <p:nvPr/>
        </p:nvSpPr>
        <p:spPr>
          <a:xfrm rot="16200000">
            <a:off x="7283313" y="-1355071"/>
            <a:ext cx="86350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Pessoa Idosa</a:t>
            </a:r>
          </a:p>
        </p:txBody>
      </p:sp>
      <p:sp>
        <p:nvSpPr>
          <p:cNvPr id="39" name="CaixaDeTexto 38"/>
          <p:cNvSpPr txBox="1"/>
          <p:nvPr/>
        </p:nvSpPr>
        <p:spPr>
          <a:xfrm>
            <a:off x="6904525" y="5192305"/>
            <a:ext cx="346359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200" b="1" dirty="0">
                <a:latin typeface="Arial" panose="020B0604020202020204" pitchFamily="34" charset="0"/>
                <a:cs typeface="Arial" panose="020B0604020202020204" pitchFamily="34" charset="0"/>
              </a:rPr>
              <a:t>OBS: </a:t>
            </a:r>
            <a:br>
              <a:rPr lang="pt-BR" sz="1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1200" b="1" dirty="0">
                <a:latin typeface="Arial" panose="020B0604020202020204" pitchFamily="34" charset="0"/>
                <a:cs typeface="Arial" panose="020B0604020202020204" pitchFamily="34" charset="0"/>
              </a:rPr>
              <a:t>Centro Economia Solidária e</a:t>
            </a:r>
            <a:br>
              <a:rPr lang="pt-BR" sz="1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1200" b="1" dirty="0">
                <a:latin typeface="Arial" panose="020B0604020202020204" pitchFamily="34" charset="0"/>
                <a:cs typeface="Arial" panose="020B0604020202020204" pitchFamily="34" charset="0"/>
              </a:rPr>
              <a:t>Casa Segura e acessível </a:t>
            </a:r>
            <a:br>
              <a:rPr lang="pt-BR" sz="1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1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Recursos da Educação</a:t>
            </a:r>
          </a:p>
        </p:txBody>
      </p:sp>
      <p:graphicFrame>
        <p:nvGraphicFramePr>
          <p:cNvPr id="40" name="Gráfico 39">
            <a:extLst>
              <a:ext uri="{FF2B5EF4-FFF2-40B4-BE49-F238E27FC236}">
                <a16:creationId xmlns:a16="http://schemas.microsoft.com/office/drawing/2014/main" id="{CDDD22F7-DE7D-FB03-9ABD-6D4D942EE4A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12717558"/>
              </p:ext>
            </p:extLst>
          </p:nvPr>
        </p:nvGraphicFramePr>
        <p:xfrm>
          <a:off x="753053" y="1204029"/>
          <a:ext cx="9720747" cy="34133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2" name="CaixaDeTexto 2">
            <a:extLst>
              <a:ext uri="{FF2B5EF4-FFF2-40B4-BE49-F238E27FC236}">
                <a16:creationId xmlns:a16="http://schemas.microsoft.com/office/drawing/2014/main" id="{B24449B3-05F7-D862-8F25-469DFFB23410}"/>
              </a:ext>
            </a:extLst>
          </p:cNvPr>
          <p:cNvSpPr txBox="1"/>
          <p:nvPr/>
        </p:nvSpPr>
        <p:spPr>
          <a:xfrm>
            <a:off x="2999579" y="3676568"/>
            <a:ext cx="4251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100" b="1" dirty="0">
                <a:solidFill>
                  <a:schemeClr val="bg1"/>
                </a:solidFill>
              </a:rPr>
              <a:t>LOA</a:t>
            </a:r>
          </a:p>
        </p:txBody>
      </p:sp>
      <p:sp>
        <p:nvSpPr>
          <p:cNvPr id="43" name="CaixaDeTexto 2">
            <a:extLst>
              <a:ext uri="{FF2B5EF4-FFF2-40B4-BE49-F238E27FC236}">
                <a16:creationId xmlns:a16="http://schemas.microsoft.com/office/drawing/2014/main" id="{B24449B3-05F7-D862-8F25-469DFFB23410}"/>
              </a:ext>
            </a:extLst>
          </p:cNvPr>
          <p:cNvSpPr txBox="1"/>
          <p:nvPr/>
        </p:nvSpPr>
        <p:spPr>
          <a:xfrm>
            <a:off x="4494642" y="3619331"/>
            <a:ext cx="4251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100" b="1" dirty="0">
                <a:solidFill>
                  <a:schemeClr val="bg1"/>
                </a:solidFill>
              </a:rPr>
              <a:t>LOA</a:t>
            </a:r>
          </a:p>
        </p:txBody>
      </p:sp>
      <p:sp>
        <p:nvSpPr>
          <p:cNvPr id="44" name="CaixaDeTexto 2">
            <a:extLst>
              <a:ext uri="{FF2B5EF4-FFF2-40B4-BE49-F238E27FC236}">
                <a16:creationId xmlns:a16="http://schemas.microsoft.com/office/drawing/2014/main" id="{B24449B3-05F7-D862-8F25-469DFFB23410}"/>
              </a:ext>
            </a:extLst>
          </p:cNvPr>
          <p:cNvSpPr txBox="1"/>
          <p:nvPr/>
        </p:nvSpPr>
        <p:spPr>
          <a:xfrm>
            <a:off x="5944238" y="3618403"/>
            <a:ext cx="4251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100" b="1" dirty="0">
                <a:solidFill>
                  <a:schemeClr val="bg1"/>
                </a:solidFill>
              </a:rPr>
              <a:t>LOA</a:t>
            </a:r>
          </a:p>
        </p:txBody>
      </p:sp>
      <p:sp>
        <p:nvSpPr>
          <p:cNvPr id="45" name="CaixaDeTexto 2">
            <a:extLst>
              <a:ext uri="{FF2B5EF4-FFF2-40B4-BE49-F238E27FC236}">
                <a16:creationId xmlns:a16="http://schemas.microsoft.com/office/drawing/2014/main" id="{B24449B3-05F7-D862-8F25-469DFFB23410}"/>
              </a:ext>
            </a:extLst>
          </p:cNvPr>
          <p:cNvSpPr txBox="1"/>
          <p:nvPr/>
        </p:nvSpPr>
        <p:spPr>
          <a:xfrm>
            <a:off x="7407760" y="3575932"/>
            <a:ext cx="4251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100" b="1" dirty="0">
                <a:solidFill>
                  <a:schemeClr val="bg1"/>
                </a:solidFill>
              </a:rPr>
              <a:t>LOA</a:t>
            </a:r>
          </a:p>
        </p:txBody>
      </p:sp>
      <p:sp>
        <p:nvSpPr>
          <p:cNvPr id="46" name="CaixaDeTexto 2">
            <a:extLst>
              <a:ext uri="{FF2B5EF4-FFF2-40B4-BE49-F238E27FC236}">
                <a16:creationId xmlns:a16="http://schemas.microsoft.com/office/drawing/2014/main" id="{B24449B3-05F7-D862-8F25-469DFFB23410}"/>
              </a:ext>
            </a:extLst>
          </p:cNvPr>
          <p:cNvSpPr txBox="1"/>
          <p:nvPr/>
        </p:nvSpPr>
        <p:spPr>
          <a:xfrm>
            <a:off x="8676990" y="2910364"/>
            <a:ext cx="947695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b="1" dirty="0">
                <a:solidFill>
                  <a:schemeClr val="bg1"/>
                </a:solidFill>
              </a:rPr>
              <a:t>PLOA CPES</a:t>
            </a:r>
          </a:p>
          <a:p>
            <a:pPr algn="ctr"/>
            <a:r>
              <a:rPr lang="pt-BR" b="1" dirty="0">
                <a:solidFill>
                  <a:schemeClr val="bg1"/>
                </a:solidFill>
              </a:rPr>
              <a:t>1.614.900,00</a:t>
            </a:r>
          </a:p>
          <a:p>
            <a:pPr algn="ctr"/>
            <a:endParaRPr lang="pt-BR" b="1" dirty="0">
              <a:solidFill>
                <a:schemeClr val="bg1"/>
              </a:solidFill>
            </a:endParaRPr>
          </a:p>
          <a:p>
            <a:pPr algn="ctr"/>
            <a:r>
              <a:rPr lang="pt-BR" b="1" dirty="0">
                <a:solidFill>
                  <a:schemeClr val="bg1"/>
                </a:solidFill>
              </a:rPr>
              <a:t>PLOA CPPI</a:t>
            </a:r>
          </a:p>
          <a:p>
            <a:pPr algn="ctr"/>
            <a:r>
              <a:rPr lang="pt-BR" b="1" dirty="0">
                <a:solidFill>
                  <a:schemeClr val="bg1"/>
                </a:solidFill>
              </a:rPr>
              <a:t>1.487.817,00</a:t>
            </a:r>
          </a:p>
        </p:txBody>
      </p:sp>
    </p:spTree>
    <p:extLst>
      <p:ext uri="{BB962C8B-B14F-4D97-AF65-F5344CB8AC3E}">
        <p14:creationId xmlns:p14="http://schemas.microsoft.com/office/powerpoint/2010/main" val="2759112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94"/>
          <a:stretch/>
        </p:blipFill>
        <p:spPr>
          <a:xfrm>
            <a:off x="0" y="0"/>
            <a:ext cx="12192000" cy="6876789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65432" y="321190"/>
            <a:ext cx="54896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latin typeface="Century Gothic" panose="020B0502020202020204" pitchFamily="34" charset="0"/>
              </a:rPr>
              <a:t>PLOA 2023 | PPA 2022 - 2025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265432" y="6376561"/>
            <a:ext cx="54896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latin typeface="Century Gothic" panose="020B0502020202020204" pitchFamily="34" charset="0"/>
              </a:rPr>
              <a:t>Orçamento público por temática - principais ações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1778479" y="3136612"/>
            <a:ext cx="86350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Mulheres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263" y="-1103"/>
            <a:ext cx="11854192" cy="7908969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1013743" y="0"/>
            <a:ext cx="1273791" cy="711198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6664592" y="6315006"/>
            <a:ext cx="5489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b="1" dirty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:24</a:t>
            </a:r>
          </a:p>
        </p:txBody>
      </p:sp>
      <p:sp>
        <p:nvSpPr>
          <p:cNvPr id="12" name="CaixaDeTexto 11"/>
          <p:cNvSpPr txBox="1"/>
          <p:nvPr/>
        </p:nvSpPr>
        <p:spPr>
          <a:xfrm rot="16200000">
            <a:off x="7359629" y="1116960"/>
            <a:ext cx="86350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Educação Em Direitos Humanos</a:t>
            </a:r>
          </a:p>
          <a:p>
            <a:r>
              <a:rPr lang="pt-BR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 Juventude </a:t>
            </a:r>
          </a:p>
        </p:txBody>
      </p:sp>
    </p:spTree>
    <p:extLst>
      <p:ext uri="{BB962C8B-B14F-4D97-AF65-F5344CB8AC3E}">
        <p14:creationId xmlns:p14="http://schemas.microsoft.com/office/powerpoint/2010/main" val="15315219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94"/>
          <a:stretch/>
        </p:blipFill>
        <p:spPr>
          <a:xfrm>
            <a:off x="0" y="0"/>
            <a:ext cx="12192000" cy="6876789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65432" y="321190"/>
            <a:ext cx="54896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latin typeface="Century Gothic" panose="020B0502020202020204" pitchFamily="34" charset="0"/>
              </a:rPr>
              <a:t>PLOA 2023 | PPA 2022 - 2025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265432" y="6376561"/>
            <a:ext cx="54896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latin typeface="Century Gothic" panose="020B0502020202020204" pitchFamily="34" charset="0"/>
              </a:rPr>
              <a:t>Orçamento público por temática - principais ações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1778479" y="3136612"/>
            <a:ext cx="86350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Mulheres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2213" y="-292608"/>
            <a:ext cx="13026789" cy="7249167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1013743" y="0"/>
            <a:ext cx="1273791" cy="711198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6664592" y="6315006"/>
            <a:ext cx="5489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b="1" dirty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:25</a:t>
            </a:r>
          </a:p>
        </p:txBody>
      </p:sp>
      <p:sp>
        <p:nvSpPr>
          <p:cNvPr id="12" name="CaixaDeTexto 11"/>
          <p:cNvSpPr txBox="1"/>
          <p:nvPr/>
        </p:nvSpPr>
        <p:spPr>
          <a:xfrm rot="16200000">
            <a:off x="7359629" y="1116960"/>
            <a:ext cx="86350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Educação Em Direitos Humanos</a:t>
            </a:r>
          </a:p>
          <a:p>
            <a:r>
              <a:rPr lang="pt-BR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 Juventude </a:t>
            </a:r>
          </a:p>
        </p:txBody>
      </p:sp>
    </p:spTree>
    <p:extLst>
      <p:ext uri="{BB962C8B-B14F-4D97-AF65-F5344CB8AC3E}">
        <p14:creationId xmlns:p14="http://schemas.microsoft.com/office/powerpoint/2010/main" val="20570927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299EC321-0ADC-084D-B90E-04BBB7763DF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2862329"/>
              </p:ext>
            </p:extLst>
          </p:nvPr>
        </p:nvGraphicFramePr>
        <p:xfrm>
          <a:off x="277761" y="419591"/>
          <a:ext cx="11636478" cy="61729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808933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94"/>
          <a:stretch/>
        </p:blipFill>
        <p:spPr>
          <a:xfrm>
            <a:off x="0" y="0"/>
            <a:ext cx="12192000" cy="6876789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65432" y="321190"/>
            <a:ext cx="54896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latin typeface="Century Gothic" panose="020B0502020202020204" pitchFamily="34" charset="0"/>
              </a:rPr>
              <a:t>PLOA 2023 | PPA 2022 - 2025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265432" y="6376561"/>
            <a:ext cx="54896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latin typeface="Century Gothic" panose="020B0502020202020204" pitchFamily="34" charset="0"/>
              </a:rPr>
              <a:t>Orçamento público por temática - principais ações</a:t>
            </a:r>
          </a:p>
        </p:txBody>
      </p:sp>
      <p:sp>
        <p:nvSpPr>
          <p:cNvPr id="3" name="Retângulo 2"/>
          <p:cNvSpPr/>
          <p:nvPr/>
        </p:nvSpPr>
        <p:spPr>
          <a:xfrm>
            <a:off x="11013743" y="-1"/>
            <a:ext cx="1273791" cy="703038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6664592" y="6315006"/>
            <a:ext cx="5489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b="1" dirty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:26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753053" y="5029796"/>
            <a:ext cx="64148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200" b="1" dirty="0">
                <a:latin typeface="Arial" panose="020B0604020202020204" pitchFamily="34" charset="0"/>
                <a:cs typeface="Arial" panose="020B0604020202020204" pitchFamily="34" charset="0"/>
              </a:rPr>
              <a:t>Semana Da Juventude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200" b="1" dirty="0">
                <a:latin typeface="Arial" panose="020B0604020202020204" pitchFamily="34" charset="0"/>
                <a:cs typeface="Arial" panose="020B0604020202020204" pitchFamily="34" charset="0"/>
              </a:rPr>
              <a:t>Papo Reto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200" b="1" dirty="0">
                <a:latin typeface="Arial" panose="020B0604020202020204" pitchFamily="34" charset="0"/>
                <a:cs typeface="Arial" panose="020B0604020202020204" pitchFamily="34" charset="0"/>
              </a:rPr>
              <a:t>Educação Em Direitos Humanos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753053" y="5672672"/>
            <a:ext cx="5541933" cy="30777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R$ 2.6 Mi</a:t>
            </a:r>
          </a:p>
        </p:txBody>
      </p:sp>
      <p:sp>
        <p:nvSpPr>
          <p:cNvPr id="16" name="CaixaDeTexto 2">
            <a:extLst>
              <a:ext uri="{FF2B5EF4-FFF2-40B4-BE49-F238E27FC236}">
                <a16:creationId xmlns:a16="http://schemas.microsoft.com/office/drawing/2014/main" id="{B24449B3-05F7-D862-8F25-469DFFB23410}"/>
              </a:ext>
            </a:extLst>
          </p:cNvPr>
          <p:cNvSpPr txBox="1"/>
          <p:nvPr/>
        </p:nvSpPr>
        <p:spPr>
          <a:xfrm>
            <a:off x="3115379" y="3940505"/>
            <a:ext cx="8451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100" b="1" dirty="0">
                <a:solidFill>
                  <a:schemeClr val="bg1"/>
                </a:solidFill>
              </a:rPr>
              <a:t>Execução</a:t>
            </a:r>
          </a:p>
        </p:txBody>
      </p:sp>
      <p:sp>
        <p:nvSpPr>
          <p:cNvPr id="20" name="CaixaDeTexto 2">
            <a:extLst>
              <a:ext uri="{FF2B5EF4-FFF2-40B4-BE49-F238E27FC236}">
                <a16:creationId xmlns:a16="http://schemas.microsoft.com/office/drawing/2014/main" id="{B24449B3-05F7-D862-8F25-469DFFB23410}"/>
              </a:ext>
            </a:extLst>
          </p:cNvPr>
          <p:cNvSpPr txBox="1"/>
          <p:nvPr/>
        </p:nvSpPr>
        <p:spPr>
          <a:xfrm>
            <a:off x="4393461" y="3940505"/>
            <a:ext cx="8451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100" b="1" dirty="0">
                <a:solidFill>
                  <a:schemeClr val="bg1"/>
                </a:solidFill>
              </a:rPr>
              <a:t>Execução</a:t>
            </a:r>
          </a:p>
        </p:txBody>
      </p:sp>
      <p:sp>
        <p:nvSpPr>
          <p:cNvPr id="21" name="CaixaDeTexto 2">
            <a:extLst>
              <a:ext uri="{FF2B5EF4-FFF2-40B4-BE49-F238E27FC236}">
                <a16:creationId xmlns:a16="http://schemas.microsoft.com/office/drawing/2014/main" id="{B24449B3-05F7-D862-8F25-469DFFB23410}"/>
              </a:ext>
            </a:extLst>
          </p:cNvPr>
          <p:cNvSpPr txBox="1"/>
          <p:nvPr/>
        </p:nvSpPr>
        <p:spPr>
          <a:xfrm>
            <a:off x="5626442" y="3937660"/>
            <a:ext cx="8451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100" b="1" dirty="0">
                <a:solidFill>
                  <a:schemeClr val="bg1"/>
                </a:solidFill>
              </a:rPr>
              <a:t>Execução</a:t>
            </a:r>
          </a:p>
        </p:txBody>
      </p:sp>
      <p:sp>
        <p:nvSpPr>
          <p:cNvPr id="22" name="CaixaDeTexto 2">
            <a:extLst>
              <a:ext uri="{FF2B5EF4-FFF2-40B4-BE49-F238E27FC236}">
                <a16:creationId xmlns:a16="http://schemas.microsoft.com/office/drawing/2014/main" id="{B24449B3-05F7-D862-8F25-469DFFB23410}"/>
              </a:ext>
            </a:extLst>
          </p:cNvPr>
          <p:cNvSpPr txBox="1"/>
          <p:nvPr/>
        </p:nvSpPr>
        <p:spPr>
          <a:xfrm>
            <a:off x="6904524" y="3937660"/>
            <a:ext cx="8451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100" b="1" dirty="0">
                <a:solidFill>
                  <a:schemeClr val="bg1"/>
                </a:solidFill>
              </a:rPr>
              <a:t>Execução</a:t>
            </a:r>
          </a:p>
        </p:txBody>
      </p:sp>
      <p:sp>
        <p:nvSpPr>
          <p:cNvPr id="23" name="CaixaDeTexto 2">
            <a:extLst>
              <a:ext uri="{FF2B5EF4-FFF2-40B4-BE49-F238E27FC236}">
                <a16:creationId xmlns:a16="http://schemas.microsoft.com/office/drawing/2014/main" id="{B24449B3-05F7-D862-8F25-469DFFB23410}"/>
              </a:ext>
            </a:extLst>
          </p:cNvPr>
          <p:cNvSpPr txBox="1"/>
          <p:nvPr/>
        </p:nvSpPr>
        <p:spPr>
          <a:xfrm>
            <a:off x="8160055" y="3931549"/>
            <a:ext cx="8451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b="1" dirty="0">
                <a:solidFill>
                  <a:schemeClr val="bg1"/>
                </a:solidFill>
              </a:rPr>
              <a:t>PLOA 2023</a:t>
            </a:r>
          </a:p>
        </p:txBody>
      </p:sp>
      <p:sp>
        <p:nvSpPr>
          <p:cNvPr id="26" name="CaixaDeTexto 2">
            <a:extLst>
              <a:ext uri="{FF2B5EF4-FFF2-40B4-BE49-F238E27FC236}">
                <a16:creationId xmlns:a16="http://schemas.microsoft.com/office/drawing/2014/main" id="{B24449B3-05F7-D862-8F25-469DFFB23410}"/>
              </a:ext>
            </a:extLst>
          </p:cNvPr>
          <p:cNvSpPr txBox="1"/>
          <p:nvPr/>
        </p:nvSpPr>
        <p:spPr>
          <a:xfrm>
            <a:off x="2888909" y="3786908"/>
            <a:ext cx="4251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100" b="1" dirty="0">
                <a:solidFill>
                  <a:schemeClr val="bg1"/>
                </a:solidFill>
              </a:rPr>
              <a:t>LOA</a:t>
            </a:r>
          </a:p>
        </p:txBody>
      </p:sp>
      <p:sp>
        <p:nvSpPr>
          <p:cNvPr id="27" name="CaixaDeTexto 2">
            <a:extLst>
              <a:ext uri="{FF2B5EF4-FFF2-40B4-BE49-F238E27FC236}">
                <a16:creationId xmlns:a16="http://schemas.microsoft.com/office/drawing/2014/main" id="{B24449B3-05F7-D862-8F25-469DFFB23410}"/>
              </a:ext>
            </a:extLst>
          </p:cNvPr>
          <p:cNvSpPr txBox="1"/>
          <p:nvPr/>
        </p:nvSpPr>
        <p:spPr>
          <a:xfrm>
            <a:off x="4379621" y="3791885"/>
            <a:ext cx="4251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100" b="1" dirty="0">
                <a:solidFill>
                  <a:schemeClr val="bg1"/>
                </a:solidFill>
              </a:rPr>
              <a:t>LOA</a:t>
            </a:r>
          </a:p>
        </p:txBody>
      </p:sp>
      <p:sp>
        <p:nvSpPr>
          <p:cNvPr id="28" name="CaixaDeTexto 2">
            <a:extLst>
              <a:ext uri="{FF2B5EF4-FFF2-40B4-BE49-F238E27FC236}">
                <a16:creationId xmlns:a16="http://schemas.microsoft.com/office/drawing/2014/main" id="{B24449B3-05F7-D862-8F25-469DFFB23410}"/>
              </a:ext>
            </a:extLst>
          </p:cNvPr>
          <p:cNvSpPr txBox="1"/>
          <p:nvPr/>
        </p:nvSpPr>
        <p:spPr>
          <a:xfrm>
            <a:off x="5881638" y="3783095"/>
            <a:ext cx="4251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100" b="1" dirty="0">
                <a:solidFill>
                  <a:schemeClr val="bg1"/>
                </a:solidFill>
              </a:rPr>
              <a:t>LOA</a:t>
            </a:r>
          </a:p>
        </p:txBody>
      </p:sp>
      <p:sp>
        <p:nvSpPr>
          <p:cNvPr id="29" name="CaixaDeTexto 2">
            <a:extLst>
              <a:ext uri="{FF2B5EF4-FFF2-40B4-BE49-F238E27FC236}">
                <a16:creationId xmlns:a16="http://schemas.microsoft.com/office/drawing/2014/main" id="{B24449B3-05F7-D862-8F25-469DFFB23410}"/>
              </a:ext>
            </a:extLst>
          </p:cNvPr>
          <p:cNvSpPr txBox="1"/>
          <p:nvPr/>
        </p:nvSpPr>
        <p:spPr>
          <a:xfrm>
            <a:off x="7335887" y="3776750"/>
            <a:ext cx="4251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100" b="1" dirty="0">
                <a:solidFill>
                  <a:schemeClr val="bg1"/>
                </a:solidFill>
              </a:rPr>
              <a:t>LOA</a:t>
            </a:r>
          </a:p>
        </p:txBody>
      </p:sp>
      <p:sp>
        <p:nvSpPr>
          <p:cNvPr id="30" name="CaixaDeTexto 2">
            <a:extLst>
              <a:ext uri="{FF2B5EF4-FFF2-40B4-BE49-F238E27FC236}">
                <a16:creationId xmlns:a16="http://schemas.microsoft.com/office/drawing/2014/main" id="{B24449B3-05F7-D862-8F25-469DFFB23410}"/>
              </a:ext>
            </a:extLst>
          </p:cNvPr>
          <p:cNvSpPr txBox="1"/>
          <p:nvPr/>
        </p:nvSpPr>
        <p:spPr>
          <a:xfrm>
            <a:off x="8669012" y="3773890"/>
            <a:ext cx="82105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100" b="1" dirty="0">
                <a:solidFill>
                  <a:schemeClr val="bg1"/>
                </a:solidFill>
              </a:rPr>
              <a:t>PLOA 2023</a:t>
            </a:r>
          </a:p>
        </p:txBody>
      </p:sp>
      <p:sp>
        <p:nvSpPr>
          <p:cNvPr id="33" name="CaixaDeTexto 2">
            <a:extLst>
              <a:ext uri="{FF2B5EF4-FFF2-40B4-BE49-F238E27FC236}">
                <a16:creationId xmlns:a16="http://schemas.microsoft.com/office/drawing/2014/main" id="{B24449B3-05F7-D862-8F25-469DFFB23410}"/>
              </a:ext>
            </a:extLst>
          </p:cNvPr>
          <p:cNvSpPr txBox="1"/>
          <p:nvPr/>
        </p:nvSpPr>
        <p:spPr>
          <a:xfrm>
            <a:off x="2899513" y="3638935"/>
            <a:ext cx="4251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100" b="1" dirty="0">
                <a:solidFill>
                  <a:schemeClr val="bg1"/>
                </a:solidFill>
              </a:rPr>
              <a:t>LOA</a:t>
            </a:r>
          </a:p>
        </p:txBody>
      </p:sp>
      <p:sp>
        <p:nvSpPr>
          <p:cNvPr id="34" name="CaixaDeTexto 2">
            <a:extLst>
              <a:ext uri="{FF2B5EF4-FFF2-40B4-BE49-F238E27FC236}">
                <a16:creationId xmlns:a16="http://schemas.microsoft.com/office/drawing/2014/main" id="{B24449B3-05F7-D862-8F25-469DFFB23410}"/>
              </a:ext>
            </a:extLst>
          </p:cNvPr>
          <p:cNvSpPr txBox="1"/>
          <p:nvPr/>
        </p:nvSpPr>
        <p:spPr>
          <a:xfrm>
            <a:off x="4390225" y="3621120"/>
            <a:ext cx="4251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100" b="1" dirty="0">
                <a:solidFill>
                  <a:schemeClr val="bg1"/>
                </a:solidFill>
              </a:rPr>
              <a:t>LOA</a:t>
            </a:r>
          </a:p>
        </p:txBody>
      </p:sp>
      <p:sp>
        <p:nvSpPr>
          <p:cNvPr id="35" name="CaixaDeTexto 2">
            <a:extLst>
              <a:ext uri="{FF2B5EF4-FFF2-40B4-BE49-F238E27FC236}">
                <a16:creationId xmlns:a16="http://schemas.microsoft.com/office/drawing/2014/main" id="{B24449B3-05F7-D862-8F25-469DFFB23410}"/>
              </a:ext>
            </a:extLst>
          </p:cNvPr>
          <p:cNvSpPr txBox="1"/>
          <p:nvPr/>
        </p:nvSpPr>
        <p:spPr>
          <a:xfrm>
            <a:off x="5852452" y="3618403"/>
            <a:ext cx="4251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100" b="1" dirty="0">
                <a:solidFill>
                  <a:schemeClr val="bg1"/>
                </a:solidFill>
              </a:rPr>
              <a:t>LOA</a:t>
            </a:r>
          </a:p>
        </p:txBody>
      </p:sp>
      <p:sp>
        <p:nvSpPr>
          <p:cNvPr id="36" name="CaixaDeTexto 2">
            <a:extLst>
              <a:ext uri="{FF2B5EF4-FFF2-40B4-BE49-F238E27FC236}">
                <a16:creationId xmlns:a16="http://schemas.microsoft.com/office/drawing/2014/main" id="{B24449B3-05F7-D862-8F25-469DFFB23410}"/>
              </a:ext>
            </a:extLst>
          </p:cNvPr>
          <p:cNvSpPr txBox="1"/>
          <p:nvPr/>
        </p:nvSpPr>
        <p:spPr>
          <a:xfrm>
            <a:off x="7343865" y="3615070"/>
            <a:ext cx="4251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100" b="1" dirty="0">
                <a:solidFill>
                  <a:schemeClr val="bg1"/>
                </a:solidFill>
              </a:rPr>
              <a:t>LOA</a:t>
            </a:r>
          </a:p>
        </p:txBody>
      </p:sp>
      <p:sp>
        <p:nvSpPr>
          <p:cNvPr id="37" name="CaixaDeTexto 2">
            <a:extLst>
              <a:ext uri="{FF2B5EF4-FFF2-40B4-BE49-F238E27FC236}">
                <a16:creationId xmlns:a16="http://schemas.microsoft.com/office/drawing/2014/main" id="{B24449B3-05F7-D862-8F25-469DFFB23410}"/>
              </a:ext>
            </a:extLst>
          </p:cNvPr>
          <p:cNvSpPr txBox="1"/>
          <p:nvPr/>
        </p:nvSpPr>
        <p:spPr>
          <a:xfrm>
            <a:off x="8834501" y="3608959"/>
            <a:ext cx="4251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100" b="1" dirty="0">
                <a:solidFill>
                  <a:schemeClr val="bg1"/>
                </a:solidFill>
              </a:rPr>
              <a:t>LOA</a:t>
            </a:r>
          </a:p>
        </p:txBody>
      </p:sp>
      <p:sp>
        <p:nvSpPr>
          <p:cNvPr id="42" name="CaixaDeTexto 2">
            <a:extLst>
              <a:ext uri="{FF2B5EF4-FFF2-40B4-BE49-F238E27FC236}">
                <a16:creationId xmlns:a16="http://schemas.microsoft.com/office/drawing/2014/main" id="{B24449B3-05F7-D862-8F25-469DFFB23410}"/>
              </a:ext>
            </a:extLst>
          </p:cNvPr>
          <p:cNvSpPr txBox="1"/>
          <p:nvPr/>
        </p:nvSpPr>
        <p:spPr>
          <a:xfrm>
            <a:off x="2999579" y="3676568"/>
            <a:ext cx="4251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100" b="1" dirty="0">
                <a:solidFill>
                  <a:schemeClr val="bg1"/>
                </a:solidFill>
              </a:rPr>
              <a:t>LOA</a:t>
            </a:r>
          </a:p>
        </p:txBody>
      </p:sp>
      <p:sp>
        <p:nvSpPr>
          <p:cNvPr id="43" name="CaixaDeTexto 2">
            <a:extLst>
              <a:ext uri="{FF2B5EF4-FFF2-40B4-BE49-F238E27FC236}">
                <a16:creationId xmlns:a16="http://schemas.microsoft.com/office/drawing/2014/main" id="{B24449B3-05F7-D862-8F25-469DFFB23410}"/>
              </a:ext>
            </a:extLst>
          </p:cNvPr>
          <p:cNvSpPr txBox="1"/>
          <p:nvPr/>
        </p:nvSpPr>
        <p:spPr>
          <a:xfrm>
            <a:off x="4494642" y="3619331"/>
            <a:ext cx="4251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100" b="1" dirty="0">
                <a:solidFill>
                  <a:schemeClr val="bg1"/>
                </a:solidFill>
              </a:rPr>
              <a:t>LOA</a:t>
            </a:r>
          </a:p>
        </p:txBody>
      </p:sp>
      <p:sp>
        <p:nvSpPr>
          <p:cNvPr id="44" name="CaixaDeTexto 2">
            <a:extLst>
              <a:ext uri="{FF2B5EF4-FFF2-40B4-BE49-F238E27FC236}">
                <a16:creationId xmlns:a16="http://schemas.microsoft.com/office/drawing/2014/main" id="{B24449B3-05F7-D862-8F25-469DFFB23410}"/>
              </a:ext>
            </a:extLst>
          </p:cNvPr>
          <p:cNvSpPr txBox="1"/>
          <p:nvPr/>
        </p:nvSpPr>
        <p:spPr>
          <a:xfrm>
            <a:off x="5944238" y="3618403"/>
            <a:ext cx="4251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100" b="1" dirty="0">
                <a:solidFill>
                  <a:schemeClr val="bg1"/>
                </a:solidFill>
              </a:rPr>
              <a:t>LOA</a:t>
            </a:r>
          </a:p>
        </p:txBody>
      </p:sp>
      <p:sp>
        <p:nvSpPr>
          <p:cNvPr id="45" name="CaixaDeTexto 2">
            <a:extLst>
              <a:ext uri="{FF2B5EF4-FFF2-40B4-BE49-F238E27FC236}">
                <a16:creationId xmlns:a16="http://schemas.microsoft.com/office/drawing/2014/main" id="{B24449B3-05F7-D862-8F25-469DFFB23410}"/>
              </a:ext>
            </a:extLst>
          </p:cNvPr>
          <p:cNvSpPr txBox="1"/>
          <p:nvPr/>
        </p:nvSpPr>
        <p:spPr>
          <a:xfrm>
            <a:off x="7407760" y="3575932"/>
            <a:ext cx="4251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100" b="1" dirty="0">
                <a:solidFill>
                  <a:schemeClr val="bg1"/>
                </a:solidFill>
              </a:rPr>
              <a:t>LOA</a:t>
            </a:r>
          </a:p>
        </p:txBody>
      </p:sp>
      <p:sp>
        <p:nvSpPr>
          <p:cNvPr id="46" name="CaixaDeTexto 2">
            <a:extLst>
              <a:ext uri="{FF2B5EF4-FFF2-40B4-BE49-F238E27FC236}">
                <a16:creationId xmlns:a16="http://schemas.microsoft.com/office/drawing/2014/main" id="{B24449B3-05F7-D862-8F25-469DFFB23410}"/>
              </a:ext>
            </a:extLst>
          </p:cNvPr>
          <p:cNvSpPr txBox="1"/>
          <p:nvPr/>
        </p:nvSpPr>
        <p:spPr>
          <a:xfrm>
            <a:off x="8676990" y="2910364"/>
            <a:ext cx="947695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b="1" dirty="0">
                <a:solidFill>
                  <a:schemeClr val="bg1"/>
                </a:solidFill>
              </a:rPr>
              <a:t>PLOA CPES</a:t>
            </a:r>
          </a:p>
          <a:p>
            <a:pPr algn="ctr"/>
            <a:r>
              <a:rPr lang="pt-BR" b="1" dirty="0">
                <a:solidFill>
                  <a:schemeClr val="bg1"/>
                </a:solidFill>
              </a:rPr>
              <a:t>1.614.900,00</a:t>
            </a:r>
          </a:p>
          <a:p>
            <a:pPr algn="ctr"/>
            <a:endParaRPr lang="pt-BR" b="1" dirty="0">
              <a:solidFill>
                <a:schemeClr val="bg1"/>
              </a:solidFill>
            </a:endParaRPr>
          </a:p>
          <a:p>
            <a:pPr algn="ctr"/>
            <a:r>
              <a:rPr lang="pt-BR" b="1" dirty="0">
                <a:solidFill>
                  <a:schemeClr val="bg1"/>
                </a:solidFill>
              </a:rPr>
              <a:t>PLOA CPPI</a:t>
            </a:r>
          </a:p>
          <a:p>
            <a:pPr algn="ctr"/>
            <a:r>
              <a:rPr lang="pt-BR" b="1" dirty="0">
                <a:solidFill>
                  <a:schemeClr val="bg1"/>
                </a:solidFill>
              </a:rPr>
              <a:t>1.487.817,00</a:t>
            </a:r>
          </a:p>
        </p:txBody>
      </p:sp>
      <p:sp>
        <p:nvSpPr>
          <p:cNvPr id="32" name="CaixaDeTexto 31"/>
          <p:cNvSpPr txBox="1"/>
          <p:nvPr/>
        </p:nvSpPr>
        <p:spPr>
          <a:xfrm rot="16200000">
            <a:off x="7359629" y="1116960"/>
            <a:ext cx="86350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Educação Em Direitos Humanos</a:t>
            </a:r>
          </a:p>
          <a:p>
            <a:r>
              <a:rPr lang="pt-BR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 Juventude </a:t>
            </a:r>
          </a:p>
        </p:txBody>
      </p:sp>
      <p:graphicFrame>
        <p:nvGraphicFramePr>
          <p:cNvPr id="41" name="Tabela 40">
            <a:extLst>
              <a:ext uri="{FF2B5EF4-FFF2-40B4-BE49-F238E27FC236}">
                <a16:creationId xmlns:a16="http://schemas.microsoft.com/office/drawing/2014/main" id="{168DD06B-24BD-5470-7B01-DA5119225D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1231984"/>
              </p:ext>
            </p:extLst>
          </p:nvPr>
        </p:nvGraphicFramePr>
        <p:xfrm>
          <a:off x="6603293" y="5437579"/>
          <a:ext cx="3771180" cy="577215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289471">
                  <a:extLst>
                    <a:ext uri="{9D8B030D-6E8A-4147-A177-3AD203B41FA5}">
                      <a16:colId xmlns:a16="http://schemas.microsoft.com/office/drawing/2014/main" val="3018909583"/>
                    </a:ext>
                  </a:extLst>
                </a:gridCol>
                <a:gridCol w="1481709">
                  <a:extLst>
                    <a:ext uri="{9D8B030D-6E8A-4147-A177-3AD203B41FA5}">
                      <a16:colId xmlns:a16="http://schemas.microsoft.com/office/drawing/2014/main" val="1935092622"/>
                    </a:ext>
                  </a:extLst>
                </a:gridCol>
              </a:tblGrid>
              <a:tr h="186386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Coordenação</a:t>
                      </a:r>
                      <a:endParaRPr lang="pt-BR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PLOA 2023</a:t>
                      </a:r>
                      <a:endParaRPr lang="pt-BR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1289542"/>
                  </a:ext>
                </a:extLst>
              </a:tr>
              <a:tr h="190694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Juventude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R$</a:t>
                      </a:r>
                      <a:r>
                        <a:rPr lang="pt-BR" sz="1200" u="none" strike="noStrike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442.050,00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8739768"/>
                  </a:ext>
                </a:extLst>
              </a:tr>
              <a:tr h="190694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Educação D. H.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R$ 6.465.276,00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4795366"/>
                  </a:ext>
                </a:extLst>
              </a:tr>
            </a:tbl>
          </a:graphicData>
        </a:graphic>
      </p:graphicFrame>
      <p:graphicFrame>
        <p:nvGraphicFramePr>
          <p:cNvPr id="47" name="Gráfico 46">
            <a:extLst>
              <a:ext uri="{FF2B5EF4-FFF2-40B4-BE49-F238E27FC236}">
                <a16:creationId xmlns:a16="http://schemas.microsoft.com/office/drawing/2014/main" id="{14839DD8-5413-39C4-A2C8-A8A08587511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39658692"/>
              </p:ext>
            </p:extLst>
          </p:nvPr>
        </p:nvGraphicFramePr>
        <p:xfrm>
          <a:off x="753053" y="856799"/>
          <a:ext cx="9720747" cy="39149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8" name="CaixaDeTexto 2">
            <a:extLst>
              <a:ext uri="{FF2B5EF4-FFF2-40B4-BE49-F238E27FC236}">
                <a16:creationId xmlns:a16="http://schemas.microsoft.com/office/drawing/2014/main" id="{B24449B3-05F7-D862-8F25-469DFFB23410}"/>
              </a:ext>
            </a:extLst>
          </p:cNvPr>
          <p:cNvSpPr txBox="1"/>
          <p:nvPr/>
        </p:nvSpPr>
        <p:spPr>
          <a:xfrm>
            <a:off x="2814617" y="3783095"/>
            <a:ext cx="7922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100" b="1" dirty="0">
                <a:solidFill>
                  <a:schemeClr val="bg1"/>
                </a:solidFill>
              </a:rPr>
              <a:t>Executado</a:t>
            </a:r>
          </a:p>
        </p:txBody>
      </p:sp>
      <p:sp>
        <p:nvSpPr>
          <p:cNvPr id="49" name="CaixaDeTexto 2">
            <a:extLst>
              <a:ext uri="{FF2B5EF4-FFF2-40B4-BE49-F238E27FC236}">
                <a16:creationId xmlns:a16="http://schemas.microsoft.com/office/drawing/2014/main" id="{B24449B3-05F7-D862-8F25-469DFFB23410}"/>
              </a:ext>
            </a:extLst>
          </p:cNvPr>
          <p:cNvSpPr txBox="1"/>
          <p:nvPr/>
        </p:nvSpPr>
        <p:spPr>
          <a:xfrm>
            <a:off x="4299395" y="3753772"/>
            <a:ext cx="7922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100" b="1" dirty="0">
                <a:solidFill>
                  <a:schemeClr val="bg1"/>
                </a:solidFill>
              </a:rPr>
              <a:t>Executado</a:t>
            </a:r>
          </a:p>
        </p:txBody>
      </p:sp>
      <p:sp>
        <p:nvSpPr>
          <p:cNvPr id="50" name="CaixaDeTexto 2">
            <a:extLst>
              <a:ext uri="{FF2B5EF4-FFF2-40B4-BE49-F238E27FC236}">
                <a16:creationId xmlns:a16="http://schemas.microsoft.com/office/drawing/2014/main" id="{B24449B3-05F7-D862-8F25-469DFFB23410}"/>
              </a:ext>
            </a:extLst>
          </p:cNvPr>
          <p:cNvSpPr txBox="1"/>
          <p:nvPr/>
        </p:nvSpPr>
        <p:spPr>
          <a:xfrm>
            <a:off x="5797396" y="3729089"/>
            <a:ext cx="7922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100" b="1" dirty="0">
                <a:solidFill>
                  <a:schemeClr val="bg1"/>
                </a:solidFill>
              </a:rPr>
              <a:t>Executado</a:t>
            </a:r>
          </a:p>
        </p:txBody>
      </p:sp>
      <p:sp>
        <p:nvSpPr>
          <p:cNvPr id="51" name="CaixaDeTexto 2">
            <a:extLst>
              <a:ext uri="{FF2B5EF4-FFF2-40B4-BE49-F238E27FC236}">
                <a16:creationId xmlns:a16="http://schemas.microsoft.com/office/drawing/2014/main" id="{B24449B3-05F7-D862-8F25-469DFFB23410}"/>
              </a:ext>
            </a:extLst>
          </p:cNvPr>
          <p:cNvSpPr txBox="1"/>
          <p:nvPr/>
        </p:nvSpPr>
        <p:spPr>
          <a:xfrm>
            <a:off x="7314679" y="3704966"/>
            <a:ext cx="7922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100" b="1" dirty="0">
                <a:solidFill>
                  <a:schemeClr val="bg1"/>
                </a:solidFill>
              </a:rPr>
              <a:t>Executado</a:t>
            </a:r>
          </a:p>
        </p:txBody>
      </p:sp>
    </p:spTree>
    <p:extLst>
      <p:ext uri="{BB962C8B-B14F-4D97-AF65-F5344CB8AC3E}">
        <p14:creationId xmlns:p14="http://schemas.microsoft.com/office/powerpoint/2010/main" val="9525314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94"/>
          <a:stretch/>
        </p:blipFill>
        <p:spPr>
          <a:xfrm>
            <a:off x="0" y="0"/>
            <a:ext cx="12192000" cy="6876789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65432" y="321190"/>
            <a:ext cx="54896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latin typeface="Century Gothic" panose="020B0502020202020204" pitchFamily="34" charset="0"/>
              </a:rPr>
              <a:t>PLOA 2023 | PPA 2022 - 2025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265432" y="6376561"/>
            <a:ext cx="54896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latin typeface="Century Gothic" panose="020B0502020202020204" pitchFamily="34" charset="0"/>
              </a:rPr>
              <a:t>Orçamento público por temática - principais ações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1778479" y="3136612"/>
            <a:ext cx="86350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Mulheres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8501" y="-292608"/>
            <a:ext cx="11643076" cy="8226884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1013743" y="0"/>
            <a:ext cx="1273791" cy="711198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6664592" y="6315006"/>
            <a:ext cx="5489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b="1" dirty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:27</a:t>
            </a:r>
          </a:p>
        </p:txBody>
      </p:sp>
      <p:sp>
        <p:nvSpPr>
          <p:cNvPr id="12" name="CaixaDeTexto 11"/>
          <p:cNvSpPr txBox="1"/>
          <p:nvPr/>
        </p:nvSpPr>
        <p:spPr>
          <a:xfrm rot="16200000">
            <a:off x="7324109" y="223622"/>
            <a:ext cx="86350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Imigrantes E Promoção</a:t>
            </a:r>
          </a:p>
          <a:p>
            <a:r>
              <a:rPr lang="pt-BR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Do Trabalho Decente </a:t>
            </a: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1E8BE67A-2149-44C8-464D-D59294CAC6D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9351897"/>
              </p:ext>
            </p:extLst>
          </p:nvPr>
        </p:nvGraphicFramePr>
        <p:xfrm>
          <a:off x="145457" y="321190"/>
          <a:ext cx="9720746" cy="36876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9903247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94"/>
          <a:stretch/>
        </p:blipFill>
        <p:spPr>
          <a:xfrm>
            <a:off x="0" y="0"/>
            <a:ext cx="12192000" cy="6876789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65432" y="321190"/>
            <a:ext cx="54896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latin typeface="Century Gothic" panose="020B0502020202020204" pitchFamily="34" charset="0"/>
              </a:rPr>
              <a:t>PLOA 2023 | PPA 2022 - 2025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265432" y="6376561"/>
            <a:ext cx="54896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latin typeface="Century Gothic" panose="020B0502020202020204" pitchFamily="34" charset="0"/>
              </a:rPr>
              <a:t>Orçamento público por temática - principais ações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1778479" y="3136612"/>
            <a:ext cx="86350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Mulheres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1291" y="-292608"/>
            <a:ext cx="12605866" cy="7499585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1013743" y="0"/>
            <a:ext cx="1273791" cy="711198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6664592" y="6315006"/>
            <a:ext cx="5489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b="1" dirty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:28</a:t>
            </a:r>
          </a:p>
        </p:txBody>
      </p:sp>
      <p:sp>
        <p:nvSpPr>
          <p:cNvPr id="12" name="CaixaDeTexto 11"/>
          <p:cNvSpPr txBox="1"/>
          <p:nvPr/>
        </p:nvSpPr>
        <p:spPr>
          <a:xfrm rot="16200000">
            <a:off x="7324109" y="223622"/>
            <a:ext cx="86350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Eimigrantes E Promoção</a:t>
            </a:r>
          </a:p>
          <a:p>
            <a:r>
              <a:rPr lang="pt-BR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Do Trabalho Decente </a:t>
            </a:r>
          </a:p>
        </p:txBody>
      </p:sp>
    </p:spTree>
    <p:extLst>
      <p:ext uri="{BB962C8B-B14F-4D97-AF65-F5344CB8AC3E}">
        <p14:creationId xmlns:p14="http://schemas.microsoft.com/office/powerpoint/2010/main" val="17960552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94"/>
          <a:stretch/>
        </p:blipFill>
        <p:spPr>
          <a:xfrm>
            <a:off x="0" y="0"/>
            <a:ext cx="12192000" cy="6876789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65432" y="321190"/>
            <a:ext cx="54896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latin typeface="Century Gothic" panose="020B0502020202020204" pitchFamily="34" charset="0"/>
              </a:rPr>
              <a:t>PLOA 2023 | PPA 2022 - 2025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265432" y="6376561"/>
            <a:ext cx="54896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latin typeface="Century Gothic" panose="020B0502020202020204" pitchFamily="34" charset="0"/>
              </a:rPr>
              <a:t>Orçamento público por temática - principais ações</a:t>
            </a:r>
          </a:p>
        </p:txBody>
      </p:sp>
      <p:sp>
        <p:nvSpPr>
          <p:cNvPr id="3" name="Retângulo 2"/>
          <p:cNvSpPr/>
          <p:nvPr/>
        </p:nvSpPr>
        <p:spPr>
          <a:xfrm>
            <a:off x="11013743" y="-1"/>
            <a:ext cx="1273791" cy="703038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6664592" y="6315006"/>
            <a:ext cx="5489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b="1" dirty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:29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753053" y="5204936"/>
            <a:ext cx="6414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200" b="1" dirty="0">
                <a:latin typeface="Arial" panose="020B0604020202020204" pitchFamily="34" charset="0"/>
                <a:cs typeface="Arial" panose="020B0604020202020204" pitchFamily="34" charset="0"/>
              </a:rPr>
              <a:t>Manutenção dos equipamentos da rede de serviços (pdm 2021 - 2024)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200" b="1" dirty="0">
                <a:latin typeface="Arial" panose="020B0604020202020204" pitchFamily="34" charset="0"/>
                <a:cs typeface="Arial" panose="020B0604020202020204" pitchFamily="34" charset="0"/>
              </a:rPr>
              <a:t>Portas Abertas: Português Para Imigrantes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753053" y="5666601"/>
            <a:ext cx="5541933" cy="30777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R$ 2.7 Mi</a:t>
            </a:r>
          </a:p>
        </p:txBody>
      </p:sp>
      <p:sp>
        <p:nvSpPr>
          <p:cNvPr id="16" name="CaixaDeTexto 2">
            <a:extLst>
              <a:ext uri="{FF2B5EF4-FFF2-40B4-BE49-F238E27FC236}">
                <a16:creationId xmlns:a16="http://schemas.microsoft.com/office/drawing/2014/main" id="{B24449B3-05F7-D862-8F25-469DFFB23410}"/>
              </a:ext>
            </a:extLst>
          </p:cNvPr>
          <p:cNvSpPr txBox="1"/>
          <p:nvPr/>
        </p:nvSpPr>
        <p:spPr>
          <a:xfrm>
            <a:off x="3115379" y="3940505"/>
            <a:ext cx="8451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100" b="1" dirty="0">
                <a:solidFill>
                  <a:schemeClr val="bg1"/>
                </a:solidFill>
              </a:rPr>
              <a:t>Execução</a:t>
            </a:r>
          </a:p>
        </p:txBody>
      </p:sp>
      <p:sp>
        <p:nvSpPr>
          <p:cNvPr id="20" name="CaixaDeTexto 2">
            <a:extLst>
              <a:ext uri="{FF2B5EF4-FFF2-40B4-BE49-F238E27FC236}">
                <a16:creationId xmlns:a16="http://schemas.microsoft.com/office/drawing/2014/main" id="{B24449B3-05F7-D862-8F25-469DFFB23410}"/>
              </a:ext>
            </a:extLst>
          </p:cNvPr>
          <p:cNvSpPr txBox="1"/>
          <p:nvPr/>
        </p:nvSpPr>
        <p:spPr>
          <a:xfrm>
            <a:off x="4393461" y="3940505"/>
            <a:ext cx="8451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100" b="1" dirty="0">
                <a:solidFill>
                  <a:schemeClr val="bg1"/>
                </a:solidFill>
              </a:rPr>
              <a:t>Execução</a:t>
            </a:r>
          </a:p>
        </p:txBody>
      </p:sp>
      <p:sp>
        <p:nvSpPr>
          <p:cNvPr id="21" name="CaixaDeTexto 2">
            <a:extLst>
              <a:ext uri="{FF2B5EF4-FFF2-40B4-BE49-F238E27FC236}">
                <a16:creationId xmlns:a16="http://schemas.microsoft.com/office/drawing/2014/main" id="{B24449B3-05F7-D862-8F25-469DFFB23410}"/>
              </a:ext>
            </a:extLst>
          </p:cNvPr>
          <p:cNvSpPr txBox="1"/>
          <p:nvPr/>
        </p:nvSpPr>
        <p:spPr>
          <a:xfrm>
            <a:off x="5626442" y="3937660"/>
            <a:ext cx="8451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100" b="1" dirty="0">
                <a:solidFill>
                  <a:schemeClr val="bg1"/>
                </a:solidFill>
              </a:rPr>
              <a:t>Execução</a:t>
            </a:r>
          </a:p>
        </p:txBody>
      </p:sp>
      <p:sp>
        <p:nvSpPr>
          <p:cNvPr id="22" name="CaixaDeTexto 2">
            <a:extLst>
              <a:ext uri="{FF2B5EF4-FFF2-40B4-BE49-F238E27FC236}">
                <a16:creationId xmlns:a16="http://schemas.microsoft.com/office/drawing/2014/main" id="{B24449B3-05F7-D862-8F25-469DFFB23410}"/>
              </a:ext>
            </a:extLst>
          </p:cNvPr>
          <p:cNvSpPr txBox="1"/>
          <p:nvPr/>
        </p:nvSpPr>
        <p:spPr>
          <a:xfrm>
            <a:off x="6904524" y="3937660"/>
            <a:ext cx="8451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100" b="1" dirty="0">
                <a:solidFill>
                  <a:schemeClr val="bg1"/>
                </a:solidFill>
              </a:rPr>
              <a:t>Execução</a:t>
            </a:r>
          </a:p>
        </p:txBody>
      </p:sp>
      <p:sp>
        <p:nvSpPr>
          <p:cNvPr id="23" name="CaixaDeTexto 2">
            <a:extLst>
              <a:ext uri="{FF2B5EF4-FFF2-40B4-BE49-F238E27FC236}">
                <a16:creationId xmlns:a16="http://schemas.microsoft.com/office/drawing/2014/main" id="{B24449B3-05F7-D862-8F25-469DFFB23410}"/>
              </a:ext>
            </a:extLst>
          </p:cNvPr>
          <p:cNvSpPr txBox="1"/>
          <p:nvPr/>
        </p:nvSpPr>
        <p:spPr>
          <a:xfrm>
            <a:off x="8160055" y="3931549"/>
            <a:ext cx="8451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b="1" dirty="0">
                <a:solidFill>
                  <a:schemeClr val="bg1"/>
                </a:solidFill>
              </a:rPr>
              <a:t>PLOA 2023</a:t>
            </a:r>
          </a:p>
        </p:txBody>
      </p:sp>
      <p:sp>
        <p:nvSpPr>
          <p:cNvPr id="26" name="CaixaDeTexto 2">
            <a:extLst>
              <a:ext uri="{FF2B5EF4-FFF2-40B4-BE49-F238E27FC236}">
                <a16:creationId xmlns:a16="http://schemas.microsoft.com/office/drawing/2014/main" id="{B24449B3-05F7-D862-8F25-469DFFB23410}"/>
              </a:ext>
            </a:extLst>
          </p:cNvPr>
          <p:cNvSpPr txBox="1"/>
          <p:nvPr/>
        </p:nvSpPr>
        <p:spPr>
          <a:xfrm>
            <a:off x="2888909" y="3786908"/>
            <a:ext cx="4251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100" b="1" dirty="0">
                <a:solidFill>
                  <a:schemeClr val="bg1"/>
                </a:solidFill>
              </a:rPr>
              <a:t>LOA</a:t>
            </a:r>
          </a:p>
        </p:txBody>
      </p:sp>
      <p:sp>
        <p:nvSpPr>
          <p:cNvPr id="27" name="CaixaDeTexto 2">
            <a:extLst>
              <a:ext uri="{FF2B5EF4-FFF2-40B4-BE49-F238E27FC236}">
                <a16:creationId xmlns:a16="http://schemas.microsoft.com/office/drawing/2014/main" id="{B24449B3-05F7-D862-8F25-469DFFB23410}"/>
              </a:ext>
            </a:extLst>
          </p:cNvPr>
          <p:cNvSpPr txBox="1"/>
          <p:nvPr/>
        </p:nvSpPr>
        <p:spPr>
          <a:xfrm>
            <a:off x="4379621" y="3791885"/>
            <a:ext cx="4251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100" b="1" dirty="0">
                <a:solidFill>
                  <a:schemeClr val="bg1"/>
                </a:solidFill>
              </a:rPr>
              <a:t>LOA</a:t>
            </a:r>
          </a:p>
        </p:txBody>
      </p:sp>
      <p:sp>
        <p:nvSpPr>
          <p:cNvPr id="28" name="CaixaDeTexto 2">
            <a:extLst>
              <a:ext uri="{FF2B5EF4-FFF2-40B4-BE49-F238E27FC236}">
                <a16:creationId xmlns:a16="http://schemas.microsoft.com/office/drawing/2014/main" id="{B24449B3-05F7-D862-8F25-469DFFB23410}"/>
              </a:ext>
            </a:extLst>
          </p:cNvPr>
          <p:cNvSpPr txBox="1"/>
          <p:nvPr/>
        </p:nvSpPr>
        <p:spPr>
          <a:xfrm>
            <a:off x="5881638" y="3783095"/>
            <a:ext cx="4251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100" b="1" dirty="0">
                <a:solidFill>
                  <a:schemeClr val="bg1"/>
                </a:solidFill>
              </a:rPr>
              <a:t>LOA</a:t>
            </a:r>
          </a:p>
        </p:txBody>
      </p:sp>
      <p:sp>
        <p:nvSpPr>
          <p:cNvPr id="29" name="CaixaDeTexto 2">
            <a:extLst>
              <a:ext uri="{FF2B5EF4-FFF2-40B4-BE49-F238E27FC236}">
                <a16:creationId xmlns:a16="http://schemas.microsoft.com/office/drawing/2014/main" id="{B24449B3-05F7-D862-8F25-469DFFB23410}"/>
              </a:ext>
            </a:extLst>
          </p:cNvPr>
          <p:cNvSpPr txBox="1"/>
          <p:nvPr/>
        </p:nvSpPr>
        <p:spPr>
          <a:xfrm>
            <a:off x="7335887" y="3776750"/>
            <a:ext cx="4251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100" b="1" dirty="0">
                <a:solidFill>
                  <a:schemeClr val="bg1"/>
                </a:solidFill>
              </a:rPr>
              <a:t>LOA</a:t>
            </a:r>
          </a:p>
        </p:txBody>
      </p:sp>
      <p:sp>
        <p:nvSpPr>
          <p:cNvPr id="30" name="CaixaDeTexto 2">
            <a:extLst>
              <a:ext uri="{FF2B5EF4-FFF2-40B4-BE49-F238E27FC236}">
                <a16:creationId xmlns:a16="http://schemas.microsoft.com/office/drawing/2014/main" id="{B24449B3-05F7-D862-8F25-469DFFB23410}"/>
              </a:ext>
            </a:extLst>
          </p:cNvPr>
          <p:cNvSpPr txBox="1"/>
          <p:nvPr/>
        </p:nvSpPr>
        <p:spPr>
          <a:xfrm>
            <a:off x="8669012" y="3773890"/>
            <a:ext cx="82105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100" b="1" dirty="0">
                <a:solidFill>
                  <a:schemeClr val="bg1"/>
                </a:solidFill>
              </a:rPr>
              <a:t>PLOA 2023</a:t>
            </a:r>
          </a:p>
        </p:txBody>
      </p:sp>
      <p:sp>
        <p:nvSpPr>
          <p:cNvPr id="33" name="CaixaDeTexto 2">
            <a:extLst>
              <a:ext uri="{FF2B5EF4-FFF2-40B4-BE49-F238E27FC236}">
                <a16:creationId xmlns:a16="http://schemas.microsoft.com/office/drawing/2014/main" id="{B24449B3-05F7-D862-8F25-469DFFB23410}"/>
              </a:ext>
            </a:extLst>
          </p:cNvPr>
          <p:cNvSpPr txBox="1"/>
          <p:nvPr/>
        </p:nvSpPr>
        <p:spPr>
          <a:xfrm>
            <a:off x="2899513" y="3638935"/>
            <a:ext cx="4251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100" b="1" dirty="0">
                <a:solidFill>
                  <a:schemeClr val="bg1"/>
                </a:solidFill>
              </a:rPr>
              <a:t>LOA</a:t>
            </a:r>
          </a:p>
        </p:txBody>
      </p:sp>
      <p:sp>
        <p:nvSpPr>
          <p:cNvPr id="34" name="CaixaDeTexto 2">
            <a:extLst>
              <a:ext uri="{FF2B5EF4-FFF2-40B4-BE49-F238E27FC236}">
                <a16:creationId xmlns:a16="http://schemas.microsoft.com/office/drawing/2014/main" id="{B24449B3-05F7-D862-8F25-469DFFB23410}"/>
              </a:ext>
            </a:extLst>
          </p:cNvPr>
          <p:cNvSpPr txBox="1"/>
          <p:nvPr/>
        </p:nvSpPr>
        <p:spPr>
          <a:xfrm>
            <a:off x="4390225" y="3621120"/>
            <a:ext cx="4251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100" b="1" dirty="0">
                <a:solidFill>
                  <a:schemeClr val="bg1"/>
                </a:solidFill>
              </a:rPr>
              <a:t>LOA</a:t>
            </a:r>
          </a:p>
        </p:txBody>
      </p:sp>
      <p:sp>
        <p:nvSpPr>
          <p:cNvPr id="35" name="CaixaDeTexto 2">
            <a:extLst>
              <a:ext uri="{FF2B5EF4-FFF2-40B4-BE49-F238E27FC236}">
                <a16:creationId xmlns:a16="http://schemas.microsoft.com/office/drawing/2014/main" id="{B24449B3-05F7-D862-8F25-469DFFB23410}"/>
              </a:ext>
            </a:extLst>
          </p:cNvPr>
          <p:cNvSpPr txBox="1"/>
          <p:nvPr/>
        </p:nvSpPr>
        <p:spPr>
          <a:xfrm>
            <a:off x="5852452" y="3618403"/>
            <a:ext cx="4251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100" b="1" dirty="0">
                <a:solidFill>
                  <a:schemeClr val="bg1"/>
                </a:solidFill>
              </a:rPr>
              <a:t>LOA</a:t>
            </a:r>
          </a:p>
        </p:txBody>
      </p:sp>
      <p:sp>
        <p:nvSpPr>
          <p:cNvPr id="36" name="CaixaDeTexto 2">
            <a:extLst>
              <a:ext uri="{FF2B5EF4-FFF2-40B4-BE49-F238E27FC236}">
                <a16:creationId xmlns:a16="http://schemas.microsoft.com/office/drawing/2014/main" id="{B24449B3-05F7-D862-8F25-469DFFB23410}"/>
              </a:ext>
            </a:extLst>
          </p:cNvPr>
          <p:cNvSpPr txBox="1"/>
          <p:nvPr/>
        </p:nvSpPr>
        <p:spPr>
          <a:xfrm>
            <a:off x="7343865" y="3615070"/>
            <a:ext cx="4251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100" b="1" dirty="0">
                <a:solidFill>
                  <a:schemeClr val="bg1"/>
                </a:solidFill>
              </a:rPr>
              <a:t>LOA</a:t>
            </a:r>
          </a:p>
        </p:txBody>
      </p:sp>
      <p:sp>
        <p:nvSpPr>
          <p:cNvPr id="37" name="CaixaDeTexto 2">
            <a:extLst>
              <a:ext uri="{FF2B5EF4-FFF2-40B4-BE49-F238E27FC236}">
                <a16:creationId xmlns:a16="http://schemas.microsoft.com/office/drawing/2014/main" id="{B24449B3-05F7-D862-8F25-469DFFB23410}"/>
              </a:ext>
            </a:extLst>
          </p:cNvPr>
          <p:cNvSpPr txBox="1"/>
          <p:nvPr/>
        </p:nvSpPr>
        <p:spPr>
          <a:xfrm>
            <a:off x="8834501" y="3608959"/>
            <a:ext cx="4251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100" b="1" dirty="0">
                <a:solidFill>
                  <a:schemeClr val="bg1"/>
                </a:solidFill>
              </a:rPr>
              <a:t>LOA</a:t>
            </a:r>
          </a:p>
        </p:txBody>
      </p:sp>
      <p:sp>
        <p:nvSpPr>
          <p:cNvPr id="42" name="CaixaDeTexto 2">
            <a:extLst>
              <a:ext uri="{FF2B5EF4-FFF2-40B4-BE49-F238E27FC236}">
                <a16:creationId xmlns:a16="http://schemas.microsoft.com/office/drawing/2014/main" id="{B24449B3-05F7-D862-8F25-469DFFB23410}"/>
              </a:ext>
            </a:extLst>
          </p:cNvPr>
          <p:cNvSpPr txBox="1"/>
          <p:nvPr/>
        </p:nvSpPr>
        <p:spPr>
          <a:xfrm>
            <a:off x="2999579" y="3676568"/>
            <a:ext cx="4251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100" b="1" dirty="0">
                <a:solidFill>
                  <a:schemeClr val="bg1"/>
                </a:solidFill>
              </a:rPr>
              <a:t>LOA</a:t>
            </a:r>
          </a:p>
        </p:txBody>
      </p:sp>
      <p:sp>
        <p:nvSpPr>
          <p:cNvPr id="43" name="CaixaDeTexto 2">
            <a:extLst>
              <a:ext uri="{FF2B5EF4-FFF2-40B4-BE49-F238E27FC236}">
                <a16:creationId xmlns:a16="http://schemas.microsoft.com/office/drawing/2014/main" id="{B24449B3-05F7-D862-8F25-469DFFB23410}"/>
              </a:ext>
            </a:extLst>
          </p:cNvPr>
          <p:cNvSpPr txBox="1"/>
          <p:nvPr/>
        </p:nvSpPr>
        <p:spPr>
          <a:xfrm>
            <a:off x="4494642" y="3619331"/>
            <a:ext cx="4251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100" b="1" dirty="0">
                <a:solidFill>
                  <a:schemeClr val="bg1"/>
                </a:solidFill>
              </a:rPr>
              <a:t>LOA</a:t>
            </a:r>
          </a:p>
        </p:txBody>
      </p:sp>
      <p:sp>
        <p:nvSpPr>
          <p:cNvPr id="44" name="CaixaDeTexto 2">
            <a:extLst>
              <a:ext uri="{FF2B5EF4-FFF2-40B4-BE49-F238E27FC236}">
                <a16:creationId xmlns:a16="http://schemas.microsoft.com/office/drawing/2014/main" id="{B24449B3-05F7-D862-8F25-469DFFB23410}"/>
              </a:ext>
            </a:extLst>
          </p:cNvPr>
          <p:cNvSpPr txBox="1"/>
          <p:nvPr/>
        </p:nvSpPr>
        <p:spPr>
          <a:xfrm>
            <a:off x="5944238" y="3618403"/>
            <a:ext cx="4251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100" b="1" dirty="0">
                <a:solidFill>
                  <a:schemeClr val="bg1"/>
                </a:solidFill>
              </a:rPr>
              <a:t>LOA</a:t>
            </a:r>
          </a:p>
        </p:txBody>
      </p:sp>
      <p:sp>
        <p:nvSpPr>
          <p:cNvPr id="45" name="CaixaDeTexto 2">
            <a:extLst>
              <a:ext uri="{FF2B5EF4-FFF2-40B4-BE49-F238E27FC236}">
                <a16:creationId xmlns:a16="http://schemas.microsoft.com/office/drawing/2014/main" id="{B24449B3-05F7-D862-8F25-469DFFB23410}"/>
              </a:ext>
            </a:extLst>
          </p:cNvPr>
          <p:cNvSpPr txBox="1"/>
          <p:nvPr/>
        </p:nvSpPr>
        <p:spPr>
          <a:xfrm>
            <a:off x="7407760" y="3575932"/>
            <a:ext cx="4251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100" b="1" dirty="0">
                <a:solidFill>
                  <a:schemeClr val="bg1"/>
                </a:solidFill>
              </a:rPr>
              <a:t>LOA</a:t>
            </a:r>
          </a:p>
        </p:txBody>
      </p:sp>
      <p:sp>
        <p:nvSpPr>
          <p:cNvPr id="46" name="CaixaDeTexto 2">
            <a:extLst>
              <a:ext uri="{FF2B5EF4-FFF2-40B4-BE49-F238E27FC236}">
                <a16:creationId xmlns:a16="http://schemas.microsoft.com/office/drawing/2014/main" id="{B24449B3-05F7-D862-8F25-469DFFB23410}"/>
              </a:ext>
            </a:extLst>
          </p:cNvPr>
          <p:cNvSpPr txBox="1"/>
          <p:nvPr/>
        </p:nvSpPr>
        <p:spPr>
          <a:xfrm>
            <a:off x="8676990" y="2910364"/>
            <a:ext cx="947695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b="1" dirty="0">
                <a:solidFill>
                  <a:schemeClr val="bg1"/>
                </a:solidFill>
              </a:rPr>
              <a:t>PLOA CPES</a:t>
            </a:r>
          </a:p>
          <a:p>
            <a:pPr algn="ctr"/>
            <a:r>
              <a:rPr lang="pt-BR" b="1" dirty="0">
                <a:solidFill>
                  <a:schemeClr val="bg1"/>
                </a:solidFill>
              </a:rPr>
              <a:t>1.614.900,00</a:t>
            </a:r>
          </a:p>
          <a:p>
            <a:pPr algn="ctr"/>
            <a:endParaRPr lang="pt-BR" b="1" dirty="0">
              <a:solidFill>
                <a:schemeClr val="bg1"/>
              </a:solidFill>
            </a:endParaRPr>
          </a:p>
          <a:p>
            <a:pPr algn="ctr"/>
            <a:r>
              <a:rPr lang="pt-BR" b="1" dirty="0">
                <a:solidFill>
                  <a:schemeClr val="bg1"/>
                </a:solidFill>
              </a:rPr>
              <a:t>PLOA CPPI</a:t>
            </a:r>
          </a:p>
          <a:p>
            <a:pPr algn="ctr"/>
            <a:r>
              <a:rPr lang="pt-BR" b="1" dirty="0">
                <a:solidFill>
                  <a:schemeClr val="bg1"/>
                </a:solidFill>
              </a:rPr>
              <a:t>1.487.817,00</a:t>
            </a:r>
          </a:p>
        </p:txBody>
      </p:sp>
      <p:sp>
        <p:nvSpPr>
          <p:cNvPr id="48" name="CaixaDeTexto 2">
            <a:extLst>
              <a:ext uri="{FF2B5EF4-FFF2-40B4-BE49-F238E27FC236}">
                <a16:creationId xmlns:a16="http://schemas.microsoft.com/office/drawing/2014/main" id="{B24449B3-05F7-D862-8F25-469DFFB23410}"/>
              </a:ext>
            </a:extLst>
          </p:cNvPr>
          <p:cNvSpPr txBox="1"/>
          <p:nvPr/>
        </p:nvSpPr>
        <p:spPr>
          <a:xfrm>
            <a:off x="2814617" y="3783095"/>
            <a:ext cx="7922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100" b="1" dirty="0">
                <a:solidFill>
                  <a:schemeClr val="bg1"/>
                </a:solidFill>
              </a:rPr>
              <a:t>Executado</a:t>
            </a:r>
          </a:p>
        </p:txBody>
      </p:sp>
      <p:sp>
        <p:nvSpPr>
          <p:cNvPr id="49" name="CaixaDeTexto 2">
            <a:extLst>
              <a:ext uri="{FF2B5EF4-FFF2-40B4-BE49-F238E27FC236}">
                <a16:creationId xmlns:a16="http://schemas.microsoft.com/office/drawing/2014/main" id="{B24449B3-05F7-D862-8F25-469DFFB23410}"/>
              </a:ext>
            </a:extLst>
          </p:cNvPr>
          <p:cNvSpPr txBox="1"/>
          <p:nvPr/>
        </p:nvSpPr>
        <p:spPr>
          <a:xfrm>
            <a:off x="4299395" y="3753772"/>
            <a:ext cx="7922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100" b="1" dirty="0">
                <a:solidFill>
                  <a:schemeClr val="bg1"/>
                </a:solidFill>
              </a:rPr>
              <a:t>Executado</a:t>
            </a:r>
          </a:p>
        </p:txBody>
      </p:sp>
      <p:sp>
        <p:nvSpPr>
          <p:cNvPr id="50" name="CaixaDeTexto 2">
            <a:extLst>
              <a:ext uri="{FF2B5EF4-FFF2-40B4-BE49-F238E27FC236}">
                <a16:creationId xmlns:a16="http://schemas.microsoft.com/office/drawing/2014/main" id="{B24449B3-05F7-D862-8F25-469DFFB23410}"/>
              </a:ext>
            </a:extLst>
          </p:cNvPr>
          <p:cNvSpPr txBox="1"/>
          <p:nvPr/>
        </p:nvSpPr>
        <p:spPr>
          <a:xfrm>
            <a:off x="5797396" y="3729089"/>
            <a:ext cx="7922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100" b="1" dirty="0">
                <a:solidFill>
                  <a:schemeClr val="bg1"/>
                </a:solidFill>
              </a:rPr>
              <a:t>Executado</a:t>
            </a:r>
          </a:p>
        </p:txBody>
      </p:sp>
      <p:sp>
        <p:nvSpPr>
          <p:cNvPr id="51" name="CaixaDeTexto 2">
            <a:extLst>
              <a:ext uri="{FF2B5EF4-FFF2-40B4-BE49-F238E27FC236}">
                <a16:creationId xmlns:a16="http://schemas.microsoft.com/office/drawing/2014/main" id="{B24449B3-05F7-D862-8F25-469DFFB23410}"/>
              </a:ext>
            </a:extLst>
          </p:cNvPr>
          <p:cNvSpPr txBox="1"/>
          <p:nvPr/>
        </p:nvSpPr>
        <p:spPr>
          <a:xfrm>
            <a:off x="7314679" y="3704966"/>
            <a:ext cx="7922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100" b="1" dirty="0">
                <a:solidFill>
                  <a:schemeClr val="bg1"/>
                </a:solidFill>
              </a:rPr>
              <a:t>Executado</a:t>
            </a:r>
          </a:p>
        </p:txBody>
      </p:sp>
      <p:sp>
        <p:nvSpPr>
          <p:cNvPr id="38" name="CaixaDeTexto 37"/>
          <p:cNvSpPr txBox="1"/>
          <p:nvPr/>
        </p:nvSpPr>
        <p:spPr>
          <a:xfrm rot="16200000">
            <a:off x="7324109" y="223622"/>
            <a:ext cx="86350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Eimigrantes E Promoção</a:t>
            </a:r>
          </a:p>
          <a:p>
            <a:r>
              <a:rPr lang="pt-BR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Do Trabalho Decente </a:t>
            </a:r>
          </a:p>
        </p:txBody>
      </p:sp>
      <p:graphicFrame>
        <p:nvGraphicFramePr>
          <p:cNvPr id="39" name="Gráfico 38">
            <a:extLst>
              <a:ext uri="{FF2B5EF4-FFF2-40B4-BE49-F238E27FC236}">
                <a16:creationId xmlns:a16="http://schemas.microsoft.com/office/drawing/2014/main" id="{3732CC54-B76F-627B-C9FF-CFC09ABBBCD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52305017"/>
              </p:ext>
            </p:extLst>
          </p:nvPr>
        </p:nvGraphicFramePr>
        <p:xfrm>
          <a:off x="646499" y="1055856"/>
          <a:ext cx="9720746" cy="36876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0" name="CaixaDeTexto 2">
            <a:extLst>
              <a:ext uri="{FF2B5EF4-FFF2-40B4-BE49-F238E27FC236}">
                <a16:creationId xmlns:a16="http://schemas.microsoft.com/office/drawing/2014/main" id="{B24449B3-05F7-D862-8F25-469DFFB23410}"/>
              </a:ext>
            </a:extLst>
          </p:cNvPr>
          <p:cNvSpPr txBox="1"/>
          <p:nvPr/>
        </p:nvSpPr>
        <p:spPr>
          <a:xfrm>
            <a:off x="2712357" y="3763303"/>
            <a:ext cx="7922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100" b="1" dirty="0">
                <a:solidFill>
                  <a:schemeClr val="bg1"/>
                </a:solidFill>
              </a:rPr>
              <a:t>Executado</a:t>
            </a:r>
          </a:p>
        </p:txBody>
      </p:sp>
      <p:sp>
        <p:nvSpPr>
          <p:cNvPr id="52" name="CaixaDeTexto 2">
            <a:extLst>
              <a:ext uri="{FF2B5EF4-FFF2-40B4-BE49-F238E27FC236}">
                <a16:creationId xmlns:a16="http://schemas.microsoft.com/office/drawing/2014/main" id="{B24449B3-05F7-D862-8F25-469DFFB23410}"/>
              </a:ext>
            </a:extLst>
          </p:cNvPr>
          <p:cNvSpPr txBox="1"/>
          <p:nvPr/>
        </p:nvSpPr>
        <p:spPr>
          <a:xfrm>
            <a:off x="4180958" y="3739764"/>
            <a:ext cx="7922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100" b="1" dirty="0">
                <a:solidFill>
                  <a:schemeClr val="bg1"/>
                </a:solidFill>
              </a:rPr>
              <a:t>Executado</a:t>
            </a:r>
          </a:p>
        </p:txBody>
      </p:sp>
      <p:sp>
        <p:nvSpPr>
          <p:cNvPr id="53" name="CaixaDeTexto 2">
            <a:extLst>
              <a:ext uri="{FF2B5EF4-FFF2-40B4-BE49-F238E27FC236}">
                <a16:creationId xmlns:a16="http://schemas.microsoft.com/office/drawing/2014/main" id="{B24449B3-05F7-D862-8F25-469DFFB23410}"/>
              </a:ext>
            </a:extLst>
          </p:cNvPr>
          <p:cNvSpPr txBox="1"/>
          <p:nvPr/>
        </p:nvSpPr>
        <p:spPr>
          <a:xfrm>
            <a:off x="5689145" y="3739764"/>
            <a:ext cx="7922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100" b="1" dirty="0">
                <a:solidFill>
                  <a:schemeClr val="bg1"/>
                </a:solidFill>
              </a:rPr>
              <a:t>Executado</a:t>
            </a:r>
          </a:p>
        </p:txBody>
      </p:sp>
      <p:sp>
        <p:nvSpPr>
          <p:cNvPr id="54" name="CaixaDeTexto 2">
            <a:extLst>
              <a:ext uri="{FF2B5EF4-FFF2-40B4-BE49-F238E27FC236}">
                <a16:creationId xmlns:a16="http://schemas.microsoft.com/office/drawing/2014/main" id="{B24449B3-05F7-D862-8F25-469DFFB23410}"/>
              </a:ext>
            </a:extLst>
          </p:cNvPr>
          <p:cNvSpPr txBox="1"/>
          <p:nvPr/>
        </p:nvSpPr>
        <p:spPr>
          <a:xfrm>
            <a:off x="7164342" y="3718278"/>
            <a:ext cx="7922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100" b="1" dirty="0">
                <a:solidFill>
                  <a:schemeClr val="bg1"/>
                </a:solidFill>
              </a:rPr>
              <a:t>Executado</a:t>
            </a:r>
          </a:p>
        </p:txBody>
      </p:sp>
      <p:sp>
        <p:nvSpPr>
          <p:cNvPr id="55" name="CaixaDeTexto 2">
            <a:extLst>
              <a:ext uri="{FF2B5EF4-FFF2-40B4-BE49-F238E27FC236}">
                <a16:creationId xmlns:a16="http://schemas.microsoft.com/office/drawing/2014/main" id="{B24449B3-05F7-D862-8F25-469DFFB23410}"/>
              </a:ext>
            </a:extLst>
          </p:cNvPr>
          <p:cNvSpPr txBox="1"/>
          <p:nvPr/>
        </p:nvSpPr>
        <p:spPr>
          <a:xfrm>
            <a:off x="8828612" y="3673772"/>
            <a:ext cx="4251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b="1" dirty="0">
                <a:solidFill>
                  <a:schemeClr val="bg1"/>
                </a:solidFill>
              </a:rPr>
              <a:t>LOA</a:t>
            </a:r>
            <a:endParaRPr lang="pt-BR" sz="11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1658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94"/>
          <a:stretch/>
        </p:blipFill>
        <p:spPr>
          <a:xfrm>
            <a:off x="0" y="0"/>
            <a:ext cx="12192000" cy="6876789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65432" y="321190"/>
            <a:ext cx="54896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latin typeface="Century Gothic" panose="020B0502020202020204" pitchFamily="34" charset="0"/>
              </a:rPr>
              <a:t>PLOA 2023 | PPA 2022 - 2025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265432" y="6376561"/>
            <a:ext cx="54896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latin typeface="Century Gothic" panose="020B0502020202020204" pitchFamily="34" charset="0"/>
              </a:rPr>
              <a:t>Orçamento público por temática - principais ações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1778479" y="3136612"/>
            <a:ext cx="86350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Mulheres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534" y="-292608"/>
            <a:ext cx="11858911" cy="8721383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1013743" y="0"/>
            <a:ext cx="1273791" cy="711198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6664592" y="6315006"/>
            <a:ext cx="5489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b="1" dirty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:30</a:t>
            </a:r>
          </a:p>
        </p:txBody>
      </p:sp>
      <p:sp>
        <p:nvSpPr>
          <p:cNvPr id="12" name="CaixaDeTexto 11"/>
          <p:cNvSpPr txBox="1"/>
          <p:nvPr/>
        </p:nvSpPr>
        <p:spPr>
          <a:xfrm rot="16200000">
            <a:off x="7374098" y="-554218"/>
            <a:ext cx="8635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Conselhos Tutelares</a:t>
            </a: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51436081-996E-316A-07FF-EF65C39CB14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2229417"/>
              </p:ext>
            </p:extLst>
          </p:nvPr>
        </p:nvGraphicFramePr>
        <p:xfrm>
          <a:off x="709695" y="1116331"/>
          <a:ext cx="9875425" cy="3800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9851322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94"/>
          <a:stretch/>
        </p:blipFill>
        <p:spPr>
          <a:xfrm>
            <a:off x="0" y="0"/>
            <a:ext cx="12192000" cy="6876789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65432" y="321190"/>
            <a:ext cx="54896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latin typeface="Century Gothic" panose="020B0502020202020204" pitchFamily="34" charset="0"/>
              </a:rPr>
              <a:t>PLOA 2023 | PPA 2022 - 2025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265432" y="6376561"/>
            <a:ext cx="54896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latin typeface="Century Gothic" panose="020B0502020202020204" pitchFamily="34" charset="0"/>
              </a:rPr>
              <a:t>Orçamento público por temática - principais ações</a:t>
            </a:r>
          </a:p>
        </p:txBody>
      </p:sp>
      <p:sp>
        <p:nvSpPr>
          <p:cNvPr id="3" name="Retângulo 2"/>
          <p:cNvSpPr/>
          <p:nvPr/>
        </p:nvSpPr>
        <p:spPr>
          <a:xfrm>
            <a:off x="11013743" y="-1"/>
            <a:ext cx="1273791" cy="703038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6664592" y="6315006"/>
            <a:ext cx="5489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b="1" dirty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:31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753053" y="5309850"/>
            <a:ext cx="64148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200" b="1" dirty="0">
                <a:latin typeface="Arial" panose="020B0604020202020204" pitchFamily="34" charset="0"/>
                <a:cs typeface="Arial" panose="020B0604020202020204" pitchFamily="34" charset="0"/>
              </a:rPr>
              <a:t>Manutenção dos conselhos tutelares: contratos; aluguéis; limpeza; transporte etc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753053" y="5672672"/>
            <a:ext cx="6411289" cy="30777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R$ 53.4 Mi</a:t>
            </a:r>
          </a:p>
        </p:txBody>
      </p:sp>
      <p:sp>
        <p:nvSpPr>
          <p:cNvPr id="16" name="CaixaDeTexto 2">
            <a:extLst>
              <a:ext uri="{FF2B5EF4-FFF2-40B4-BE49-F238E27FC236}">
                <a16:creationId xmlns:a16="http://schemas.microsoft.com/office/drawing/2014/main" id="{B24449B3-05F7-D862-8F25-469DFFB23410}"/>
              </a:ext>
            </a:extLst>
          </p:cNvPr>
          <p:cNvSpPr txBox="1"/>
          <p:nvPr/>
        </p:nvSpPr>
        <p:spPr>
          <a:xfrm>
            <a:off x="3115379" y="3940505"/>
            <a:ext cx="8451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100" b="1" dirty="0">
                <a:solidFill>
                  <a:schemeClr val="bg1"/>
                </a:solidFill>
              </a:rPr>
              <a:t>Execução</a:t>
            </a:r>
          </a:p>
        </p:txBody>
      </p:sp>
      <p:sp>
        <p:nvSpPr>
          <p:cNvPr id="20" name="CaixaDeTexto 2">
            <a:extLst>
              <a:ext uri="{FF2B5EF4-FFF2-40B4-BE49-F238E27FC236}">
                <a16:creationId xmlns:a16="http://schemas.microsoft.com/office/drawing/2014/main" id="{B24449B3-05F7-D862-8F25-469DFFB23410}"/>
              </a:ext>
            </a:extLst>
          </p:cNvPr>
          <p:cNvSpPr txBox="1"/>
          <p:nvPr/>
        </p:nvSpPr>
        <p:spPr>
          <a:xfrm>
            <a:off x="4393461" y="3940505"/>
            <a:ext cx="8451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100" b="1" dirty="0">
                <a:solidFill>
                  <a:schemeClr val="bg1"/>
                </a:solidFill>
              </a:rPr>
              <a:t>Execução</a:t>
            </a:r>
          </a:p>
        </p:txBody>
      </p:sp>
      <p:sp>
        <p:nvSpPr>
          <p:cNvPr id="21" name="CaixaDeTexto 2">
            <a:extLst>
              <a:ext uri="{FF2B5EF4-FFF2-40B4-BE49-F238E27FC236}">
                <a16:creationId xmlns:a16="http://schemas.microsoft.com/office/drawing/2014/main" id="{B24449B3-05F7-D862-8F25-469DFFB23410}"/>
              </a:ext>
            </a:extLst>
          </p:cNvPr>
          <p:cNvSpPr txBox="1"/>
          <p:nvPr/>
        </p:nvSpPr>
        <p:spPr>
          <a:xfrm>
            <a:off x="5626442" y="3937660"/>
            <a:ext cx="8451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100" b="1" dirty="0">
                <a:solidFill>
                  <a:schemeClr val="bg1"/>
                </a:solidFill>
              </a:rPr>
              <a:t>Execução</a:t>
            </a:r>
          </a:p>
        </p:txBody>
      </p:sp>
      <p:sp>
        <p:nvSpPr>
          <p:cNvPr id="22" name="CaixaDeTexto 2">
            <a:extLst>
              <a:ext uri="{FF2B5EF4-FFF2-40B4-BE49-F238E27FC236}">
                <a16:creationId xmlns:a16="http://schemas.microsoft.com/office/drawing/2014/main" id="{B24449B3-05F7-D862-8F25-469DFFB23410}"/>
              </a:ext>
            </a:extLst>
          </p:cNvPr>
          <p:cNvSpPr txBox="1"/>
          <p:nvPr/>
        </p:nvSpPr>
        <p:spPr>
          <a:xfrm>
            <a:off x="6904524" y="3937660"/>
            <a:ext cx="8451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100" b="1" dirty="0">
                <a:solidFill>
                  <a:schemeClr val="bg1"/>
                </a:solidFill>
              </a:rPr>
              <a:t>Execução</a:t>
            </a:r>
          </a:p>
        </p:txBody>
      </p:sp>
      <p:sp>
        <p:nvSpPr>
          <p:cNvPr id="23" name="CaixaDeTexto 2">
            <a:extLst>
              <a:ext uri="{FF2B5EF4-FFF2-40B4-BE49-F238E27FC236}">
                <a16:creationId xmlns:a16="http://schemas.microsoft.com/office/drawing/2014/main" id="{B24449B3-05F7-D862-8F25-469DFFB23410}"/>
              </a:ext>
            </a:extLst>
          </p:cNvPr>
          <p:cNvSpPr txBox="1"/>
          <p:nvPr/>
        </p:nvSpPr>
        <p:spPr>
          <a:xfrm>
            <a:off x="8160055" y="3931549"/>
            <a:ext cx="8451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b="1" dirty="0">
                <a:solidFill>
                  <a:schemeClr val="bg1"/>
                </a:solidFill>
              </a:rPr>
              <a:t>PLOA 2023</a:t>
            </a:r>
          </a:p>
        </p:txBody>
      </p:sp>
      <p:sp>
        <p:nvSpPr>
          <p:cNvPr id="26" name="CaixaDeTexto 2">
            <a:extLst>
              <a:ext uri="{FF2B5EF4-FFF2-40B4-BE49-F238E27FC236}">
                <a16:creationId xmlns:a16="http://schemas.microsoft.com/office/drawing/2014/main" id="{B24449B3-05F7-D862-8F25-469DFFB23410}"/>
              </a:ext>
            </a:extLst>
          </p:cNvPr>
          <p:cNvSpPr txBox="1"/>
          <p:nvPr/>
        </p:nvSpPr>
        <p:spPr>
          <a:xfrm>
            <a:off x="2888909" y="3786908"/>
            <a:ext cx="4251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100" b="1" dirty="0">
                <a:solidFill>
                  <a:schemeClr val="bg1"/>
                </a:solidFill>
              </a:rPr>
              <a:t>LOA</a:t>
            </a:r>
          </a:p>
        </p:txBody>
      </p:sp>
      <p:sp>
        <p:nvSpPr>
          <p:cNvPr id="27" name="CaixaDeTexto 2">
            <a:extLst>
              <a:ext uri="{FF2B5EF4-FFF2-40B4-BE49-F238E27FC236}">
                <a16:creationId xmlns:a16="http://schemas.microsoft.com/office/drawing/2014/main" id="{B24449B3-05F7-D862-8F25-469DFFB23410}"/>
              </a:ext>
            </a:extLst>
          </p:cNvPr>
          <p:cNvSpPr txBox="1"/>
          <p:nvPr/>
        </p:nvSpPr>
        <p:spPr>
          <a:xfrm>
            <a:off x="4379621" y="3791885"/>
            <a:ext cx="4251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100" b="1" dirty="0">
                <a:solidFill>
                  <a:schemeClr val="bg1"/>
                </a:solidFill>
              </a:rPr>
              <a:t>LOA</a:t>
            </a:r>
          </a:p>
        </p:txBody>
      </p:sp>
      <p:sp>
        <p:nvSpPr>
          <p:cNvPr id="28" name="CaixaDeTexto 2">
            <a:extLst>
              <a:ext uri="{FF2B5EF4-FFF2-40B4-BE49-F238E27FC236}">
                <a16:creationId xmlns:a16="http://schemas.microsoft.com/office/drawing/2014/main" id="{B24449B3-05F7-D862-8F25-469DFFB23410}"/>
              </a:ext>
            </a:extLst>
          </p:cNvPr>
          <p:cNvSpPr txBox="1"/>
          <p:nvPr/>
        </p:nvSpPr>
        <p:spPr>
          <a:xfrm>
            <a:off x="5881638" y="3783095"/>
            <a:ext cx="4251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100" b="1" dirty="0">
                <a:solidFill>
                  <a:schemeClr val="bg1"/>
                </a:solidFill>
              </a:rPr>
              <a:t>LOA</a:t>
            </a:r>
          </a:p>
        </p:txBody>
      </p:sp>
      <p:sp>
        <p:nvSpPr>
          <p:cNvPr id="29" name="CaixaDeTexto 2">
            <a:extLst>
              <a:ext uri="{FF2B5EF4-FFF2-40B4-BE49-F238E27FC236}">
                <a16:creationId xmlns:a16="http://schemas.microsoft.com/office/drawing/2014/main" id="{B24449B3-05F7-D862-8F25-469DFFB23410}"/>
              </a:ext>
            </a:extLst>
          </p:cNvPr>
          <p:cNvSpPr txBox="1"/>
          <p:nvPr/>
        </p:nvSpPr>
        <p:spPr>
          <a:xfrm>
            <a:off x="7335887" y="3776750"/>
            <a:ext cx="4251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100" b="1" dirty="0">
                <a:solidFill>
                  <a:schemeClr val="bg1"/>
                </a:solidFill>
              </a:rPr>
              <a:t>LOA</a:t>
            </a:r>
          </a:p>
        </p:txBody>
      </p:sp>
      <p:sp>
        <p:nvSpPr>
          <p:cNvPr id="30" name="CaixaDeTexto 2">
            <a:extLst>
              <a:ext uri="{FF2B5EF4-FFF2-40B4-BE49-F238E27FC236}">
                <a16:creationId xmlns:a16="http://schemas.microsoft.com/office/drawing/2014/main" id="{B24449B3-05F7-D862-8F25-469DFFB23410}"/>
              </a:ext>
            </a:extLst>
          </p:cNvPr>
          <p:cNvSpPr txBox="1"/>
          <p:nvPr/>
        </p:nvSpPr>
        <p:spPr>
          <a:xfrm>
            <a:off x="8669012" y="3773890"/>
            <a:ext cx="82105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100" b="1" dirty="0">
                <a:solidFill>
                  <a:schemeClr val="bg1"/>
                </a:solidFill>
              </a:rPr>
              <a:t>PLOA 2023</a:t>
            </a:r>
          </a:p>
        </p:txBody>
      </p:sp>
      <p:sp>
        <p:nvSpPr>
          <p:cNvPr id="33" name="CaixaDeTexto 2">
            <a:extLst>
              <a:ext uri="{FF2B5EF4-FFF2-40B4-BE49-F238E27FC236}">
                <a16:creationId xmlns:a16="http://schemas.microsoft.com/office/drawing/2014/main" id="{B24449B3-05F7-D862-8F25-469DFFB23410}"/>
              </a:ext>
            </a:extLst>
          </p:cNvPr>
          <p:cNvSpPr txBox="1"/>
          <p:nvPr/>
        </p:nvSpPr>
        <p:spPr>
          <a:xfrm>
            <a:off x="2899513" y="3638935"/>
            <a:ext cx="4251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100" b="1" dirty="0">
                <a:solidFill>
                  <a:schemeClr val="bg1"/>
                </a:solidFill>
              </a:rPr>
              <a:t>LOA</a:t>
            </a:r>
          </a:p>
        </p:txBody>
      </p:sp>
      <p:sp>
        <p:nvSpPr>
          <p:cNvPr id="34" name="CaixaDeTexto 2">
            <a:extLst>
              <a:ext uri="{FF2B5EF4-FFF2-40B4-BE49-F238E27FC236}">
                <a16:creationId xmlns:a16="http://schemas.microsoft.com/office/drawing/2014/main" id="{B24449B3-05F7-D862-8F25-469DFFB23410}"/>
              </a:ext>
            </a:extLst>
          </p:cNvPr>
          <p:cNvSpPr txBox="1"/>
          <p:nvPr/>
        </p:nvSpPr>
        <p:spPr>
          <a:xfrm>
            <a:off x="4390225" y="3621120"/>
            <a:ext cx="4251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100" b="1" dirty="0">
                <a:solidFill>
                  <a:schemeClr val="bg1"/>
                </a:solidFill>
              </a:rPr>
              <a:t>LOA</a:t>
            </a:r>
          </a:p>
        </p:txBody>
      </p:sp>
      <p:sp>
        <p:nvSpPr>
          <p:cNvPr id="35" name="CaixaDeTexto 2">
            <a:extLst>
              <a:ext uri="{FF2B5EF4-FFF2-40B4-BE49-F238E27FC236}">
                <a16:creationId xmlns:a16="http://schemas.microsoft.com/office/drawing/2014/main" id="{B24449B3-05F7-D862-8F25-469DFFB23410}"/>
              </a:ext>
            </a:extLst>
          </p:cNvPr>
          <p:cNvSpPr txBox="1"/>
          <p:nvPr/>
        </p:nvSpPr>
        <p:spPr>
          <a:xfrm>
            <a:off x="5852452" y="3618403"/>
            <a:ext cx="4251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100" b="1" dirty="0">
                <a:solidFill>
                  <a:schemeClr val="bg1"/>
                </a:solidFill>
              </a:rPr>
              <a:t>LOA</a:t>
            </a:r>
          </a:p>
        </p:txBody>
      </p:sp>
      <p:sp>
        <p:nvSpPr>
          <p:cNvPr id="36" name="CaixaDeTexto 2">
            <a:extLst>
              <a:ext uri="{FF2B5EF4-FFF2-40B4-BE49-F238E27FC236}">
                <a16:creationId xmlns:a16="http://schemas.microsoft.com/office/drawing/2014/main" id="{B24449B3-05F7-D862-8F25-469DFFB23410}"/>
              </a:ext>
            </a:extLst>
          </p:cNvPr>
          <p:cNvSpPr txBox="1"/>
          <p:nvPr/>
        </p:nvSpPr>
        <p:spPr>
          <a:xfrm>
            <a:off x="7343865" y="3615070"/>
            <a:ext cx="4251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100" b="1" dirty="0">
                <a:solidFill>
                  <a:schemeClr val="bg1"/>
                </a:solidFill>
              </a:rPr>
              <a:t>LOA</a:t>
            </a:r>
          </a:p>
        </p:txBody>
      </p:sp>
      <p:sp>
        <p:nvSpPr>
          <p:cNvPr id="37" name="CaixaDeTexto 2">
            <a:extLst>
              <a:ext uri="{FF2B5EF4-FFF2-40B4-BE49-F238E27FC236}">
                <a16:creationId xmlns:a16="http://schemas.microsoft.com/office/drawing/2014/main" id="{B24449B3-05F7-D862-8F25-469DFFB23410}"/>
              </a:ext>
            </a:extLst>
          </p:cNvPr>
          <p:cNvSpPr txBox="1"/>
          <p:nvPr/>
        </p:nvSpPr>
        <p:spPr>
          <a:xfrm>
            <a:off x="8834501" y="3608959"/>
            <a:ext cx="4251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100" b="1" dirty="0">
                <a:solidFill>
                  <a:schemeClr val="bg1"/>
                </a:solidFill>
              </a:rPr>
              <a:t>LOA</a:t>
            </a:r>
          </a:p>
        </p:txBody>
      </p:sp>
      <p:sp>
        <p:nvSpPr>
          <p:cNvPr id="42" name="CaixaDeTexto 2">
            <a:extLst>
              <a:ext uri="{FF2B5EF4-FFF2-40B4-BE49-F238E27FC236}">
                <a16:creationId xmlns:a16="http://schemas.microsoft.com/office/drawing/2014/main" id="{B24449B3-05F7-D862-8F25-469DFFB23410}"/>
              </a:ext>
            </a:extLst>
          </p:cNvPr>
          <p:cNvSpPr txBox="1"/>
          <p:nvPr/>
        </p:nvSpPr>
        <p:spPr>
          <a:xfrm>
            <a:off x="2999579" y="3676568"/>
            <a:ext cx="4251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100" b="1" dirty="0">
                <a:solidFill>
                  <a:schemeClr val="bg1"/>
                </a:solidFill>
              </a:rPr>
              <a:t>LOA</a:t>
            </a:r>
          </a:p>
        </p:txBody>
      </p:sp>
      <p:sp>
        <p:nvSpPr>
          <p:cNvPr id="43" name="CaixaDeTexto 2">
            <a:extLst>
              <a:ext uri="{FF2B5EF4-FFF2-40B4-BE49-F238E27FC236}">
                <a16:creationId xmlns:a16="http://schemas.microsoft.com/office/drawing/2014/main" id="{B24449B3-05F7-D862-8F25-469DFFB23410}"/>
              </a:ext>
            </a:extLst>
          </p:cNvPr>
          <p:cNvSpPr txBox="1"/>
          <p:nvPr/>
        </p:nvSpPr>
        <p:spPr>
          <a:xfrm>
            <a:off x="4494642" y="3619331"/>
            <a:ext cx="4251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100" b="1" dirty="0">
                <a:solidFill>
                  <a:schemeClr val="bg1"/>
                </a:solidFill>
              </a:rPr>
              <a:t>LOA</a:t>
            </a:r>
          </a:p>
        </p:txBody>
      </p:sp>
      <p:sp>
        <p:nvSpPr>
          <p:cNvPr id="44" name="CaixaDeTexto 2">
            <a:extLst>
              <a:ext uri="{FF2B5EF4-FFF2-40B4-BE49-F238E27FC236}">
                <a16:creationId xmlns:a16="http://schemas.microsoft.com/office/drawing/2014/main" id="{B24449B3-05F7-D862-8F25-469DFFB23410}"/>
              </a:ext>
            </a:extLst>
          </p:cNvPr>
          <p:cNvSpPr txBox="1"/>
          <p:nvPr/>
        </p:nvSpPr>
        <p:spPr>
          <a:xfrm>
            <a:off x="5944238" y="3618403"/>
            <a:ext cx="4251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100" b="1" dirty="0">
                <a:solidFill>
                  <a:schemeClr val="bg1"/>
                </a:solidFill>
              </a:rPr>
              <a:t>LOA</a:t>
            </a:r>
          </a:p>
        </p:txBody>
      </p:sp>
      <p:sp>
        <p:nvSpPr>
          <p:cNvPr id="45" name="CaixaDeTexto 2">
            <a:extLst>
              <a:ext uri="{FF2B5EF4-FFF2-40B4-BE49-F238E27FC236}">
                <a16:creationId xmlns:a16="http://schemas.microsoft.com/office/drawing/2014/main" id="{B24449B3-05F7-D862-8F25-469DFFB23410}"/>
              </a:ext>
            </a:extLst>
          </p:cNvPr>
          <p:cNvSpPr txBox="1"/>
          <p:nvPr/>
        </p:nvSpPr>
        <p:spPr>
          <a:xfrm>
            <a:off x="7407760" y="3575932"/>
            <a:ext cx="4251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100" b="1" dirty="0">
                <a:solidFill>
                  <a:schemeClr val="bg1"/>
                </a:solidFill>
              </a:rPr>
              <a:t>LOA</a:t>
            </a:r>
          </a:p>
        </p:txBody>
      </p:sp>
      <p:sp>
        <p:nvSpPr>
          <p:cNvPr id="46" name="CaixaDeTexto 2">
            <a:extLst>
              <a:ext uri="{FF2B5EF4-FFF2-40B4-BE49-F238E27FC236}">
                <a16:creationId xmlns:a16="http://schemas.microsoft.com/office/drawing/2014/main" id="{B24449B3-05F7-D862-8F25-469DFFB23410}"/>
              </a:ext>
            </a:extLst>
          </p:cNvPr>
          <p:cNvSpPr txBox="1"/>
          <p:nvPr/>
        </p:nvSpPr>
        <p:spPr>
          <a:xfrm>
            <a:off x="8676990" y="2910364"/>
            <a:ext cx="947695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b="1" dirty="0">
                <a:solidFill>
                  <a:schemeClr val="bg1"/>
                </a:solidFill>
              </a:rPr>
              <a:t>PLOA CPES</a:t>
            </a:r>
          </a:p>
          <a:p>
            <a:pPr algn="ctr"/>
            <a:r>
              <a:rPr lang="pt-BR" b="1" dirty="0">
                <a:solidFill>
                  <a:schemeClr val="bg1"/>
                </a:solidFill>
              </a:rPr>
              <a:t>1.614.900,00</a:t>
            </a:r>
          </a:p>
          <a:p>
            <a:pPr algn="ctr"/>
            <a:endParaRPr lang="pt-BR" b="1" dirty="0">
              <a:solidFill>
                <a:schemeClr val="bg1"/>
              </a:solidFill>
            </a:endParaRPr>
          </a:p>
          <a:p>
            <a:pPr algn="ctr"/>
            <a:r>
              <a:rPr lang="pt-BR" b="1" dirty="0">
                <a:solidFill>
                  <a:schemeClr val="bg1"/>
                </a:solidFill>
              </a:rPr>
              <a:t>PLOA CPPI</a:t>
            </a:r>
          </a:p>
          <a:p>
            <a:pPr algn="ctr"/>
            <a:r>
              <a:rPr lang="pt-BR" b="1" dirty="0">
                <a:solidFill>
                  <a:schemeClr val="bg1"/>
                </a:solidFill>
              </a:rPr>
              <a:t>1.487.817,00</a:t>
            </a:r>
          </a:p>
        </p:txBody>
      </p:sp>
      <p:sp>
        <p:nvSpPr>
          <p:cNvPr id="48" name="CaixaDeTexto 2">
            <a:extLst>
              <a:ext uri="{FF2B5EF4-FFF2-40B4-BE49-F238E27FC236}">
                <a16:creationId xmlns:a16="http://schemas.microsoft.com/office/drawing/2014/main" id="{B24449B3-05F7-D862-8F25-469DFFB23410}"/>
              </a:ext>
            </a:extLst>
          </p:cNvPr>
          <p:cNvSpPr txBox="1"/>
          <p:nvPr/>
        </p:nvSpPr>
        <p:spPr>
          <a:xfrm>
            <a:off x="2814617" y="3783095"/>
            <a:ext cx="7922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100" b="1" dirty="0">
                <a:solidFill>
                  <a:schemeClr val="bg1"/>
                </a:solidFill>
              </a:rPr>
              <a:t>Executado</a:t>
            </a:r>
          </a:p>
        </p:txBody>
      </p:sp>
      <p:sp>
        <p:nvSpPr>
          <p:cNvPr id="49" name="CaixaDeTexto 2">
            <a:extLst>
              <a:ext uri="{FF2B5EF4-FFF2-40B4-BE49-F238E27FC236}">
                <a16:creationId xmlns:a16="http://schemas.microsoft.com/office/drawing/2014/main" id="{B24449B3-05F7-D862-8F25-469DFFB23410}"/>
              </a:ext>
            </a:extLst>
          </p:cNvPr>
          <p:cNvSpPr txBox="1"/>
          <p:nvPr/>
        </p:nvSpPr>
        <p:spPr>
          <a:xfrm>
            <a:off x="4299395" y="3753772"/>
            <a:ext cx="7922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100" b="1" dirty="0">
                <a:solidFill>
                  <a:schemeClr val="bg1"/>
                </a:solidFill>
              </a:rPr>
              <a:t>Executado</a:t>
            </a:r>
          </a:p>
        </p:txBody>
      </p:sp>
      <p:sp>
        <p:nvSpPr>
          <p:cNvPr id="50" name="CaixaDeTexto 2">
            <a:extLst>
              <a:ext uri="{FF2B5EF4-FFF2-40B4-BE49-F238E27FC236}">
                <a16:creationId xmlns:a16="http://schemas.microsoft.com/office/drawing/2014/main" id="{B24449B3-05F7-D862-8F25-469DFFB23410}"/>
              </a:ext>
            </a:extLst>
          </p:cNvPr>
          <p:cNvSpPr txBox="1"/>
          <p:nvPr/>
        </p:nvSpPr>
        <p:spPr>
          <a:xfrm>
            <a:off x="5797396" y="3729089"/>
            <a:ext cx="7922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100" b="1" dirty="0">
                <a:solidFill>
                  <a:schemeClr val="bg1"/>
                </a:solidFill>
              </a:rPr>
              <a:t>Executado</a:t>
            </a:r>
          </a:p>
        </p:txBody>
      </p:sp>
      <p:sp>
        <p:nvSpPr>
          <p:cNvPr id="51" name="CaixaDeTexto 2">
            <a:extLst>
              <a:ext uri="{FF2B5EF4-FFF2-40B4-BE49-F238E27FC236}">
                <a16:creationId xmlns:a16="http://schemas.microsoft.com/office/drawing/2014/main" id="{B24449B3-05F7-D862-8F25-469DFFB23410}"/>
              </a:ext>
            </a:extLst>
          </p:cNvPr>
          <p:cNvSpPr txBox="1"/>
          <p:nvPr/>
        </p:nvSpPr>
        <p:spPr>
          <a:xfrm>
            <a:off x="7314679" y="3704966"/>
            <a:ext cx="7922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100" b="1" dirty="0">
                <a:solidFill>
                  <a:schemeClr val="bg1"/>
                </a:solidFill>
              </a:rPr>
              <a:t>Executado</a:t>
            </a:r>
          </a:p>
        </p:txBody>
      </p:sp>
      <p:sp>
        <p:nvSpPr>
          <p:cNvPr id="40" name="CaixaDeTexto 2">
            <a:extLst>
              <a:ext uri="{FF2B5EF4-FFF2-40B4-BE49-F238E27FC236}">
                <a16:creationId xmlns:a16="http://schemas.microsoft.com/office/drawing/2014/main" id="{B24449B3-05F7-D862-8F25-469DFFB23410}"/>
              </a:ext>
            </a:extLst>
          </p:cNvPr>
          <p:cNvSpPr txBox="1"/>
          <p:nvPr/>
        </p:nvSpPr>
        <p:spPr>
          <a:xfrm>
            <a:off x="2712357" y="3763303"/>
            <a:ext cx="7922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100" b="1" dirty="0">
                <a:solidFill>
                  <a:schemeClr val="bg1"/>
                </a:solidFill>
              </a:rPr>
              <a:t>Executado</a:t>
            </a:r>
          </a:p>
        </p:txBody>
      </p:sp>
      <p:sp>
        <p:nvSpPr>
          <p:cNvPr id="52" name="CaixaDeTexto 2">
            <a:extLst>
              <a:ext uri="{FF2B5EF4-FFF2-40B4-BE49-F238E27FC236}">
                <a16:creationId xmlns:a16="http://schemas.microsoft.com/office/drawing/2014/main" id="{B24449B3-05F7-D862-8F25-469DFFB23410}"/>
              </a:ext>
            </a:extLst>
          </p:cNvPr>
          <p:cNvSpPr txBox="1"/>
          <p:nvPr/>
        </p:nvSpPr>
        <p:spPr>
          <a:xfrm>
            <a:off x="4180958" y="3739764"/>
            <a:ext cx="7922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100" b="1" dirty="0">
                <a:solidFill>
                  <a:schemeClr val="bg1"/>
                </a:solidFill>
              </a:rPr>
              <a:t>Executado</a:t>
            </a:r>
          </a:p>
        </p:txBody>
      </p:sp>
      <p:sp>
        <p:nvSpPr>
          <p:cNvPr id="53" name="CaixaDeTexto 2">
            <a:extLst>
              <a:ext uri="{FF2B5EF4-FFF2-40B4-BE49-F238E27FC236}">
                <a16:creationId xmlns:a16="http://schemas.microsoft.com/office/drawing/2014/main" id="{B24449B3-05F7-D862-8F25-469DFFB23410}"/>
              </a:ext>
            </a:extLst>
          </p:cNvPr>
          <p:cNvSpPr txBox="1"/>
          <p:nvPr/>
        </p:nvSpPr>
        <p:spPr>
          <a:xfrm>
            <a:off x="5689145" y="3739764"/>
            <a:ext cx="7922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100" b="1" dirty="0">
                <a:solidFill>
                  <a:schemeClr val="bg1"/>
                </a:solidFill>
              </a:rPr>
              <a:t>Executado</a:t>
            </a:r>
          </a:p>
        </p:txBody>
      </p:sp>
      <p:sp>
        <p:nvSpPr>
          <p:cNvPr id="54" name="CaixaDeTexto 2">
            <a:extLst>
              <a:ext uri="{FF2B5EF4-FFF2-40B4-BE49-F238E27FC236}">
                <a16:creationId xmlns:a16="http://schemas.microsoft.com/office/drawing/2014/main" id="{B24449B3-05F7-D862-8F25-469DFFB23410}"/>
              </a:ext>
            </a:extLst>
          </p:cNvPr>
          <p:cNvSpPr txBox="1"/>
          <p:nvPr/>
        </p:nvSpPr>
        <p:spPr>
          <a:xfrm>
            <a:off x="7164342" y="3718278"/>
            <a:ext cx="7922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100" b="1" dirty="0">
                <a:solidFill>
                  <a:schemeClr val="bg1"/>
                </a:solidFill>
              </a:rPr>
              <a:t>Executado</a:t>
            </a:r>
          </a:p>
        </p:txBody>
      </p:sp>
      <p:sp>
        <p:nvSpPr>
          <p:cNvPr id="55" name="CaixaDeTexto 2">
            <a:extLst>
              <a:ext uri="{FF2B5EF4-FFF2-40B4-BE49-F238E27FC236}">
                <a16:creationId xmlns:a16="http://schemas.microsoft.com/office/drawing/2014/main" id="{B24449B3-05F7-D862-8F25-469DFFB23410}"/>
              </a:ext>
            </a:extLst>
          </p:cNvPr>
          <p:cNvSpPr txBox="1"/>
          <p:nvPr/>
        </p:nvSpPr>
        <p:spPr>
          <a:xfrm>
            <a:off x="8828612" y="3673772"/>
            <a:ext cx="4251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b="1" dirty="0">
                <a:solidFill>
                  <a:schemeClr val="bg1"/>
                </a:solidFill>
              </a:rPr>
              <a:t>LOA</a:t>
            </a:r>
            <a:endParaRPr lang="pt-BR" sz="1100" b="1" dirty="0">
              <a:solidFill>
                <a:schemeClr val="bg1"/>
              </a:solidFill>
            </a:endParaRPr>
          </a:p>
        </p:txBody>
      </p:sp>
      <p:sp>
        <p:nvSpPr>
          <p:cNvPr id="41" name="CaixaDeTexto 40"/>
          <p:cNvSpPr txBox="1"/>
          <p:nvPr/>
        </p:nvSpPr>
        <p:spPr>
          <a:xfrm rot="16200000">
            <a:off x="7374098" y="-554218"/>
            <a:ext cx="8635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Conselhos Tutelares</a:t>
            </a:r>
          </a:p>
        </p:txBody>
      </p:sp>
      <p:pic>
        <p:nvPicPr>
          <p:cNvPr id="47" name="Imagem 46">
            <a:extLst>
              <a:ext uri="{FF2B5EF4-FFF2-40B4-BE49-F238E27FC236}">
                <a16:creationId xmlns:a16="http://schemas.microsoft.com/office/drawing/2014/main" id="{6B8AE8E0-D413-9E4A-EBA3-B989FA401D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0947" y="4612491"/>
            <a:ext cx="3267531" cy="1362265"/>
          </a:xfrm>
          <a:prstGeom prst="rect">
            <a:avLst/>
          </a:prstGeom>
        </p:spPr>
      </p:pic>
      <p:graphicFrame>
        <p:nvGraphicFramePr>
          <p:cNvPr id="56" name="Gráfico 55">
            <a:extLst>
              <a:ext uri="{FF2B5EF4-FFF2-40B4-BE49-F238E27FC236}">
                <a16:creationId xmlns:a16="http://schemas.microsoft.com/office/drawing/2014/main" id="{6625DBFC-33B1-EE68-14E5-3457532DDC3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78136273"/>
              </p:ext>
            </p:extLst>
          </p:nvPr>
        </p:nvGraphicFramePr>
        <p:xfrm>
          <a:off x="753052" y="781518"/>
          <a:ext cx="9875425" cy="3800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8" name="CaixaDeTexto 2">
            <a:extLst>
              <a:ext uri="{FF2B5EF4-FFF2-40B4-BE49-F238E27FC236}">
                <a16:creationId xmlns:a16="http://schemas.microsoft.com/office/drawing/2014/main" id="{B24449B3-05F7-D862-8F25-469DFFB23410}"/>
              </a:ext>
            </a:extLst>
          </p:cNvPr>
          <p:cNvSpPr txBox="1"/>
          <p:nvPr/>
        </p:nvSpPr>
        <p:spPr>
          <a:xfrm>
            <a:off x="3028365" y="3592756"/>
            <a:ext cx="4251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100" b="1" dirty="0">
                <a:solidFill>
                  <a:schemeClr val="bg1"/>
                </a:solidFill>
              </a:rPr>
              <a:t>LOA</a:t>
            </a:r>
          </a:p>
        </p:txBody>
      </p:sp>
      <p:sp>
        <p:nvSpPr>
          <p:cNvPr id="59" name="CaixaDeTexto 2">
            <a:extLst>
              <a:ext uri="{FF2B5EF4-FFF2-40B4-BE49-F238E27FC236}">
                <a16:creationId xmlns:a16="http://schemas.microsoft.com/office/drawing/2014/main" id="{B24449B3-05F7-D862-8F25-469DFFB23410}"/>
              </a:ext>
            </a:extLst>
          </p:cNvPr>
          <p:cNvSpPr txBox="1"/>
          <p:nvPr/>
        </p:nvSpPr>
        <p:spPr>
          <a:xfrm>
            <a:off x="4552146" y="3584854"/>
            <a:ext cx="4251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100" b="1" dirty="0">
                <a:solidFill>
                  <a:schemeClr val="bg1"/>
                </a:solidFill>
              </a:rPr>
              <a:t>LOA</a:t>
            </a:r>
          </a:p>
        </p:txBody>
      </p:sp>
      <p:sp>
        <p:nvSpPr>
          <p:cNvPr id="60" name="CaixaDeTexto 2">
            <a:extLst>
              <a:ext uri="{FF2B5EF4-FFF2-40B4-BE49-F238E27FC236}">
                <a16:creationId xmlns:a16="http://schemas.microsoft.com/office/drawing/2014/main" id="{B24449B3-05F7-D862-8F25-469DFFB23410}"/>
              </a:ext>
            </a:extLst>
          </p:cNvPr>
          <p:cNvSpPr txBox="1"/>
          <p:nvPr/>
        </p:nvSpPr>
        <p:spPr>
          <a:xfrm>
            <a:off x="6094196" y="3566048"/>
            <a:ext cx="4251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100" b="1" dirty="0">
                <a:solidFill>
                  <a:schemeClr val="bg1"/>
                </a:solidFill>
              </a:rPr>
              <a:t>LOA</a:t>
            </a:r>
          </a:p>
        </p:txBody>
      </p:sp>
      <p:sp>
        <p:nvSpPr>
          <p:cNvPr id="61" name="CaixaDeTexto 2">
            <a:extLst>
              <a:ext uri="{FF2B5EF4-FFF2-40B4-BE49-F238E27FC236}">
                <a16:creationId xmlns:a16="http://schemas.microsoft.com/office/drawing/2014/main" id="{B24449B3-05F7-D862-8F25-469DFFB23410}"/>
              </a:ext>
            </a:extLst>
          </p:cNvPr>
          <p:cNvSpPr txBox="1"/>
          <p:nvPr/>
        </p:nvSpPr>
        <p:spPr>
          <a:xfrm>
            <a:off x="7547464" y="3558890"/>
            <a:ext cx="4251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100" b="1" dirty="0">
                <a:solidFill>
                  <a:schemeClr val="bg1"/>
                </a:solidFill>
              </a:rPr>
              <a:t>LOA</a:t>
            </a:r>
          </a:p>
        </p:txBody>
      </p:sp>
      <p:sp>
        <p:nvSpPr>
          <p:cNvPr id="62" name="CaixaDeTexto 2">
            <a:extLst>
              <a:ext uri="{FF2B5EF4-FFF2-40B4-BE49-F238E27FC236}">
                <a16:creationId xmlns:a16="http://schemas.microsoft.com/office/drawing/2014/main" id="{B24449B3-05F7-D862-8F25-469DFFB23410}"/>
              </a:ext>
            </a:extLst>
          </p:cNvPr>
          <p:cNvSpPr txBox="1"/>
          <p:nvPr/>
        </p:nvSpPr>
        <p:spPr>
          <a:xfrm>
            <a:off x="8856347" y="3548600"/>
            <a:ext cx="82105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b="1" dirty="0">
                <a:solidFill>
                  <a:schemeClr val="bg1"/>
                </a:solidFill>
              </a:rPr>
              <a:t>P</a:t>
            </a:r>
            <a:r>
              <a:rPr lang="pt-BR" sz="1100" b="1" dirty="0">
                <a:solidFill>
                  <a:schemeClr val="bg1"/>
                </a:solidFill>
              </a:rPr>
              <a:t>LOA 2023</a:t>
            </a:r>
          </a:p>
        </p:txBody>
      </p:sp>
    </p:spTree>
    <p:extLst>
      <p:ext uri="{BB962C8B-B14F-4D97-AF65-F5344CB8AC3E}">
        <p14:creationId xmlns:p14="http://schemas.microsoft.com/office/powerpoint/2010/main" val="24825739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94"/>
          <a:stretch/>
        </p:blipFill>
        <p:spPr>
          <a:xfrm>
            <a:off x="0" y="0"/>
            <a:ext cx="12192000" cy="6876789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1719489" y="2117872"/>
            <a:ext cx="86350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latin typeface="Century Gothic" panose="020B0502020202020204" pitchFamily="34" charset="0"/>
              </a:rPr>
              <a:t>Roteiro</a:t>
            </a:r>
          </a:p>
        </p:txBody>
      </p:sp>
      <p:sp>
        <p:nvSpPr>
          <p:cNvPr id="4" name="Retângulo 3"/>
          <p:cNvSpPr/>
          <p:nvPr/>
        </p:nvSpPr>
        <p:spPr>
          <a:xfrm>
            <a:off x="1760432" y="4188071"/>
            <a:ext cx="9890206" cy="34199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/>
          <p:cNvSpPr txBox="1"/>
          <p:nvPr/>
        </p:nvSpPr>
        <p:spPr>
          <a:xfrm>
            <a:off x="1719489" y="3235651"/>
            <a:ext cx="54896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</a:rPr>
              <a:t>Evolução do orçamento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</a:rPr>
              <a:t>Orçamento por temática - PLOA 2023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</a:rPr>
              <a:t>Fundos Municipais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Emendas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265432" y="321190"/>
            <a:ext cx="54896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latin typeface="Century Gothic" panose="020B0502020202020204" pitchFamily="34" charset="0"/>
              </a:rPr>
              <a:t>PLOA 2023 | PPA 2022 - 2025</a:t>
            </a:r>
          </a:p>
        </p:txBody>
      </p:sp>
      <p:sp>
        <p:nvSpPr>
          <p:cNvPr id="3" name="Retângulo 2"/>
          <p:cNvSpPr/>
          <p:nvPr/>
        </p:nvSpPr>
        <p:spPr>
          <a:xfrm>
            <a:off x="11013743" y="-1"/>
            <a:ext cx="1273791" cy="704537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6664592" y="6315006"/>
            <a:ext cx="5489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b="1" dirty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:36</a:t>
            </a:r>
          </a:p>
        </p:txBody>
      </p:sp>
    </p:spTree>
    <p:extLst>
      <p:ext uri="{BB962C8B-B14F-4D97-AF65-F5344CB8AC3E}">
        <p14:creationId xmlns:p14="http://schemas.microsoft.com/office/powerpoint/2010/main" val="36037938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94"/>
          <a:stretch/>
        </p:blipFill>
        <p:spPr>
          <a:xfrm>
            <a:off x="0" y="0"/>
            <a:ext cx="12192000" cy="6876789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65432" y="321190"/>
            <a:ext cx="54896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latin typeface="Century Gothic" panose="020B0502020202020204" pitchFamily="34" charset="0"/>
              </a:rPr>
              <a:t>PLOA 2023 | PPA 2022 - 2025</a:t>
            </a:r>
          </a:p>
        </p:txBody>
      </p:sp>
      <p:sp>
        <p:nvSpPr>
          <p:cNvPr id="3" name="Retângulo 2"/>
          <p:cNvSpPr/>
          <p:nvPr/>
        </p:nvSpPr>
        <p:spPr>
          <a:xfrm>
            <a:off x="11013743" y="-1"/>
            <a:ext cx="1273791" cy="700040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6664592" y="6315006"/>
            <a:ext cx="5489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b="1" dirty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:37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265432" y="6376561"/>
            <a:ext cx="54896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latin typeface="Century Gothic" panose="020B0502020202020204" pitchFamily="34" charset="0"/>
              </a:rPr>
              <a:t>Emendas Parlamentares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431215" y="1671493"/>
            <a:ext cx="1015131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das Emendas: R$ 12.118.510,55 (em execução, em parceirização ou em liberação)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Parlamentares que apresentaram emendas: </a:t>
            </a:r>
            <a:br>
              <a:rPr lang="pt-BR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 parlamentares, de 12 partidos, apresentaram 105 emendas, até 16/11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Emendas conjuntas: </a:t>
            </a:r>
            <a:br>
              <a:rPr lang="pt-BR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projetos foram executados com emendas de mais de um parlamentar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42720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94"/>
          <a:stretch/>
        </p:blipFill>
        <p:spPr>
          <a:xfrm>
            <a:off x="0" y="0"/>
            <a:ext cx="12192000" cy="6876789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1719489" y="2117872"/>
            <a:ext cx="86350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latin typeface="Century Gothic" panose="020B0502020202020204" pitchFamily="34" charset="0"/>
              </a:rPr>
              <a:t>Roteiro</a:t>
            </a:r>
          </a:p>
        </p:txBody>
      </p:sp>
      <p:sp>
        <p:nvSpPr>
          <p:cNvPr id="4" name="Retângulo 3"/>
          <p:cNvSpPr/>
          <p:nvPr/>
        </p:nvSpPr>
        <p:spPr>
          <a:xfrm>
            <a:off x="1760432" y="3883722"/>
            <a:ext cx="9890206" cy="34199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/>
          <p:cNvSpPr txBox="1"/>
          <p:nvPr/>
        </p:nvSpPr>
        <p:spPr>
          <a:xfrm>
            <a:off x="1719489" y="3235651"/>
            <a:ext cx="54896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</a:rPr>
              <a:t>Evolução do orçamento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</a:rPr>
              <a:t>Orçamento por temática - PLOA 2023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Fundos Municipais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</a:rPr>
              <a:t>Emendas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265432" y="321190"/>
            <a:ext cx="54896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latin typeface="Century Gothic" panose="020B0502020202020204" pitchFamily="34" charset="0"/>
              </a:rPr>
              <a:t>PLOA 2023 | PPA 2022 - 2025</a:t>
            </a:r>
          </a:p>
        </p:txBody>
      </p:sp>
      <p:sp>
        <p:nvSpPr>
          <p:cNvPr id="3" name="Retângulo 2"/>
          <p:cNvSpPr/>
          <p:nvPr/>
        </p:nvSpPr>
        <p:spPr>
          <a:xfrm>
            <a:off x="11013743" y="-1"/>
            <a:ext cx="1273791" cy="722525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6664592" y="6315006"/>
            <a:ext cx="5489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b="1" dirty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:32</a:t>
            </a:r>
          </a:p>
        </p:txBody>
      </p:sp>
    </p:spTree>
    <p:extLst>
      <p:ext uri="{BB962C8B-B14F-4D97-AF65-F5344CB8AC3E}">
        <p14:creationId xmlns:p14="http://schemas.microsoft.com/office/powerpoint/2010/main" val="10382047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94"/>
          <a:stretch/>
        </p:blipFill>
        <p:spPr>
          <a:xfrm>
            <a:off x="0" y="0"/>
            <a:ext cx="12192000" cy="6876789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65432" y="321190"/>
            <a:ext cx="54896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latin typeface="Century Gothic" panose="020B0502020202020204" pitchFamily="34" charset="0"/>
              </a:rPr>
              <a:t>PLOA 2023 | PPA 2022 - 2025</a:t>
            </a:r>
          </a:p>
        </p:txBody>
      </p:sp>
      <p:sp>
        <p:nvSpPr>
          <p:cNvPr id="3" name="Retângulo 2"/>
          <p:cNvSpPr/>
          <p:nvPr/>
        </p:nvSpPr>
        <p:spPr>
          <a:xfrm>
            <a:off x="11013743" y="-1"/>
            <a:ext cx="1273791" cy="700040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6664592" y="6315006"/>
            <a:ext cx="5489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b="1" dirty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:35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265432" y="6376561"/>
            <a:ext cx="54896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latin typeface="Century Gothic" panose="020B0502020202020204" pitchFamily="34" charset="0"/>
              </a:rPr>
              <a:t>Fundos Municipais 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598729" y="950800"/>
            <a:ext cx="9806615" cy="369332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92D050"/>
                </a:solidFill>
                <a:latin typeface="Century Gothic" panose="020B0502020202020204" pitchFamily="34" charset="0"/>
              </a:rPr>
              <a:t>FAASP - Fundo de Abastecimento Alimentar de São Paulo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1558884" y="4160970"/>
            <a:ext cx="7713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b="1" dirty="0">
                <a:latin typeface="Arial" panose="020B0604020202020204" pitchFamily="34" charset="0"/>
                <a:cs typeface="Arial" panose="020B0604020202020204" pitchFamily="34" charset="0"/>
              </a:rPr>
              <a:t>Cidade Solidária (cestas)	: 2022 atualizado até 31/10 	= 1.338.949 cestas básicas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b="1" dirty="0">
                <a:latin typeface="Arial" panose="020B0604020202020204" pitchFamily="34" charset="0"/>
                <a:cs typeface="Arial" panose="020B0604020202020204" pitchFamily="34" charset="0"/>
              </a:rPr>
              <a:t>RCC Pop Rua: 	                     : 2022 atualizado até 10/11 	= 1.074.273 refeições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b="1" dirty="0">
                <a:latin typeface="Arial" panose="020B0604020202020204" pitchFamily="34" charset="0"/>
                <a:cs typeface="Arial" panose="020B0604020202020204" pitchFamily="34" charset="0"/>
              </a:rPr>
              <a:t>RCC Comunidades	                     : 2022 até 08/11 		= 3.376.000 refeições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1558884" y="2377288"/>
            <a:ext cx="77133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PLOA 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 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2022: 	Ano de Criação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2023:  R$ 190.787.457,00  (PLOA)</a:t>
            </a:r>
          </a:p>
        </p:txBody>
      </p:sp>
    </p:spTree>
    <p:extLst>
      <p:ext uri="{BB962C8B-B14F-4D97-AF65-F5344CB8AC3E}">
        <p14:creationId xmlns:p14="http://schemas.microsoft.com/office/powerpoint/2010/main" val="15847822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94"/>
          <a:stretch/>
        </p:blipFill>
        <p:spPr>
          <a:xfrm>
            <a:off x="0" y="0"/>
            <a:ext cx="12192000" cy="6876789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1719489" y="2117872"/>
            <a:ext cx="86350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latin typeface="Century Gothic" panose="020B0502020202020204" pitchFamily="34" charset="0"/>
              </a:rPr>
              <a:t>Roteiro</a:t>
            </a:r>
          </a:p>
        </p:txBody>
      </p:sp>
      <p:sp>
        <p:nvSpPr>
          <p:cNvPr id="4" name="Retângulo 3"/>
          <p:cNvSpPr/>
          <p:nvPr/>
        </p:nvSpPr>
        <p:spPr>
          <a:xfrm>
            <a:off x="1760432" y="3267399"/>
            <a:ext cx="9890206" cy="34199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/>
          <p:cNvSpPr txBox="1"/>
          <p:nvPr/>
        </p:nvSpPr>
        <p:spPr>
          <a:xfrm>
            <a:off x="1719489" y="3235651"/>
            <a:ext cx="54896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Evolução do orçamento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</a:rPr>
              <a:t>Orçamento por temática - PLOA 2023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</a:rPr>
              <a:t>Fundos Municipais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</a:rPr>
              <a:t>Emendas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265432" y="321190"/>
            <a:ext cx="54896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latin typeface="Century Gothic" panose="020B0502020202020204" pitchFamily="34" charset="0"/>
              </a:rPr>
              <a:t>PLOA 2023 | PPA 2022 - 2025</a:t>
            </a:r>
          </a:p>
        </p:txBody>
      </p:sp>
      <p:sp>
        <p:nvSpPr>
          <p:cNvPr id="3" name="Retângulo 2"/>
          <p:cNvSpPr/>
          <p:nvPr/>
        </p:nvSpPr>
        <p:spPr>
          <a:xfrm>
            <a:off x="11013743" y="-1"/>
            <a:ext cx="1273791" cy="7045377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6664592" y="6315006"/>
            <a:ext cx="5489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b="1" dirty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:02</a:t>
            </a:r>
          </a:p>
        </p:txBody>
      </p:sp>
    </p:spTree>
    <p:extLst>
      <p:ext uri="{BB962C8B-B14F-4D97-AF65-F5344CB8AC3E}">
        <p14:creationId xmlns:p14="http://schemas.microsoft.com/office/powerpoint/2010/main" val="38097129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94"/>
          <a:stretch/>
        </p:blipFill>
        <p:spPr>
          <a:xfrm>
            <a:off x="0" y="0"/>
            <a:ext cx="12192000" cy="6876789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65432" y="321190"/>
            <a:ext cx="54896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latin typeface="Century Gothic" panose="020B0502020202020204" pitchFamily="34" charset="0"/>
              </a:rPr>
              <a:t>PLOA 2023 | PPA 2022 - 2025</a:t>
            </a:r>
          </a:p>
        </p:txBody>
      </p:sp>
      <p:sp>
        <p:nvSpPr>
          <p:cNvPr id="3" name="Retângulo 2"/>
          <p:cNvSpPr/>
          <p:nvPr/>
        </p:nvSpPr>
        <p:spPr>
          <a:xfrm>
            <a:off x="11013743" y="-1"/>
            <a:ext cx="1273791" cy="700040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6664592" y="6315006"/>
            <a:ext cx="5489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b="1" dirty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:34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265432" y="6376561"/>
            <a:ext cx="54896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latin typeface="Century Gothic" panose="020B0502020202020204" pitchFamily="34" charset="0"/>
              </a:rPr>
              <a:t>Fundos Municipais 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598729" y="950800"/>
            <a:ext cx="9806615" cy="369332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92D050"/>
                </a:solidFill>
                <a:latin typeface="Century Gothic" panose="020B0502020202020204" pitchFamily="34" charset="0"/>
              </a:rPr>
              <a:t>FMID – Fundo Municipal Da Pessoa Idosa </a:t>
            </a:r>
          </a:p>
        </p:txBody>
      </p:sp>
      <p:graphicFrame>
        <p:nvGraphicFramePr>
          <p:cNvPr id="17" name="Tabela 16">
            <a:extLst>
              <a:ext uri="{FF2B5EF4-FFF2-40B4-BE49-F238E27FC236}">
                <a16:creationId xmlns:a16="http://schemas.microsoft.com/office/drawing/2014/main" id="{936072EC-876A-FE7F-F9B0-883DA7F9B0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3758983"/>
              </p:ext>
            </p:extLst>
          </p:nvPr>
        </p:nvGraphicFramePr>
        <p:xfrm>
          <a:off x="2982404" y="1867709"/>
          <a:ext cx="5178905" cy="2078278"/>
        </p:xfrm>
        <a:graphic>
          <a:graphicData uri="http://schemas.openxmlformats.org/drawingml/2006/table">
            <a:tbl>
              <a:tblPr>
                <a:tableStyleId>{FABFCF23-3B69-468F-B69F-88F6DE6A72F2}</a:tableStyleId>
              </a:tblPr>
              <a:tblGrid>
                <a:gridCol w="1086559">
                  <a:extLst>
                    <a:ext uri="{9D8B030D-6E8A-4147-A177-3AD203B41FA5}">
                      <a16:colId xmlns:a16="http://schemas.microsoft.com/office/drawing/2014/main" val="3403588908"/>
                    </a:ext>
                  </a:extLst>
                </a:gridCol>
                <a:gridCol w="4092346">
                  <a:extLst>
                    <a:ext uri="{9D8B030D-6E8A-4147-A177-3AD203B41FA5}">
                      <a16:colId xmlns:a16="http://schemas.microsoft.com/office/drawing/2014/main" val="3119443464"/>
                    </a:ext>
                  </a:extLst>
                </a:gridCol>
              </a:tblGrid>
              <a:tr h="32663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Ano</a:t>
                      </a:r>
                      <a:endParaRPr lang="pt-BR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Receita</a:t>
                      </a:r>
                      <a:endParaRPr lang="pt-BR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2949735"/>
                  </a:ext>
                </a:extLst>
              </a:tr>
              <a:tr h="35032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R$            585.000,00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6046566"/>
                  </a:ext>
                </a:extLst>
              </a:tr>
              <a:tr h="35032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R$        2.627.200,00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0713740"/>
                  </a:ext>
                </a:extLst>
              </a:tr>
              <a:tr h="35032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R$            253.620,00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8123859"/>
                  </a:ext>
                </a:extLst>
              </a:tr>
              <a:tr h="35032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R$      17.303.051,00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1515407"/>
                  </a:ext>
                </a:extLst>
              </a:tr>
              <a:tr h="35032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R$      12.324.049,00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6742789"/>
                  </a:ext>
                </a:extLst>
              </a:tr>
            </a:tbl>
          </a:graphicData>
        </a:graphic>
      </p:graphicFrame>
      <p:sp>
        <p:nvSpPr>
          <p:cNvPr id="18" name="CaixaDeTexto 17"/>
          <p:cNvSpPr txBox="1"/>
          <p:nvPr/>
        </p:nvSpPr>
        <p:spPr>
          <a:xfrm>
            <a:off x="516292" y="4173613"/>
            <a:ext cx="99714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latin typeface="Arial" panose="020B0604020202020204" pitchFamily="34" charset="0"/>
                <a:cs typeface="Arial" panose="020B0604020202020204" pitchFamily="34" charset="0"/>
              </a:rPr>
              <a:t>Parcerias 2     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14 parcerias celebradas em 2022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07 parcerias vigentes de anos anteriores (celebradas em 2021 e ainda em execução)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07 processos em formalização de parceria do Edital FMID 2019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598729" y="5813696"/>
            <a:ext cx="98890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pt-BR" sz="1000" dirty="0">
                <a:latin typeface="Arial" panose="020B0604020202020204" pitchFamily="34" charset="0"/>
                <a:cs typeface="Arial" panose="020B0604020202020204" pitchFamily="34" charset="0"/>
              </a:rPr>
              <a:t>1  Valores a partir da previsão de receitas arrecadadas pelos fundos. Fontes 05 - Outras Receitas e 08 - Tesouro Municipal – Outras Fontes. 2 Até 04/11/2022.</a:t>
            </a:r>
          </a:p>
        </p:txBody>
      </p:sp>
    </p:spTree>
    <p:extLst>
      <p:ext uri="{BB962C8B-B14F-4D97-AF65-F5344CB8AC3E}">
        <p14:creationId xmlns:p14="http://schemas.microsoft.com/office/powerpoint/2010/main" val="12779365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94"/>
          <a:stretch/>
        </p:blipFill>
        <p:spPr>
          <a:xfrm>
            <a:off x="0" y="0"/>
            <a:ext cx="12192000" cy="6876789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65432" y="321190"/>
            <a:ext cx="54896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latin typeface="Century Gothic" panose="020B0502020202020204" pitchFamily="34" charset="0"/>
              </a:rPr>
              <a:t>PLOA 2023 | PPA 2022 - 2025</a:t>
            </a:r>
          </a:p>
        </p:txBody>
      </p:sp>
      <p:sp>
        <p:nvSpPr>
          <p:cNvPr id="3" name="Retângulo 2"/>
          <p:cNvSpPr/>
          <p:nvPr/>
        </p:nvSpPr>
        <p:spPr>
          <a:xfrm>
            <a:off x="11013743" y="-1"/>
            <a:ext cx="1273791" cy="700040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6664592" y="6315006"/>
            <a:ext cx="5489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b="1" dirty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:33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265432" y="6376561"/>
            <a:ext cx="54896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latin typeface="Century Gothic" panose="020B0502020202020204" pitchFamily="34" charset="0"/>
              </a:rPr>
              <a:t>Fundos Municipais 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598729" y="950800"/>
            <a:ext cx="9806615" cy="369332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92D050"/>
                </a:solidFill>
                <a:latin typeface="Century Gothic" panose="020B0502020202020204" pitchFamily="34" charset="0"/>
              </a:rPr>
              <a:t>FUMCAD – Fundo Municipal Dos Direitos Da Criança E Adolecente </a:t>
            </a:r>
          </a:p>
        </p:txBody>
      </p:sp>
      <p:graphicFrame>
        <p:nvGraphicFramePr>
          <p:cNvPr id="17" name="Tabela 16">
            <a:extLst>
              <a:ext uri="{FF2B5EF4-FFF2-40B4-BE49-F238E27FC236}">
                <a16:creationId xmlns:a16="http://schemas.microsoft.com/office/drawing/2014/main" id="{936072EC-876A-FE7F-F9B0-883DA7F9B0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7992509"/>
              </p:ext>
            </p:extLst>
          </p:nvPr>
        </p:nvGraphicFramePr>
        <p:xfrm>
          <a:off x="2419444" y="1857789"/>
          <a:ext cx="6165184" cy="2078278"/>
        </p:xfrm>
        <a:graphic>
          <a:graphicData uri="http://schemas.openxmlformats.org/drawingml/2006/table">
            <a:tbl>
              <a:tblPr>
                <a:tableStyleId>{FABFCF23-3B69-468F-B69F-88F6DE6A72F2}</a:tableStyleId>
              </a:tblPr>
              <a:tblGrid>
                <a:gridCol w="1086559">
                  <a:extLst>
                    <a:ext uri="{9D8B030D-6E8A-4147-A177-3AD203B41FA5}">
                      <a16:colId xmlns:a16="http://schemas.microsoft.com/office/drawing/2014/main" val="3403588908"/>
                    </a:ext>
                  </a:extLst>
                </a:gridCol>
                <a:gridCol w="4092346">
                  <a:extLst>
                    <a:ext uri="{9D8B030D-6E8A-4147-A177-3AD203B41FA5}">
                      <a16:colId xmlns:a16="http://schemas.microsoft.com/office/drawing/2014/main" val="3119443464"/>
                    </a:ext>
                  </a:extLst>
                </a:gridCol>
                <a:gridCol w="986279">
                  <a:extLst>
                    <a:ext uri="{9D8B030D-6E8A-4147-A177-3AD203B41FA5}">
                      <a16:colId xmlns:a16="http://schemas.microsoft.com/office/drawing/2014/main" val="2633449629"/>
                    </a:ext>
                  </a:extLst>
                </a:gridCol>
              </a:tblGrid>
              <a:tr h="32663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Ano</a:t>
                      </a:r>
                      <a:endParaRPr lang="pt-BR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Receita</a:t>
                      </a:r>
                      <a:endParaRPr lang="pt-BR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2949735"/>
                  </a:ext>
                </a:extLst>
              </a:tr>
              <a:tr h="35032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R$   126.233.402,00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LOA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6046566"/>
                  </a:ext>
                </a:extLst>
              </a:tr>
              <a:tr h="35032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R$      64.899.605,00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LOA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0713740"/>
                  </a:ext>
                </a:extLst>
              </a:tr>
              <a:tr h="35032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R$      58.139.997,00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LOA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8123859"/>
                  </a:ext>
                </a:extLst>
              </a:tr>
              <a:tr h="35032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R$      68.367.910,00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LOA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1515407"/>
                  </a:ext>
                </a:extLst>
              </a:tr>
              <a:tr h="35032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R$      47.030.000,00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PLOA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6742789"/>
                  </a:ext>
                </a:extLst>
              </a:tr>
            </a:tbl>
          </a:graphicData>
        </a:graphic>
      </p:graphicFrame>
      <p:sp>
        <p:nvSpPr>
          <p:cNvPr id="18" name="CaixaDeTexto 17"/>
          <p:cNvSpPr txBox="1"/>
          <p:nvPr/>
        </p:nvSpPr>
        <p:spPr>
          <a:xfrm>
            <a:off x="516292" y="4173613"/>
            <a:ext cx="9971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latin typeface="Arial" panose="020B0604020202020204" pitchFamily="34" charset="0"/>
                <a:cs typeface="Arial" panose="020B0604020202020204" pitchFamily="34" charset="0"/>
              </a:rPr>
              <a:t>Parcerias 2</a:t>
            </a:r>
            <a:br>
              <a:rPr lang="pt-BR" sz="1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1200" b="1" dirty="0">
                <a:latin typeface="Arial" panose="020B0604020202020204" pitchFamily="34" charset="0"/>
                <a:cs typeface="Arial" panose="020B0604020202020204" pitchFamily="34" charset="0"/>
              </a:rPr>
              <a:t>   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45 parcerias celebradas em 2022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45 parcerias vigentes de anos anteriores (celebradas entre 2019 e 2021 e ainda em execução)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43 processos em formalização de parceria (até 04/11/2022),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sendo 32 Edital FUMCAD 2019, 12 Edital FUMCAD 2021 e 29 Edital FUMCAD 2022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598729" y="5813696"/>
            <a:ext cx="98890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pt-BR" sz="1000" dirty="0">
                <a:latin typeface="Arial" panose="020B0604020202020204" pitchFamily="34" charset="0"/>
                <a:cs typeface="Arial" panose="020B0604020202020204" pitchFamily="34" charset="0"/>
              </a:rPr>
              <a:t>1  Valores a partir da previsão de receitas arrecadadas pelos fundos. Fontes 05 - Outras Receitas e 08 - Tesouro Municipal – Outras Fontes. 2 Até 04/11/2022.</a:t>
            </a:r>
          </a:p>
        </p:txBody>
      </p:sp>
    </p:spTree>
    <p:extLst>
      <p:ext uri="{BB962C8B-B14F-4D97-AF65-F5344CB8AC3E}">
        <p14:creationId xmlns:p14="http://schemas.microsoft.com/office/powerpoint/2010/main" val="7583260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94"/>
          <a:stretch/>
        </p:blipFill>
        <p:spPr>
          <a:xfrm>
            <a:off x="0" y="0"/>
            <a:ext cx="12192000" cy="6876789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65432" y="321190"/>
            <a:ext cx="54896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latin typeface="Century Gothic" panose="020B0502020202020204" pitchFamily="34" charset="0"/>
              </a:rPr>
              <a:t>PLOA 2023 | PPA 2022 - 2025</a:t>
            </a:r>
          </a:p>
        </p:txBody>
      </p:sp>
      <p:sp>
        <p:nvSpPr>
          <p:cNvPr id="3" name="Retângulo 2"/>
          <p:cNvSpPr/>
          <p:nvPr/>
        </p:nvSpPr>
        <p:spPr>
          <a:xfrm>
            <a:off x="11013743" y="-1"/>
            <a:ext cx="1273791" cy="722525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6664592" y="6315006"/>
            <a:ext cx="5489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b="1" dirty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:32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2F7E4DC-A952-F542-F33E-3344B042A054}"/>
              </a:ext>
            </a:extLst>
          </p:cNvPr>
          <p:cNvSpPr txBox="1"/>
          <p:nvPr/>
        </p:nvSpPr>
        <p:spPr>
          <a:xfrm>
            <a:off x="1692881" y="1738505"/>
            <a:ext cx="8124324" cy="31568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TRANSFERÊNCIA DE PESSOAS DOAÇÕES E CONTRIBUIÇÕES - IR REVERTIDO-FMID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Previsão: R$ 17.050.908,00 </a:t>
            </a:r>
            <a:b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Receita no mês: 0,00</a:t>
            </a:r>
            <a:b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Receita no ano: R$ 1.619.213,18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FUMCAD - IMPOSTO DE RENDA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Previsão R$ 50.000.000,00 </a:t>
            </a:r>
            <a:b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Receita no mês R$ 1.142.192,54 </a:t>
            </a:r>
            <a:b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Receita no ano: R$ 7.108.465,70</a:t>
            </a:r>
          </a:p>
        </p:txBody>
      </p:sp>
    </p:spTree>
    <p:extLst>
      <p:ext uri="{BB962C8B-B14F-4D97-AF65-F5344CB8AC3E}">
        <p14:creationId xmlns:p14="http://schemas.microsoft.com/office/powerpoint/2010/main" val="21525174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94"/>
          <a:stretch/>
        </p:blipFill>
        <p:spPr>
          <a:xfrm>
            <a:off x="0" y="0"/>
            <a:ext cx="12192000" cy="6876789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65432" y="321190"/>
            <a:ext cx="54896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latin typeface="Century Gothic" panose="020B0502020202020204" pitchFamily="34" charset="0"/>
              </a:rPr>
              <a:t>PLOA 2023 | PPA 2022 - 2025</a:t>
            </a:r>
          </a:p>
        </p:txBody>
      </p:sp>
      <p:sp>
        <p:nvSpPr>
          <p:cNvPr id="3" name="Retângulo 2"/>
          <p:cNvSpPr/>
          <p:nvPr/>
        </p:nvSpPr>
        <p:spPr>
          <a:xfrm>
            <a:off x="11013743" y="-1"/>
            <a:ext cx="1273791" cy="700040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6664592" y="6315006"/>
            <a:ext cx="5489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b="1" dirty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:33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265432" y="6376561"/>
            <a:ext cx="54896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latin typeface="Century Gothic" panose="020B0502020202020204" pitchFamily="34" charset="0"/>
              </a:rPr>
              <a:t>Fundos Municipais 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598729" y="950800"/>
            <a:ext cx="9806615" cy="369332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92D050"/>
                </a:solidFill>
                <a:latin typeface="Century Gothic" panose="020B0502020202020204" pitchFamily="34" charset="0"/>
              </a:rPr>
              <a:t>FUMCAD – Fundo Municipal Dos Direitos Da Criança E Adolecente </a:t>
            </a:r>
          </a:p>
        </p:txBody>
      </p:sp>
      <p:graphicFrame>
        <p:nvGraphicFramePr>
          <p:cNvPr id="17" name="Tabela 16">
            <a:extLst>
              <a:ext uri="{FF2B5EF4-FFF2-40B4-BE49-F238E27FC236}">
                <a16:creationId xmlns:a16="http://schemas.microsoft.com/office/drawing/2014/main" id="{936072EC-876A-FE7F-F9B0-883DA7F9B0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4149124"/>
              </p:ext>
            </p:extLst>
          </p:nvPr>
        </p:nvGraphicFramePr>
        <p:xfrm>
          <a:off x="2912583" y="2316366"/>
          <a:ext cx="5178905" cy="2973705"/>
        </p:xfrm>
        <a:graphic>
          <a:graphicData uri="http://schemas.openxmlformats.org/drawingml/2006/table">
            <a:tbl>
              <a:tblPr>
                <a:tableStyleId>{FABFCF23-3B69-468F-B69F-88F6DE6A72F2}</a:tableStyleId>
              </a:tblPr>
              <a:tblGrid>
                <a:gridCol w="1651111">
                  <a:extLst>
                    <a:ext uri="{9D8B030D-6E8A-4147-A177-3AD203B41FA5}">
                      <a16:colId xmlns:a16="http://schemas.microsoft.com/office/drawing/2014/main" val="3403588908"/>
                    </a:ext>
                  </a:extLst>
                </a:gridCol>
                <a:gridCol w="3527794">
                  <a:extLst>
                    <a:ext uri="{9D8B030D-6E8A-4147-A177-3AD203B41FA5}">
                      <a16:colId xmlns:a16="http://schemas.microsoft.com/office/drawing/2014/main" val="3119443464"/>
                    </a:ext>
                  </a:extLst>
                </a:gridCol>
              </a:tblGrid>
              <a:tr h="35032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“Saldo da conta” 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R$  220 milhões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6046566"/>
                  </a:ext>
                </a:extLst>
              </a:tr>
              <a:tr h="35032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Projetos em Execução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R$ 71.6 milhões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0713740"/>
                  </a:ext>
                </a:extLst>
              </a:tr>
              <a:tr h="35032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Projetos aprovados CMDCA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R$ 94 milhões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8123859"/>
                  </a:ext>
                </a:extLst>
              </a:tr>
              <a:tr h="35032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Recursos desvinculados (Decreto 2016)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R$ 9 milhões</a:t>
                      </a:r>
                    </a:p>
                    <a:p>
                      <a:pPr algn="ctr" fontAlgn="b"/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6742789"/>
                  </a:ext>
                </a:extLst>
              </a:tr>
              <a:tr h="35032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Reserva Contingência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R$20 milhões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66690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26186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/>
          <p:cNvSpPr txBox="1"/>
          <p:nvPr/>
        </p:nvSpPr>
        <p:spPr>
          <a:xfrm>
            <a:off x="1778479" y="3136612"/>
            <a:ext cx="86350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latin typeface="Century Gothic" panose="020B0502020202020204" pitchFamily="34" charset="0"/>
              </a:rPr>
              <a:t>Obrigada</a:t>
            </a:r>
            <a:endParaRPr lang="pt-BR" sz="3200" b="1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6664592" y="6315006"/>
            <a:ext cx="5489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:38</a:t>
            </a:r>
          </a:p>
        </p:txBody>
      </p:sp>
    </p:spTree>
    <p:extLst>
      <p:ext uri="{BB962C8B-B14F-4D97-AF65-F5344CB8AC3E}">
        <p14:creationId xmlns:p14="http://schemas.microsoft.com/office/powerpoint/2010/main" val="11014862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94"/>
          <a:stretch/>
        </p:blipFill>
        <p:spPr>
          <a:xfrm>
            <a:off x="0" y="0"/>
            <a:ext cx="12192000" cy="6876789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65432" y="321190"/>
            <a:ext cx="54896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latin typeface="Century Gothic" panose="020B0502020202020204" pitchFamily="34" charset="0"/>
              </a:rPr>
              <a:t>PLOA 2023 | PPA 2022 - 2025</a:t>
            </a:r>
          </a:p>
        </p:txBody>
      </p:sp>
      <p:sp>
        <p:nvSpPr>
          <p:cNvPr id="3" name="Retângulo 2"/>
          <p:cNvSpPr/>
          <p:nvPr/>
        </p:nvSpPr>
        <p:spPr>
          <a:xfrm>
            <a:off x="11013743" y="-1"/>
            <a:ext cx="1273791" cy="7000407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6664592" y="6315006"/>
            <a:ext cx="5489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b="1" dirty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:03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265432" y="6376561"/>
            <a:ext cx="54896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latin typeface="Century Gothic" panose="020B0502020202020204" pitchFamily="34" charset="0"/>
              </a:rPr>
              <a:t>Evolução do Orçamento</a:t>
            </a:r>
          </a:p>
        </p:txBody>
      </p:sp>
      <p:graphicFrame>
        <p:nvGraphicFramePr>
          <p:cNvPr id="14" name="Gráfico 13">
            <a:extLst>
              <a:ext uri="{FF2B5EF4-FFF2-40B4-BE49-F238E27FC236}">
                <a16:creationId xmlns:a16="http://schemas.microsoft.com/office/drawing/2014/main" id="{8B0E614F-CC3E-83AB-1627-E37F6E5036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19021820"/>
              </p:ext>
            </p:extLst>
          </p:nvPr>
        </p:nvGraphicFramePr>
        <p:xfrm>
          <a:off x="1319617" y="1167526"/>
          <a:ext cx="8570126" cy="45417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511467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94"/>
          <a:stretch/>
        </p:blipFill>
        <p:spPr>
          <a:xfrm>
            <a:off x="0" y="0"/>
            <a:ext cx="12192000" cy="6876789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65432" y="321190"/>
            <a:ext cx="54896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latin typeface="Century Gothic" panose="020B0502020202020204" pitchFamily="34" charset="0"/>
              </a:rPr>
              <a:t>PLOA 2023 | PPA 2022 - 2025</a:t>
            </a:r>
          </a:p>
        </p:txBody>
      </p:sp>
      <p:sp>
        <p:nvSpPr>
          <p:cNvPr id="3" name="Retângulo 2"/>
          <p:cNvSpPr/>
          <p:nvPr/>
        </p:nvSpPr>
        <p:spPr>
          <a:xfrm>
            <a:off x="11013743" y="0"/>
            <a:ext cx="1273791" cy="6985416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6664592" y="6315006"/>
            <a:ext cx="5489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b="1" dirty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:04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265432" y="6376561"/>
            <a:ext cx="54896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latin typeface="Century Gothic" panose="020B0502020202020204" pitchFamily="34" charset="0"/>
              </a:rPr>
              <a:t>Evolução do Orçamento</a:t>
            </a:r>
          </a:p>
        </p:txBody>
      </p:sp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9E83E3C8-C6B3-C574-BD2C-B3D1DF81019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12564435"/>
              </p:ext>
            </p:extLst>
          </p:nvPr>
        </p:nvGraphicFramePr>
        <p:xfrm>
          <a:off x="2594398" y="1123733"/>
          <a:ext cx="6244769" cy="40214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CaixaDeTexto 11"/>
          <p:cNvSpPr txBox="1"/>
          <p:nvPr/>
        </p:nvSpPr>
        <p:spPr>
          <a:xfrm>
            <a:off x="813474" y="5268566"/>
            <a:ext cx="9806615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latin typeface="Century Gothic" panose="020B0502020202020204" pitchFamily="34" charset="0"/>
              </a:rPr>
              <a:t>Total orçamento 2023 </a:t>
            </a:r>
          </a:p>
          <a:p>
            <a:pPr algn="ctr"/>
            <a:r>
              <a:rPr lang="pt-BR" sz="1400" b="1" dirty="0">
                <a:latin typeface="Century Gothic" panose="020B0502020202020204" pitchFamily="34" charset="0"/>
              </a:rPr>
              <a:t> (SMDHC - R$ 147.603.597,00) + (FAASP – R$ 190.787.457,00) </a:t>
            </a:r>
          </a:p>
          <a:p>
            <a:pPr algn="ctr"/>
            <a:r>
              <a:rPr lang="pt-BR" b="1" dirty="0">
                <a:solidFill>
                  <a:srgbClr val="7030A0"/>
                </a:solidFill>
                <a:latin typeface="Century Gothic" panose="020B0502020202020204" pitchFamily="34" charset="0"/>
              </a:rPr>
              <a:t>Total  R$ 338.391.054,00 </a:t>
            </a:r>
          </a:p>
          <a:p>
            <a:endParaRPr lang="pt-BR" sz="16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6453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94"/>
          <a:stretch/>
        </p:blipFill>
        <p:spPr>
          <a:xfrm>
            <a:off x="0" y="0"/>
            <a:ext cx="12192000" cy="6876789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1719489" y="2117872"/>
            <a:ext cx="86350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latin typeface="Century Gothic" panose="020B0502020202020204" pitchFamily="34" charset="0"/>
              </a:rPr>
              <a:t>Roteiro</a:t>
            </a:r>
          </a:p>
        </p:txBody>
      </p:sp>
      <p:sp>
        <p:nvSpPr>
          <p:cNvPr id="4" name="Retângulo 3"/>
          <p:cNvSpPr/>
          <p:nvPr/>
        </p:nvSpPr>
        <p:spPr>
          <a:xfrm>
            <a:off x="1760432" y="3569028"/>
            <a:ext cx="9890206" cy="34199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/>
          <p:cNvSpPr txBox="1"/>
          <p:nvPr/>
        </p:nvSpPr>
        <p:spPr>
          <a:xfrm>
            <a:off x="1719489" y="3235651"/>
            <a:ext cx="54896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</a:rPr>
              <a:t>Evolução do orçamento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Orçamento por temática - PLOA 2023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</a:rPr>
              <a:t>Fundos Municipais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</a:rPr>
              <a:t>Emendas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265432" y="321190"/>
            <a:ext cx="54896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latin typeface="Century Gothic" panose="020B0502020202020204" pitchFamily="34" charset="0"/>
              </a:rPr>
              <a:t>PLOA 2023 | PPA 2022 - 2025</a:t>
            </a:r>
          </a:p>
        </p:txBody>
      </p:sp>
      <p:sp>
        <p:nvSpPr>
          <p:cNvPr id="3" name="Retângulo 2"/>
          <p:cNvSpPr/>
          <p:nvPr/>
        </p:nvSpPr>
        <p:spPr>
          <a:xfrm>
            <a:off x="11013743" y="-1"/>
            <a:ext cx="1273791" cy="703038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6664592" y="6315006"/>
            <a:ext cx="5489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b="1" dirty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:06</a:t>
            </a:r>
          </a:p>
        </p:txBody>
      </p:sp>
    </p:spTree>
    <p:extLst>
      <p:ext uri="{BB962C8B-B14F-4D97-AF65-F5344CB8AC3E}">
        <p14:creationId xmlns:p14="http://schemas.microsoft.com/office/powerpoint/2010/main" val="10928669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94"/>
          <a:stretch/>
        </p:blipFill>
        <p:spPr>
          <a:xfrm>
            <a:off x="0" y="0"/>
            <a:ext cx="12192000" cy="6876789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65432" y="321190"/>
            <a:ext cx="54896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latin typeface="Century Gothic" panose="020B0502020202020204" pitchFamily="34" charset="0"/>
              </a:rPr>
              <a:t>PLOA 2023 | PPA 2022 - 2025</a:t>
            </a:r>
          </a:p>
        </p:txBody>
      </p:sp>
      <p:sp>
        <p:nvSpPr>
          <p:cNvPr id="3" name="Retângulo 2"/>
          <p:cNvSpPr/>
          <p:nvPr/>
        </p:nvSpPr>
        <p:spPr>
          <a:xfrm>
            <a:off x="11013743" y="-1"/>
            <a:ext cx="1273791" cy="707535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6664592" y="6315006"/>
            <a:ext cx="5489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b="1" dirty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:08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265432" y="6376561"/>
            <a:ext cx="54896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latin typeface="Century Gothic" panose="020B0502020202020204" pitchFamily="34" charset="0"/>
              </a:rPr>
              <a:t>Evolução do Orçamento</a:t>
            </a:r>
          </a:p>
        </p:txBody>
      </p:sp>
      <p:graphicFrame>
        <p:nvGraphicFramePr>
          <p:cNvPr id="15" name="Tabela">
            <a:extLst>
              <a:ext uri="{FF2B5EF4-FFF2-40B4-BE49-F238E27FC236}">
                <a16:creationId xmlns:a16="http://schemas.microsoft.com/office/drawing/2014/main" id="{5E088DC7-A553-19A8-2439-AD6A01ED3C7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89182321"/>
              </p:ext>
            </p:extLst>
          </p:nvPr>
        </p:nvGraphicFramePr>
        <p:xfrm>
          <a:off x="678610" y="1460584"/>
          <a:ext cx="9677848" cy="4185868"/>
        </p:xfrm>
        <a:graphic>
          <a:graphicData uri="http://schemas.openxmlformats.org/drawingml/2006/table">
            <a:tbl>
              <a:tblPr bandRow="1"/>
              <a:tblGrid>
                <a:gridCol w="64071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707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1668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TEMA</a:t>
                      </a:r>
                    </a:p>
                  </a:txBody>
                  <a:tcPr marL="63500" marR="63500" marT="0" marB="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 sz="1800"/>
                      </a:pPr>
                      <a:r>
                        <a:rPr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</a:t>
                      </a:r>
                      <a:r>
                        <a:rPr lang="pt-BR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0" marB="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9350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lang="pt-BR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Imigrantes </a:t>
                      </a:r>
                      <a:r>
                        <a:rPr lang="pt-BR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(Gestão do CRAI + CRAI móvel)</a:t>
                      </a:r>
                      <a:endParaRPr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0" marB="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r" defTabSz="457200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/>
                      </a:pPr>
                      <a:r>
                        <a:rPr sz="1600" b="0" u="none" strike="noStrike" cap="non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R$ </a:t>
                      </a:r>
                      <a:r>
                        <a:rPr lang="pt-BR" sz="1600" b="0" u="none" strike="noStrike" cap="non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2.696.181,00</a:t>
                      </a:r>
                      <a:endParaRPr sz="1600" b="0" i="0" u="none" strike="noStrike" cap="non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63500" marR="63500" marT="0" marB="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9696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lang="pt-BR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DMV </a:t>
                      </a:r>
                      <a:endParaRPr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0" marB="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r" defTabSz="457200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/>
                      </a:pPr>
                      <a:r>
                        <a:rPr sz="1600" b="0" u="none" strike="noStrike" cap="non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R$ 2</a:t>
                      </a:r>
                      <a:r>
                        <a:rPr lang="pt-BR" sz="1600" b="0" u="none" strike="noStrike" cap="non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1</a:t>
                      </a:r>
                      <a:r>
                        <a:rPr sz="1600" b="0" u="none" strike="noStrike" cap="non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0.000,00</a:t>
                      </a:r>
                      <a:endParaRPr sz="1600" b="0" i="0" u="none" strike="noStrike" cap="non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63500" marR="63500" marT="0" marB="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32187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lang="pt-BR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EDUCAÇÃO Em D. H </a:t>
                      </a:r>
                      <a:r>
                        <a:rPr lang="pt-BR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(validar com Soninha)</a:t>
                      </a:r>
                      <a:endParaRPr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0" marB="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r" defTabSz="457200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/>
                      </a:pPr>
                      <a:r>
                        <a:rPr lang="pt-BR" sz="1600" b="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R$ 6.465.276,00</a:t>
                      </a:r>
                      <a:endParaRPr sz="1600" b="0" i="0" u="none" strike="noStrike" cap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63500" marR="63500" marT="0" marB="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8161226"/>
                  </a:ext>
                </a:extLst>
              </a:tr>
              <a:tr h="438807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lang="pt-BR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Juventude </a:t>
                      </a:r>
                      <a:r>
                        <a:rPr lang="pt-BR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(Semana da Juventudes . Plano municipal de Juventudes) 10 mil jovens???</a:t>
                      </a:r>
                      <a:endParaRPr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0" marB="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r" defTabSz="457200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/>
                      </a:pPr>
                      <a:r>
                        <a:rPr sz="1600" b="0" u="none" strike="noStrike" cap="non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R$ 4</a:t>
                      </a:r>
                      <a:r>
                        <a:rPr lang="pt-BR" sz="1600" b="0" u="none" strike="noStrike" cap="non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42</a:t>
                      </a:r>
                      <a:r>
                        <a:rPr sz="1600" b="0" u="none" strike="noStrike" cap="non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.0</a:t>
                      </a:r>
                      <a:r>
                        <a:rPr lang="pt-BR" sz="1600" b="0" u="none" strike="noStrike" cap="non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5</a:t>
                      </a:r>
                      <a:r>
                        <a:rPr sz="1600" b="0" u="none" strike="noStrike" cap="non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0,00</a:t>
                      </a:r>
                      <a:endParaRPr sz="1600" b="0" i="0" u="none" strike="noStrike" cap="non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63500" marR="63500" marT="0" marB="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28359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LGBTI</a:t>
                      </a:r>
                      <a:r>
                        <a:rPr lang="pt-BR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BR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(Gestão dos nº XXX Centros de cidadania e 660 beneficiário e valor da bolsa)</a:t>
                      </a:r>
                      <a:endParaRPr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0" marB="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r" defTabSz="457200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/>
                      </a:pPr>
                      <a:r>
                        <a:rPr sz="1600" b="0" u="none" strike="noStrike" cap="non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R$ </a:t>
                      </a:r>
                      <a:r>
                        <a:rPr lang="pt-BR" sz="1600" b="0" u="none" strike="noStrike" cap="non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6.592.425,00</a:t>
                      </a:r>
                      <a:endParaRPr sz="1600" b="0" i="0" u="none" strike="noStrike" cap="non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63500" marR="63500" marT="0" marB="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68604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lang="pt-BR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Álcool e Drogas</a:t>
                      </a:r>
                    </a:p>
                  </a:txBody>
                  <a:tcPr marL="63500" marR="63500" marT="0" marB="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r" defTabSz="457200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/>
                      </a:pPr>
                      <a:r>
                        <a:rPr sz="1600" b="0" u="none" strike="noStrike" cap="non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R$ 14</a:t>
                      </a:r>
                      <a:r>
                        <a:rPr lang="pt-BR" sz="1600" b="0" u="none" strike="noStrike" cap="non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7</a:t>
                      </a:r>
                      <a:r>
                        <a:rPr sz="1600" b="0" u="none" strike="noStrike" cap="non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.000,00</a:t>
                      </a:r>
                      <a:endParaRPr sz="1600" b="0" i="0" u="none" strike="noStrike" cap="non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63500" marR="63500" marT="0" marB="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55584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lang="pt-BR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Igualdade Racial </a:t>
                      </a:r>
                      <a:r>
                        <a:rPr lang="pt-BR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(Gestão de centros de referências 8 centros)</a:t>
                      </a:r>
                    </a:p>
                  </a:txBody>
                  <a:tcPr marL="63500" marR="63500" marT="0" marB="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r" defTabSz="457200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/>
                      </a:pPr>
                      <a:r>
                        <a:rPr sz="1600" b="0" u="none" strike="noStrike" cap="non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R$ </a:t>
                      </a:r>
                      <a:r>
                        <a:rPr lang="pt-BR" sz="1600" b="0" u="none" strike="noStrike" cap="non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3.281.100,00</a:t>
                      </a:r>
                      <a:endParaRPr sz="1600" b="0" i="0" u="none" strike="noStrike" cap="non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63500" marR="63500" marT="0" marB="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478418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lang="pt-BR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População em Situação de Rua </a:t>
                      </a:r>
                      <a:r>
                        <a:rPr lang="pt-BR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(Parcerias dos equipamentos / OBT – Vidas no centro,</a:t>
                      </a:r>
                      <a:r>
                        <a:rPr lang="pt-BR" sz="1200" b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BR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Baixas temperaturas, Marmitas para pop rua)</a:t>
                      </a:r>
                    </a:p>
                  </a:txBody>
                  <a:tcPr marL="63500" marR="63500" marT="0" marB="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r" defTabSz="457200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/>
                      </a:pPr>
                      <a:r>
                        <a:rPr sz="1600" b="0" u="none" strike="noStrike" cap="non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R$ </a:t>
                      </a:r>
                      <a:r>
                        <a:rPr lang="pt-BR" sz="1600" b="0" u="none" strike="noStrike" cap="non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4.315.450,00</a:t>
                      </a:r>
                      <a:endParaRPr sz="1600" b="0" i="0" u="none" strike="noStrike" cap="non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63500" marR="63500" marT="0" marB="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84403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lang="pt-BR" sz="1600" b="1" u="none" strike="noStrike" cap="non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Centro Púb. Econ. Sol.</a:t>
                      </a:r>
                      <a:endParaRPr lang="pt-BR" sz="1600" b="1" i="0" u="none" strike="noStrike" cap="non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63500" marR="63500" marT="0" marB="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r" defTabSz="457200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/>
                      </a:pPr>
                      <a:r>
                        <a:rPr lang="pt-BR" sz="1600" b="0" u="none" strike="noStrike" cap="non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R$ 1.614.900,00</a:t>
                      </a:r>
                      <a:endParaRPr sz="1600" b="0" i="0" u="none" strike="noStrike" cap="non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63500" marR="63500" marT="0" marB="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539589"/>
                  </a:ext>
                </a:extLst>
              </a:tr>
              <a:tr h="428792"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 marL="63500" marR="63500" marT="0" marB="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r" defTabSz="457200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/>
                      </a:pPr>
                      <a:r>
                        <a:rPr sz="1600" b="1" u="none" strike="noStrike" cap="none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R$ </a:t>
                      </a:r>
                      <a:r>
                        <a:rPr lang="pt-BR" sz="1600" b="1" u="none" strike="noStrike" cap="none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147.603.597,00</a:t>
                      </a:r>
                      <a:endParaRPr sz="1600" b="1" i="0" u="none" strike="noStrike" cap="none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63500" marR="63500" marT="0" marB="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49706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94"/>
          <a:stretch/>
        </p:blipFill>
        <p:spPr>
          <a:xfrm>
            <a:off x="0" y="0"/>
            <a:ext cx="12192000" cy="6876789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65432" y="321190"/>
            <a:ext cx="54896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latin typeface="Century Gothic" panose="020B0502020202020204" pitchFamily="34" charset="0"/>
              </a:rPr>
              <a:t>PLOA 2023 | PPA 2022 - 2025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265432" y="6376561"/>
            <a:ext cx="54896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latin typeface="Century Gothic" panose="020B0502020202020204" pitchFamily="34" charset="0"/>
              </a:rPr>
              <a:t>Orçamento público por temática - principais ações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1778479" y="3136612"/>
            <a:ext cx="86350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Mulheres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952561" cy="863504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1013743" y="-1"/>
            <a:ext cx="1273791" cy="706036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6664592" y="6315006"/>
            <a:ext cx="5489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b="1" dirty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:09</a:t>
            </a:r>
          </a:p>
        </p:txBody>
      </p:sp>
      <p:sp>
        <p:nvSpPr>
          <p:cNvPr id="12" name="CaixaDeTexto 11"/>
          <p:cNvSpPr txBox="1"/>
          <p:nvPr/>
        </p:nvSpPr>
        <p:spPr>
          <a:xfrm rot="16200000">
            <a:off x="7333117" y="-2307171"/>
            <a:ext cx="86350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Mulheres</a:t>
            </a: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8BE784E3-6D85-E76C-5E79-ED76450E805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36669617"/>
              </p:ext>
            </p:extLst>
          </p:nvPr>
        </p:nvGraphicFramePr>
        <p:xfrm>
          <a:off x="558617" y="503744"/>
          <a:ext cx="8850780" cy="34001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14" name="Agrupar 13">
            <a:extLst>
              <a:ext uri="{FF2B5EF4-FFF2-40B4-BE49-F238E27FC236}">
                <a16:creationId xmlns:a16="http://schemas.microsoft.com/office/drawing/2014/main" id="{3E317497-309F-293B-3F92-93DFB85EB6C1}"/>
              </a:ext>
            </a:extLst>
          </p:cNvPr>
          <p:cNvGrpSpPr/>
          <p:nvPr/>
        </p:nvGrpSpPr>
        <p:grpSpPr>
          <a:xfrm>
            <a:off x="558617" y="4867144"/>
            <a:ext cx="6591644" cy="1046441"/>
            <a:chOff x="826166" y="4769009"/>
            <a:chExt cx="6591644" cy="1046441"/>
          </a:xfrm>
        </p:grpSpPr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id="{ACB1C613-DDDF-0708-4772-32F2820434A7}"/>
                </a:ext>
              </a:extLst>
            </p:cNvPr>
            <p:cNvSpPr txBox="1"/>
            <p:nvPr/>
          </p:nvSpPr>
          <p:spPr>
            <a:xfrm>
              <a:off x="826166" y="4769009"/>
              <a:ext cx="6591644" cy="738664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t-BR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Casa Da Mulher Brasileira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t-BR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Manutenção dos equipamentos da rede de serviços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t-BR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Políticas Para As Mulheres</a:t>
              </a:r>
            </a:p>
          </p:txBody>
        </p:sp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AFE1DCC9-764D-A237-A15B-D4D26C838AA2}"/>
                </a:ext>
              </a:extLst>
            </p:cNvPr>
            <p:cNvSpPr txBox="1"/>
            <p:nvPr/>
          </p:nvSpPr>
          <p:spPr>
            <a:xfrm>
              <a:off x="826166" y="5507673"/>
              <a:ext cx="6591644" cy="307777"/>
            </a:xfrm>
            <a:prstGeom prst="rect">
              <a:avLst/>
            </a:prstGeom>
            <a:solidFill>
              <a:srgbClr val="00B0F0"/>
            </a:solidFill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t-BR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R$ 19.575.436,00</a:t>
              </a:r>
            </a:p>
          </p:txBody>
        </p:sp>
      </p:grpSp>
      <p:graphicFrame>
        <p:nvGraphicFramePr>
          <p:cNvPr id="15" name="Tabela 14">
            <a:extLst>
              <a:ext uri="{FF2B5EF4-FFF2-40B4-BE49-F238E27FC236}">
                <a16:creationId xmlns:a16="http://schemas.microsoft.com/office/drawing/2014/main" id="{3159D607-52B7-60FE-8CE1-0DB2BFAE15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2248817"/>
              </p:ext>
            </p:extLst>
          </p:nvPr>
        </p:nvGraphicFramePr>
        <p:xfrm>
          <a:off x="7535613" y="4867144"/>
          <a:ext cx="3092777" cy="979813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310848">
                  <a:extLst>
                    <a:ext uri="{9D8B030D-6E8A-4147-A177-3AD203B41FA5}">
                      <a16:colId xmlns:a16="http://schemas.microsoft.com/office/drawing/2014/main" val="3018909583"/>
                    </a:ext>
                  </a:extLst>
                </a:gridCol>
                <a:gridCol w="1781929">
                  <a:extLst>
                    <a:ext uri="{9D8B030D-6E8A-4147-A177-3AD203B41FA5}">
                      <a16:colId xmlns:a16="http://schemas.microsoft.com/office/drawing/2014/main" val="1935092622"/>
                    </a:ext>
                  </a:extLst>
                </a:gridCol>
              </a:tblGrid>
              <a:tr h="13743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Exercício</a:t>
                      </a:r>
                      <a:endParaRPr lang="pt-BR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Fonte 02 Executado</a:t>
                      </a:r>
                      <a:endParaRPr lang="pt-BR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1289542"/>
                  </a:ext>
                </a:extLst>
              </a:tr>
              <a:tr h="196852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  <a:endParaRPr lang="pt-BR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R$ 1.275.577,27</a:t>
                      </a:r>
                      <a:endParaRPr lang="pt-BR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8739768"/>
                  </a:ext>
                </a:extLst>
              </a:tr>
              <a:tr h="196852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  <a:endParaRPr lang="pt-BR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R$ 2.673.273,10</a:t>
                      </a:r>
                      <a:endParaRPr lang="pt-BR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4795366"/>
                  </a:ext>
                </a:extLst>
              </a:tr>
              <a:tr h="196852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  <a:endParaRPr lang="pt-BR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R$ 1.480.720,08</a:t>
                      </a:r>
                      <a:endParaRPr lang="pt-BR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0077488"/>
                  </a:ext>
                </a:extLst>
              </a:tr>
              <a:tr h="196852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  <a:endParaRPr lang="pt-BR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R$ 3.353.663,96</a:t>
                      </a:r>
                      <a:endParaRPr lang="pt-BR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75718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64113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94"/>
          <a:stretch/>
        </p:blipFill>
        <p:spPr>
          <a:xfrm>
            <a:off x="0" y="0"/>
            <a:ext cx="12192000" cy="6876789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65432" y="321190"/>
            <a:ext cx="54896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latin typeface="Century Gothic" panose="020B0502020202020204" pitchFamily="34" charset="0"/>
              </a:rPr>
              <a:t>PLOA 2023 | PPA 2022 - 2025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265432" y="6376561"/>
            <a:ext cx="54896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latin typeface="Century Gothic" panose="020B0502020202020204" pitchFamily="34" charset="0"/>
              </a:rPr>
              <a:t>Orçamento público por temática - principais ações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1778479" y="3136612"/>
            <a:ext cx="86350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Mulheres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765"/>
            <a:ext cx="11250386" cy="7485608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1013743" y="-1"/>
            <a:ext cx="1273791" cy="706036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6664592" y="6315006"/>
            <a:ext cx="5489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b="1" dirty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:12</a:t>
            </a:r>
          </a:p>
        </p:txBody>
      </p:sp>
      <p:sp>
        <p:nvSpPr>
          <p:cNvPr id="12" name="CaixaDeTexto 11"/>
          <p:cNvSpPr txBox="1"/>
          <p:nvPr/>
        </p:nvSpPr>
        <p:spPr>
          <a:xfrm rot="16200000">
            <a:off x="7333117" y="-2307171"/>
            <a:ext cx="86350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LGBTI</a:t>
            </a:r>
          </a:p>
        </p:txBody>
      </p:sp>
    </p:spTree>
    <p:extLst>
      <p:ext uri="{BB962C8B-B14F-4D97-AF65-F5344CB8AC3E}">
        <p14:creationId xmlns:p14="http://schemas.microsoft.com/office/powerpoint/2010/main" val="75002615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593</TotalTime>
  <Words>1693</Words>
  <Application>Microsoft Office PowerPoint</Application>
  <PresentationFormat>Widescreen</PresentationFormat>
  <Paragraphs>476</Paragraphs>
  <Slides>34</Slides>
  <Notes>0</Notes>
  <HiddenSlides>12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34</vt:i4>
      </vt:variant>
    </vt:vector>
  </HeadingPairs>
  <TitlesOfParts>
    <vt:vector size="39" baseType="lpstr">
      <vt:lpstr>Arial</vt:lpstr>
      <vt:lpstr>Calibri</vt:lpstr>
      <vt:lpstr>Calibri Light</vt:lpstr>
      <vt:lpstr>Century Gothic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Roberto Cavalcante Rodrigues</dc:creator>
  <cp:lastModifiedBy>Sonia Francine</cp:lastModifiedBy>
  <cp:revision>46</cp:revision>
  <dcterms:created xsi:type="dcterms:W3CDTF">2022-11-11T17:46:00Z</dcterms:created>
  <dcterms:modified xsi:type="dcterms:W3CDTF">2022-11-17T13:19:03Z</dcterms:modified>
</cp:coreProperties>
</file>