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8" r:id="rId3"/>
    <p:sldId id="397" r:id="rId4"/>
    <p:sldId id="359" r:id="rId5"/>
    <p:sldId id="330" r:id="rId6"/>
    <p:sldId id="380" r:id="rId7"/>
    <p:sldId id="390" r:id="rId8"/>
    <p:sldId id="329" r:id="rId9"/>
    <p:sldId id="389" r:id="rId10"/>
    <p:sldId id="378" r:id="rId11"/>
    <p:sldId id="379" r:id="rId12"/>
    <p:sldId id="382" r:id="rId13"/>
    <p:sldId id="377" r:id="rId14"/>
    <p:sldId id="383" r:id="rId15"/>
    <p:sldId id="350" r:id="rId16"/>
    <p:sldId id="384" r:id="rId17"/>
    <p:sldId id="347" r:id="rId18"/>
    <p:sldId id="362" r:id="rId19"/>
    <p:sldId id="391" r:id="rId20"/>
    <p:sldId id="356" r:id="rId21"/>
    <p:sldId id="357" r:id="rId22"/>
    <p:sldId id="367" r:id="rId23"/>
    <p:sldId id="368" r:id="rId24"/>
    <p:sldId id="385" r:id="rId25"/>
    <p:sldId id="392" r:id="rId26"/>
    <p:sldId id="386" r:id="rId27"/>
    <p:sldId id="387" r:id="rId28"/>
    <p:sldId id="388" r:id="rId29"/>
    <p:sldId id="393" r:id="rId30"/>
    <p:sldId id="372" r:id="rId31"/>
    <p:sldId id="396" r:id="rId32"/>
    <p:sldId id="394" r:id="rId33"/>
    <p:sldId id="395" r:id="rId34"/>
    <p:sldId id="349" r:id="rId35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510650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7DFF7D"/>
    <a:srgbClr val="339933"/>
    <a:srgbClr val="669900"/>
    <a:srgbClr val="C2DB9C"/>
    <a:srgbClr val="D9E7F2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6" autoAdjust="0"/>
    <p:restoredTop sz="95407" autoAdjust="0"/>
  </p:normalViewPr>
  <p:slideViewPr>
    <p:cSldViewPr snapToGrid="0">
      <p:cViewPr varScale="1">
        <p:scale>
          <a:sx n="114" d="100"/>
          <a:sy n="114" d="100"/>
        </p:scale>
        <p:origin x="49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3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8EBCEFA-B5A1-4068-9169-5C84E5A9A0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916" cy="497200"/>
          </a:xfrm>
          <a:prstGeom prst="rect">
            <a:avLst/>
          </a:prstGeom>
        </p:spPr>
        <p:txBody>
          <a:bodyPr vert="horz" lIns="91148" tIns="45574" rIns="91148" bIns="4557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2631C5-C697-4AB0-8700-13F97B3357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005" y="0"/>
            <a:ext cx="2944916" cy="497200"/>
          </a:xfrm>
          <a:prstGeom prst="rect">
            <a:avLst/>
          </a:prstGeom>
        </p:spPr>
        <p:txBody>
          <a:bodyPr vert="horz" lIns="91148" tIns="45574" rIns="91148" bIns="45574" rtlCol="0"/>
          <a:lstStyle>
            <a:lvl1pPr algn="r">
              <a:defRPr sz="1200"/>
            </a:lvl1pPr>
          </a:lstStyle>
          <a:p>
            <a:fld id="{28B969E3-0230-4E33-ACA2-A7CC1E41007A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1642A2-BE0C-41DB-875A-CED7D572A7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08802"/>
            <a:ext cx="2944916" cy="497200"/>
          </a:xfrm>
          <a:prstGeom prst="rect">
            <a:avLst/>
          </a:prstGeom>
        </p:spPr>
        <p:txBody>
          <a:bodyPr vert="horz" lIns="91148" tIns="45574" rIns="91148" bIns="4557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200354-F95E-4DD6-967B-E0E64F965B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005" y="9408802"/>
            <a:ext cx="2944916" cy="497200"/>
          </a:xfrm>
          <a:prstGeom prst="rect">
            <a:avLst/>
          </a:prstGeom>
        </p:spPr>
        <p:txBody>
          <a:bodyPr vert="horz" lIns="91148" tIns="45574" rIns="91148" bIns="45574" rtlCol="0" anchor="b"/>
          <a:lstStyle>
            <a:lvl1pPr algn="r">
              <a:defRPr sz="1200"/>
            </a:lvl1pPr>
          </a:lstStyle>
          <a:p>
            <a:fld id="{FE45D653-813E-4445-8DE2-72976C2CDF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29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7021"/>
          </a:xfrm>
          <a:prstGeom prst="rect">
            <a:avLst/>
          </a:prstGeom>
        </p:spPr>
        <p:txBody>
          <a:bodyPr vert="horz" lIns="91148" tIns="45574" rIns="91148" bIns="4557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7021"/>
          </a:xfrm>
          <a:prstGeom prst="rect">
            <a:avLst/>
          </a:prstGeom>
        </p:spPr>
        <p:txBody>
          <a:bodyPr vert="horz" lIns="91148" tIns="45574" rIns="91148" bIns="45574" rtlCol="0"/>
          <a:lstStyle>
            <a:lvl1pPr algn="r">
              <a:defRPr sz="1200"/>
            </a:lvl1pPr>
          </a:lstStyle>
          <a:p>
            <a:fld id="{DBB5B7E9-0F0A-A340-AE12-153522E47E7A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8" tIns="45574" rIns="91148" bIns="4557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148" tIns="45574" rIns="91148" bIns="45574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983"/>
            <a:ext cx="2944283" cy="497020"/>
          </a:xfrm>
          <a:prstGeom prst="rect">
            <a:avLst/>
          </a:prstGeom>
        </p:spPr>
        <p:txBody>
          <a:bodyPr vert="horz" lIns="91148" tIns="45574" rIns="91148" bIns="4557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5" y="9408983"/>
            <a:ext cx="2944283" cy="497020"/>
          </a:xfrm>
          <a:prstGeom prst="rect">
            <a:avLst/>
          </a:prstGeom>
        </p:spPr>
        <p:txBody>
          <a:bodyPr vert="horz" lIns="91148" tIns="45574" rIns="91148" bIns="45574" rtlCol="0" anchor="b"/>
          <a:lstStyle>
            <a:lvl1pPr algn="r">
              <a:defRPr sz="1200"/>
            </a:lvl1pPr>
          </a:lstStyle>
          <a:p>
            <a:fld id="{33F42D93-62EF-3A4B-8EE2-EF1BF270FB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99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42D93-62EF-3A4B-8EE2-EF1BF270FB1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10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42D93-62EF-3A4B-8EE2-EF1BF270FB1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60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42D93-62EF-3A4B-8EE2-EF1BF270FB1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09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658" y="758952"/>
            <a:ext cx="9875520" cy="28325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657" y="3619035"/>
            <a:ext cx="9875519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60526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533096"/>
            <a:ext cx="12188825" cy="324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8"/>
          <p:cNvSpPr/>
          <p:nvPr userDrawn="1"/>
        </p:nvSpPr>
        <p:spPr>
          <a:xfrm>
            <a:off x="0" y="653309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70042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63642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" y="286603"/>
            <a:ext cx="4399723" cy="614545"/>
          </a:xfrm>
        </p:spPr>
        <p:txBody>
          <a:bodyPr anchor="b">
            <a:no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361" y="286603"/>
            <a:ext cx="7148855" cy="6418997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8" y="1096974"/>
            <a:ext cx="4386470" cy="560862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405" y="3018850"/>
            <a:ext cx="9875520" cy="820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1405" y="3839050"/>
            <a:ext cx="9875519" cy="549517"/>
          </a:xfrm>
        </p:spPr>
        <p:txBody>
          <a:bodyPr lIns="90000" rIns="91440">
            <a:normAutofit/>
          </a:bodyPr>
          <a:lstStyle>
            <a:lvl1pPr marL="0" indent="0" algn="l">
              <a:buNone/>
              <a:defRPr sz="2400" b="0" cap="none" spc="2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cxnSp>
        <p:nvCxnSpPr>
          <p:cNvPr id="5" name="Shape 15">
            <a:extLst>
              <a:ext uri="{FF2B5EF4-FFF2-40B4-BE49-F238E27FC236}">
                <a16:creationId xmlns:a16="http://schemas.microsoft.com/office/drawing/2014/main" id="{F229406F-E539-4A4C-92D7-847086E83248}"/>
              </a:ext>
            </a:extLst>
          </p:cNvPr>
          <p:cNvCxnSpPr/>
          <p:nvPr userDrawn="1"/>
        </p:nvCxnSpPr>
        <p:spPr>
          <a:xfrm>
            <a:off x="576000" y="0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6">
            <a:extLst>
              <a:ext uri="{FF2B5EF4-FFF2-40B4-BE49-F238E27FC236}">
                <a16:creationId xmlns:a16="http://schemas.microsoft.com/office/drawing/2014/main" id="{541320EF-82B1-5346-9439-40DD892A2B50}"/>
              </a:ext>
            </a:extLst>
          </p:cNvPr>
          <p:cNvSpPr/>
          <p:nvPr userDrawn="1"/>
        </p:nvSpPr>
        <p:spPr>
          <a:xfrm>
            <a:off x="180000" y="3018850"/>
            <a:ext cx="820200" cy="820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71DB463-8D1C-4DF9-AE0E-5EB0BEAD1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4721" y="312656"/>
            <a:ext cx="1080000" cy="9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136677"/>
            <a:ext cx="11648661" cy="654301"/>
          </a:xfrm>
        </p:spPr>
        <p:txBody>
          <a:bodyPr>
            <a:normAutofit/>
          </a:bodyPr>
          <a:lstStyle>
            <a:lvl1pPr marL="0">
              <a:defRPr sz="36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941063"/>
            <a:ext cx="11648661" cy="5497615"/>
          </a:xfrm>
        </p:spPr>
        <p:txBody>
          <a:bodyPr/>
          <a:lstStyle>
            <a:lvl1pPr marL="363538" indent="-363538" algn="just">
              <a:lnSpc>
                <a:spcPct val="100000"/>
              </a:lnSpc>
              <a:buSzPct val="90000"/>
              <a:buFont typeface="Arial" panose="020B0604020202020204" pitchFamily="34" charset="0"/>
              <a:buChar char="█"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628650" indent="-2651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mbria" panose="02040503050406030204" pitchFamily="18" charset="0"/>
              <a:buChar char="∎"/>
              <a:defRPr sz="2200">
                <a:solidFill>
                  <a:schemeClr val="tx1"/>
                </a:solidFill>
              </a:defRPr>
            </a:lvl2pPr>
            <a:lvl3pPr marL="892175" indent="-2635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libri" panose="020F0502020204030204" pitchFamily="34" charset="0"/>
              <a:buChar char="●"/>
              <a:defRPr sz="2200">
                <a:solidFill>
                  <a:schemeClr val="tx1"/>
                </a:solidFill>
              </a:defRPr>
            </a:lvl3pPr>
            <a:lvl4pPr marL="1073150" indent="-2682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mbria" panose="02040503050406030204" pitchFamily="18" charset="0"/>
              <a:buChar char="↪"/>
              <a:defRPr sz="2200">
                <a:solidFill>
                  <a:schemeClr val="tx1"/>
                </a:solidFill>
              </a:defRPr>
            </a:lvl4pPr>
            <a:lvl5pPr marL="1341438" indent="-2333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□"/>
              <a:defRPr sz="2200">
                <a:solidFill>
                  <a:schemeClr val="tx1"/>
                </a:solidFill>
              </a:defRPr>
            </a:lvl5pPr>
            <a:lvl6pPr marL="1619250" indent="-274638">
              <a:buSzPct val="90000"/>
              <a:buFont typeface="Cambria" panose="02040503050406030204" pitchFamily="18" charset="0"/>
              <a:buChar char="↪"/>
              <a:defRPr sz="2200">
                <a:solidFill>
                  <a:schemeClr val="tx1"/>
                </a:solidFill>
              </a:defRPr>
            </a:lvl6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en-US" dirty="0" err="1"/>
              <a:t>Sexto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</p:txBody>
      </p:sp>
      <p:sp>
        <p:nvSpPr>
          <p:cNvPr id="5" name="Rectangle 8"/>
          <p:cNvSpPr/>
          <p:nvPr userDrawn="1"/>
        </p:nvSpPr>
        <p:spPr>
          <a:xfrm flipV="1">
            <a:off x="265043" y="6626602"/>
            <a:ext cx="11648660" cy="485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5C9C79B9-AB0D-DF4B-8BA8-1AF64F17ABC3}"/>
              </a:ext>
            </a:extLst>
          </p:cNvPr>
          <p:cNvCxnSpPr>
            <a:cxnSpLocks/>
          </p:cNvCxnSpPr>
          <p:nvPr userDrawn="1"/>
        </p:nvCxnSpPr>
        <p:spPr>
          <a:xfrm>
            <a:off x="265043" y="799760"/>
            <a:ext cx="1164866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209DDAC-7C71-48FC-AFCF-3E2E3EDBE5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3790" y="136677"/>
            <a:ext cx="713879" cy="6393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46847"/>
            <a:ext cx="11648661" cy="654301"/>
          </a:xfrm>
        </p:spPr>
        <p:txBody>
          <a:bodyPr>
            <a:normAutofit/>
          </a:bodyPr>
          <a:lstStyle>
            <a:lvl1pPr marL="0">
              <a:defRPr sz="36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 algn="just">
              <a:lnSpc>
                <a:spcPct val="100000"/>
              </a:lnSpc>
              <a:buSzPct val="90000"/>
              <a:buFont typeface="Arial" panose="020B0604020202020204" pitchFamily="34" charset="0"/>
              <a:buChar char="█"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628650" indent="-2651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mbria" panose="02040503050406030204" pitchFamily="18" charset="0"/>
              <a:buChar char="∎"/>
              <a:defRPr sz="2200">
                <a:solidFill>
                  <a:schemeClr val="tx1"/>
                </a:solidFill>
              </a:defRPr>
            </a:lvl2pPr>
            <a:lvl3pPr marL="892175" indent="-2635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libri" panose="020F0502020204030204" pitchFamily="34" charset="0"/>
              <a:buChar char="●"/>
              <a:defRPr sz="2200">
                <a:solidFill>
                  <a:schemeClr val="tx1"/>
                </a:solidFill>
              </a:defRPr>
            </a:lvl3pPr>
            <a:lvl4pPr marL="1073150" indent="-2682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mbria" panose="02040503050406030204" pitchFamily="18" charset="0"/>
              <a:buChar char="↪"/>
              <a:defRPr sz="2200">
                <a:solidFill>
                  <a:schemeClr val="tx1"/>
                </a:solidFill>
              </a:defRPr>
            </a:lvl4pPr>
            <a:lvl5pPr marL="1341438" indent="-2333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□"/>
              <a:defRPr sz="2200">
                <a:solidFill>
                  <a:schemeClr val="tx1"/>
                </a:solidFill>
              </a:defRPr>
            </a:lvl5pPr>
            <a:lvl6pPr marL="1619250" indent="-274638">
              <a:buSzPct val="90000"/>
              <a:buFont typeface="Cambria" panose="02040503050406030204" pitchFamily="18" charset="0"/>
              <a:buChar char="↪"/>
              <a:defRPr sz="2200">
                <a:solidFill>
                  <a:schemeClr val="tx1"/>
                </a:solidFill>
              </a:defRPr>
            </a:lvl6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en-US" dirty="0" err="1"/>
              <a:t>Sexto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</p:txBody>
      </p:sp>
      <p:sp>
        <p:nvSpPr>
          <p:cNvPr id="5" name="Rectangle 8"/>
          <p:cNvSpPr/>
          <p:nvPr userDrawn="1"/>
        </p:nvSpPr>
        <p:spPr>
          <a:xfrm flipV="1">
            <a:off x="11250471" y="1306884"/>
            <a:ext cx="958009" cy="4244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09DDAC-7C71-48FC-AFCF-3E2E3EDBE5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4164" y="5986441"/>
            <a:ext cx="810621" cy="7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480" y="343891"/>
            <a:ext cx="11193223" cy="517364"/>
          </a:xfrm>
        </p:spPr>
        <p:txBody>
          <a:bodyPr lIns="0" tIns="0" rIns="0" bIns="0" anchor="ctr">
            <a:normAutofit/>
          </a:bodyPr>
          <a:lstStyle>
            <a:lvl1pPr marL="0"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80" y="994257"/>
            <a:ext cx="11221800" cy="5439083"/>
          </a:xfrm>
        </p:spPr>
        <p:txBody>
          <a:bodyPr/>
          <a:lstStyle>
            <a:lvl1pPr marL="0" indent="0" algn="just">
              <a:lnSpc>
                <a:spcPct val="10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chemeClr val="accent1"/>
                </a:solidFill>
                <a:latin typeface="+mn-lt"/>
              </a:defRPr>
            </a:lvl1pPr>
            <a:lvl2pPr marL="3635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8650" indent="-2651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92175" indent="-2635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168400" indent="-2762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431925" indent="-263525">
              <a:buSzPct val="100000"/>
              <a:buFont typeface="Courier New" panose="02070309020205020404" pitchFamily="49" charset="0"/>
              <a:buChar char="o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en-US" dirty="0" err="1"/>
              <a:t>Sexto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</p:txBody>
      </p:sp>
      <p:cxnSp>
        <p:nvCxnSpPr>
          <p:cNvPr id="7" name="Shape 23">
            <a:extLst>
              <a:ext uri="{FF2B5EF4-FFF2-40B4-BE49-F238E27FC236}">
                <a16:creationId xmlns:a16="http://schemas.microsoft.com/office/drawing/2014/main" id="{44C5B9FE-606A-FE49-9976-DA3C83260FF3}"/>
              </a:ext>
            </a:extLst>
          </p:cNvPr>
          <p:cNvCxnSpPr/>
          <p:nvPr userDrawn="1"/>
        </p:nvCxnSpPr>
        <p:spPr>
          <a:xfrm>
            <a:off x="502775" y="-7925"/>
            <a:ext cx="0" cy="6866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5">
            <a:extLst>
              <a:ext uri="{FF2B5EF4-FFF2-40B4-BE49-F238E27FC236}">
                <a16:creationId xmlns:a16="http://schemas.microsoft.com/office/drawing/2014/main" id="{7757EF23-9E6D-3641-8DD9-914D63CECDDE}"/>
              </a:ext>
            </a:extLst>
          </p:cNvPr>
          <p:cNvSpPr>
            <a:spLocks noChangeAspect="1"/>
          </p:cNvSpPr>
          <p:nvPr userDrawn="1"/>
        </p:nvSpPr>
        <p:spPr>
          <a:xfrm>
            <a:off x="374677" y="447997"/>
            <a:ext cx="252000" cy="252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8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0239" y="299855"/>
            <a:ext cx="11649600" cy="6012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239" y="1007165"/>
            <a:ext cx="5824800" cy="5526157"/>
          </a:xfrm>
        </p:spPr>
        <p:txBody>
          <a:bodyPr/>
          <a:lstStyle>
            <a:lvl1pPr marL="268288" indent="-268288">
              <a:buSzPct val="75000"/>
              <a:buFont typeface="Arial" panose="020B0604020202020204" pitchFamily="34" charset="0"/>
              <a:buChar char="►"/>
              <a:defRPr b="1">
                <a:latin typeface="+mn-lt"/>
              </a:defRPr>
            </a:lvl1pPr>
            <a:lvl2pPr marL="450850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2pPr>
            <a:lvl3pPr marL="62230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3pPr>
            <a:lvl4pPr marL="901700" indent="-279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4pPr>
            <a:lvl5pPr marL="932688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178223" y="1013261"/>
            <a:ext cx="5824800" cy="5526157"/>
          </a:xfrm>
        </p:spPr>
        <p:txBody>
          <a:bodyPr/>
          <a:lstStyle>
            <a:lvl1pPr marL="268288" indent="-268288">
              <a:buSzPct val="75000"/>
              <a:buFont typeface="Arial" panose="020B0604020202020204" pitchFamily="34" charset="0"/>
              <a:buChar char="►"/>
              <a:defRPr b="1">
                <a:latin typeface="+mn-lt"/>
              </a:defRPr>
            </a:lvl1pPr>
            <a:lvl2pPr marL="450850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2pPr>
            <a:lvl3pPr marL="62230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3pPr>
            <a:lvl4pPr marL="901700" indent="-279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4pPr>
            <a:lvl5pPr marL="932688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A79D6B06-48E3-C34D-B2B8-7C0F4E1234EC}"/>
              </a:ext>
            </a:extLst>
          </p:cNvPr>
          <p:cNvCxnSpPr/>
          <p:nvPr userDrawn="1"/>
        </p:nvCxnSpPr>
        <p:spPr>
          <a:xfrm>
            <a:off x="265043" y="90114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2787" y="251827"/>
            <a:ext cx="11649600" cy="649321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86" y="1000244"/>
            <a:ext cx="5762253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87" y="1835622"/>
            <a:ext cx="5762253" cy="467119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18" y="1000244"/>
            <a:ext cx="5704467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835622"/>
            <a:ext cx="5704467" cy="467119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C51AEC86-AFBA-DD45-9954-720D9FB021BC}"/>
              </a:ext>
            </a:extLst>
          </p:cNvPr>
          <p:cNvCxnSpPr/>
          <p:nvPr userDrawn="1"/>
        </p:nvCxnSpPr>
        <p:spPr>
          <a:xfrm>
            <a:off x="265043" y="90114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4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04" y="6400800"/>
            <a:ext cx="493295" cy="457200"/>
          </a:xfrm>
          <a:prstGeom prst="rect">
            <a:avLst/>
          </a:prstGeom>
        </p:spPr>
      </p:pic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E4D22669-67F0-A648-BC05-4DCC11CA201C}"/>
              </a:ext>
            </a:extLst>
          </p:cNvPr>
          <p:cNvCxnSpPr/>
          <p:nvPr userDrawn="1"/>
        </p:nvCxnSpPr>
        <p:spPr>
          <a:xfrm>
            <a:off x="265043" y="90114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5043" y="286603"/>
            <a:ext cx="11648661" cy="6145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043" y="1007165"/>
            <a:ext cx="11648661" cy="54976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3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5738" indent="-185738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"/>
            <a:ext cx="12191999" cy="68524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545213" y="496768"/>
            <a:ext cx="8313581" cy="72991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Secretaria Municipal de Saúde</a:t>
            </a:r>
            <a:b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735521" y="1656591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PLOA 2023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7347098" y="5529965"/>
            <a:ext cx="43050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A56E938B-1B13-4E3B-8FB3-302E38532DCF}"/>
              </a:ext>
            </a:extLst>
          </p:cNvPr>
          <p:cNvSpPr txBox="1">
            <a:spLocks/>
          </p:cNvSpPr>
          <p:nvPr/>
        </p:nvSpPr>
        <p:spPr>
          <a:xfrm>
            <a:off x="1883877" y="4754278"/>
            <a:ext cx="9875520" cy="6433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nº 579/2022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369648-0F8B-4B9A-BACA-598A25725020}"/>
              </a:ext>
            </a:extLst>
          </p:cNvPr>
          <p:cNvSpPr txBox="1"/>
          <p:nvPr/>
        </p:nvSpPr>
        <p:spPr>
          <a:xfrm>
            <a:off x="8154893" y="5662259"/>
            <a:ext cx="3497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AUDIENCIA PÚBLICA – 10/11/2022</a:t>
            </a:r>
          </a:p>
          <a:p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AFA2243-E010-4A10-BCB2-DC7081972AB1}"/>
              </a:ext>
            </a:extLst>
          </p:cNvPr>
          <p:cNvSpPr txBox="1">
            <a:spLocks/>
          </p:cNvSpPr>
          <p:nvPr/>
        </p:nvSpPr>
        <p:spPr>
          <a:xfrm>
            <a:off x="6368902" y="2920544"/>
            <a:ext cx="5390495" cy="7299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Fundo Municipal da Saúde</a:t>
            </a:r>
          </a:p>
          <a:p>
            <a:pPr algn="r"/>
            <a:b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HSPM – Hospital do Servidor Publico Municipal</a:t>
            </a:r>
          </a:p>
        </p:txBody>
      </p:sp>
      <p:pic>
        <p:nvPicPr>
          <p:cNvPr id="12" name="Shape 402">
            <a:extLst>
              <a:ext uri="{FF2B5EF4-FFF2-40B4-BE49-F238E27FC236}">
                <a16:creationId xmlns:a16="http://schemas.microsoft.com/office/drawing/2014/main" id="{25E1840B-8B07-4B17-98CA-6A79A021D8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88000"/>
          </a:blip>
          <a:srcRect t="32288" r="65427" b="31937"/>
          <a:stretch/>
        </p:blipFill>
        <p:spPr bwMode="auto">
          <a:xfrm>
            <a:off x="1839217" y="372141"/>
            <a:ext cx="1620392" cy="114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51D900-874E-74EF-AF58-F4F7A6C6E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B25F11-F6B5-401A-8984-2E8A5015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Orçamento do Fundo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CFB9F3-E613-45F9-8AE0-23859E54F840}"/>
              </a:ext>
            </a:extLst>
          </p:cNvPr>
          <p:cNvSpPr txBox="1"/>
          <p:nvPr/>
        </p:nvSpPr>
        <p:spPr>
          <a:xfrm>
            <a:off x="849167" y="4762076"/>
            <a:ext cx="247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</a:t>
            </a:r>
            <a:r>
              <a:rPr lang="pt-BR" sz="1200" b="1" dirty="0"/>
              <a:t>PLOA 2023 (PL nº 579/2022) </a:t>
            </a:r>
            <a:endParaRPr lang="pt-BR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F944F8-6BB5-2ADF-2995-A4D02DC779F2}"/>
              </a:ext>
            </a:extLst>
          </p:cNvPr>
          <p:cNvSpPr txBox="1"/>
          <p:nvPr/>
        </p:nvSpPr>
        <p:spPr>
          <a:xfrm>
            <a:off x="764106" y="1519708"/>
            <a:ext cx="9990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Orçamento por Ação – 2023 – Fundo Municipal de Saúde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FEC646E-6122-8325-464F-288CAAD8E185}"/>
              </a:ext>
            </a:extLst>
          </p:cNvPr>
          <p:cNvSpPr txBox="1"/>
          <p:nvPr/>
        </p:nvSpPr>
        <p:spPr>
          <a:xfrm>
            <a:off x="8927349" y="2710103"/>
            <a:ext cx="2903517" cy="123110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EM 2022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Orçamento Atualizado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R$ 16.570.519.851,79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310F8B-1B74-357A-33B9-0897EA34E892}"/>
              </a:ext>
            </a:extLst>
          </p:cNvPr>
          <p:cNvSpPr txBox="1"/>
          <p:nvPr/>
        </p:nvSpPr>
        <p:spPr>
          <a:xfrm flipH="1">
            <a:off x="9164856" y="4254244"/>
            <a:ext cx="24285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pt-BR" sz="60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0,76%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F408C3-8AE1-2943-3E8D-2C29FC98C8EA}"/>
              </a:ext>
            </a:extLst>
          </p:cNvPr>
          <p:cNvSpPr txBox="1"/>
          <p:nvPr/>
        </p:nvSpPr>
        <p:spPr>
          <a:xfrm>
            <a:off x="8927348" y="3941209"/>
            <a:ext cx="290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dirty="0"/>
              <a:t>Fonte: – SOF –  Atualizado até 04/11/2022</a:t>
            </a:r>
            <a:endParaRPr lang="pt-BR" sz="1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868EBBF-4D83-9650-AB65-2DA98CE78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67" y="2192919"/>
            <a:ext cx="7109503" cy="24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72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B25F11-F6B5-401A-8984-2E8A5015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Orçamento do Fundo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CFB9F3-E613-45F9-8AE0-23859E54F840}"/>
              </a:ext>
            </a:extLst>
          </p:cNvPr>
          <p:cNvSpPr txBox="1"/>
          <p:nvPr/>
        </p:nvSpPr>
        <p:spPr>
          <a:xfrm>
            <a:off x="499731" y="6333354"/>
            <a:ext cx="24781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000" b="1" i="1" dirty="0"/>
              <a:t>Fonte:</a:t>
            </a:r>
            <a:r>
              <a:rPr lang="pt-BR" sz="1000" dirty="0"/>
              <a:t> </a:t>
            </a:r>
            <a:r>
              <a:rPr lang="pt-BR" sz="1000" b="1" dirty="0"/>
              <a:t>PLOA 2023 (PL nº 579/2022) </a:t>
            </a:r>
            <a:endParaRPr lang="pt-BR" sz="1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F035A4-E2D4-DFDC-ED22-14B2A11B6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1" y="860849"/>
            <a:ext cx="8814390" cy="54026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2533F2D-50B9-FDBD-C2E4-25BDE348FB38}"/>
              </a:ext>
            </a:extLst>
          </p:cNvPr>
          <p:cNvSpPr txBox="1"/>
          <p:nvPr/>
        </p:nvSpPr>
        <p:spPr>
          <a:xfrm>
            <a:off x="9585174" y="2690336"/>
            <a:ext cx="2328530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Em 2022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Orçamento Atualizado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Manutenção das Redes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R$ 14.098.358.811,95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693E14B-889D-EC7E-C4F4-7A2C78722AE7}"/>
              </a:ext>
            </a:extLst>
          </p:cNvPr>
          <p:cNvSpPr txBox="1"/>
          <p:nvPr/>
        </p:nvSpPr>
        <p:spPr>
          <a:xfrm flipH="1">
            <a:off x="9535189" y="4876337"/>
            <a:ext cx="24285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pt-BR" sz="60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1,49%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002C42-8090-6BBD-67C4-987B3D569939}"/>
              </a:ext>
            </a:extLst>
          </p:cNvPr>
          <p:cNvSpPr txBox="1"/>
          <p:nvPr/>
        </p:nvSpPr>
        <p:spPr>
          <a:xfrm>
            <a:off x="9585174" y="4242388"/>
            <a:ext cx="232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dirty="0"/>
              <a:t>Fonte: – SOF –  Atualizado até 04/11/2022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4815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B25F11-F6B5-401A-8984-2E8A5015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Orçamento do HSPM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CFB9F3-E613-45F9-8AE0-23859E54F840}"/>
              </a:ext>
            </a:extLst>
          </p:cNvPr>
          <p:cNvSpPr txBox="1"/>
          <p:nvPr/>
        </p:nvSpPr>
        <p:spPr>
          <a:xfrm>
            <a:off x="830749" y="4834917"/>
            <a:ext cx="247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</a:t>
            </a:r>
            <a:r>
              <a:rPr lang="pt-BR" sz="1200" b="1" dirty="0"/>
              <a:t>PLOA 2023 (PL nº 579/2022) </a:t>
            </a:r>
            <a:endParaRPr lang="pt-BR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F944F8-6BB5-2ADF-2995-A4D02DC779F2}"/>
              </a:ext>
            </a:extLst>
          </p:cNvPr>
          <p:cNvSpPr txBox="1"/>
          <p:nvPr/>
        </p:nvSpPr>
        <p:spPr>
          <a:xfrm>
            <a:off x="830749" y="1438368"/>
            <a:ext cx="9990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Orçamento por Órgão – 2023 – HSPM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609D14B-D32E-4052-88BA-AEB5641D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49" y="2188465"/>
            <a:ext cx="7083387" cy="2358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63FF0EF-A903-FDA9-4607-24500A5BDCD1}"/>
              </a:ext>
            </a:extLst>
          </p:cNvPr>
          <p:cNvSpPr txBox="1"/>
          <p:nvPr/>
        </p:nvSpPr>
        <p:spPr>
          <a:xfrm>
            <a:off x="8799758" y="2751921"/>
            <a:ext cx="2903517" cy="123110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EM 2022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Orçamento Atualizado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R$ 406.329.743,53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D10C35-9785-9A5F-5BFA-8536AEDB9737}"/>
              </a:ext>
            </a:extLst>
          </p:cNvPr>
          <p:cNvSpPr txBox="1"/>
          <p:nvPr/>
        </p:nvSpPr>
        <p:spPr>
          <a:xfrm flipH="1">
            <a:off x="9122327" y="4211713"/>
            <a:ext cx="24285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pt-BR" sz="60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5,80%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8564E1-2E7F-807D-0C8F-5E22C7ADDF4B}"/>
              </a:ext>
            </a:extLst>
          </p:cNvPr>
          <p:cNvSpPr txBox="1"/>
          <p:nvPr/>
        </p:nvSpPr>
        <p:spPr>
          <a:xfrm>
            <a:off x="8799758" y="4073213"/>
            <a:ext cx="290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dirty="0"/>
              <a:t>Fonte: – SOF –  Atualizado até 04/11/2022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4173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B25F11-F6B5-401A-8984-2E8A5015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Orçamento do HSPM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CFB9F3-E613-45F9-8AE0-23859E54F840}"/>
              </a:ext>
            </a:extLst>
          </p:cNvPr>
          <p:cNvSpPr txBox="1"/>
          <p:nvPr/>
        </p:nvSpPr>
        <p:spPr>
          <a:xfrm>
            <a:off x="805119" y="4940490"/>
            <a:ext cx="247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</a:t>
            </a:r>
            <a:r>
              <a:rPr lang="pt-BR" sz="1200" b="1" dirty="0"/>
              <a:t>PLOA 2023 (PL nº 579/2022) </a:t>
            </a:r>
            <a:endParaRPr lang="pt-BR" sz="12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060FA81-2E07-C4B1-20A9-7FBFB81CF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19" y="2193359"/>
            <a:ext cx="8413602" cy="247128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D93D7C6-4912-A3BA-E0E4-E683FA234AEF}"/>
              </a:ext>
            </a:extLst>
          </p:cNvPr>
          <p:cNvSpPr txBox="1"/>
          <p:nvPr/>
        </p:nvSpPr>
        <p:spPr>
          <a:xfrm>
            <a:off x="9787028" y="2428725"/>
            <a:ext cx="1983214" cy="200054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Em 2022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Orçamento Atualizado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Manutenção das Redes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R$ 138.353.555,24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1467A0-308A-FC46-57C7-B89208EF2018}"/>
              </a:ext>
            </a:extLst>
          </p:cNvPr>
          <p:cNvSpPr txBox="1"/>
          <p:nvPr/>
        </p:nvSpPr>
        <p:spPr>
          <a:xfrm>
            <a:off x="805119" y="1348241"/>
            <a:ext cx="9990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Orçamento por Ação – 2023 – HSPM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5EC35E5-060A-FB82-0743-CDFDFF19343F}"/>
              </a:ext>
            </a:extLst>
          </p:cNvPr>
          <p:cNvSpPr txBox="1"/>
          <p:nvPr/>
        </p:nvSpPr>
        <p:spPr>
          <a:xfrm flipH="1">
            <a:off x="9564385" y="5098791"/>
            <a:ext cx="24285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pt-BR" sz="60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15,01%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0B1448-2ECF-8B68-340D-D6C9A8D7D0CA}"/>
              </a:ext>
            </a:extLst>
          </p:cNvPr>
          <p:cNvSpPr txBox="1"/>
          <p:nvPr/>
        </p:nvSpPr>
        <p:spPr>
          <a:xfrm>
            <a:off x="9787029" y="4526140"/>
            <a:ext cx="198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dirty="0"/>
              <a:t>Fonte: – SOF –  Atualizado até 04/11/2022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50845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735521" y="4908235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INVESTIMENTOS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7347098" y="5529965"/>
            <a:ext cx="43050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EE38FA2D-4A37-4973-BBF8-BFF55D965998}"/>
              </a:ext>
            </a:extLst>
          </p:cNvPr>
          <p:cNvSpPr txBox="1">
            <a:spLocks/>
          </p:cNvSpPr>
          <p:nvPr/>
        </p:nvSpPr>
        <p:spPr>
          <a:xfrm>
            <a:off x="1883877" y="2463909"/>
            <a:ext cx="9875520" cy="6433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nº 579/2022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1A0C4FA-8B8E-4F9E-A3A9-BEDF5CD3117C}"/>
              </a:ext>
            </a:extLst>
          </p:cNvPr>
          <p:cNvSpPr txBox="1">
            <a:spLocks/>
          </p:cNvSpPr>
          <p:nvPr/>
        </p:nvSpPr>
        <p:spPr>
          <a:xfrm>
            <a:off x="6368902" y="3239964"/>
            <a:ext cx="5390495" cy="7299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Fundo Municipal da Saúde</a:t>
            </a:r>
          </a:p>
          <a:p>
            <a:pPr algn="r"/>
            <a:b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HSPM – Hospital do Servidor Publico Municipal</a:t>
            </a:r>
          </a:p>
        </p:txBody>
      </p:sp>
      <p:pic>
        <p:nvPicPr>
          <p:cNvPr id="2" name="Shape 402">
            <a:extLst>
              <a:ext uri="{FF2B5EF4-FFF2-40B4-BE49-F238E27FC236}">
                <a16:creationId xmlns:a16="http://schemas.microsoft.com/office/drawing/2014/main" id="{0593FF20-CF60-79EF-CD66-7184B8E4A4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88000"/>
          </a:blip>
          <a:srcRect t="32288" r="65427" b="31937"/>
          <a:stretch/>
        </p:blipFill>
        <p:spPr bwMode="auto">
          <a:xfrm>
            <a:off x="1839217" y="372141"/>
            <a:ext cx="1620392" cy="114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990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PLOA 2023:                               Investimentos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EBC272-E4EC-40FD-B630-E106A8292053}"/>
              </a:ext>
            </a:extLst>
          </p:cNvPr>
          <p:cNvSpPr txBox="1"/>
          <p:nvPr/>
        </p:nvSpPr>
        <p:spPr>
          <a:xfrm>
            <a:off x="9431543" y="2828835"/>
            <a:ext cx="2482161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Em 2022</a:t>
            </a:r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Orçamento Atualizado  </a:t>
            </a:r>
            <a:r>
              <a:rPr lang="pt-BR" sz="1600" b="1" dirty="0">
                <a:solidFill>
                  <a:schemeClr val="bg1"/>
                </a:solidFill>
              </a:rPr>
              <a:t>Investimento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R$ 349 MILHÕES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927D4E-3056-4AA8-BB35-27F22C246975}"/>
              </a:ext>
            </a:extLst>
          </p:cNvPr>
          <p:cNvSpPr txBox="1"/>
          <p:nvPr/>
        </p:nvSpPr>
        <p:spPr>
          <a:xfrm>
            <a:off x="187278" y="5605357"/>
            <a:ext cx="247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</a:t>
            </a:r>
            <a:r>
              <a:rPr lang="pt-BR" sz="1200" b="1" dirty="0"/>
              <a:t>PLOA 2023 (PL nº 579/2022) </a:t>
            </a:r>
            <a:endParaRPr lang="pt-BR" sz="1200" dirty="0"/>
          </a:p>
          <a:p>
            <a:pPr fontAlgn="b"/>
            <a:endParaRPr lang="pt-BR" sz="1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0D8BF6-D7B6-ADA3-31E9-81A8D8C6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78" y="1414856"/>
            <a:ext cx="8967354" cy="402828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2FE3010-F260-7A3B-956E-88FD815E5CEF}"/>
              </a:ext>
            </a:extLst>
          </p:cNvPr>
          <p:cNvSpPr txBox="1"/>
          <p:nvPr/>
        </p:nvSpPr>
        <p:spPr>
          <a:xfrm flipH="1">
            <a:off x="9431543" y="4820526"/>
            <a:ext cx="24285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pt-BR" sz="60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10,42%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AD17D5-4720-217E-5DF7-EF17CF0997AA}"/>
              </a:ext>
            </a:extLst>
          </p:cNvPr>
          <p:cNvSpPr txBox="1"/>
          <p:nvPr/>
        </p:nvSpPr>
        <p:spPr>
          <a:xfrm>
            <a:off x="9431543" y="4035812"/>
            <a:ext cx="248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dirty="0"/>
              <a:t>Fonte: – SOF –  Atualizado até 04/11/2022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323401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932966" y="4908235"/>
            <a:ext cx="5925826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PRINCIPAIS INVESTIMENTOS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 flipV="1">
            <a:off x="6198781" y="5476802"/>
            <a:ext cx="5474681" cy="84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AE40417-884A-56E1-3671-D32F063A2B0C}"/>
              </a:ext>
            </a:extLst>
          </p:cNvPr>
          <p:cNvSpPr txBox="1">
            <a:spLocks/>
          </p:cNvSpPr>
          <p:nvPr/>
        </p:nvSpPr>
        <p:spPr>
          <a:xfrm>
            <a:off x="3545212" y="2627672"/>
            <a:ext cx="8313581" cy="155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PROJETO AVANÇA SAÚDE</a:t>
            </a:r>
          </a:p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PMSP x BID</a:t>
            </a:r>
          </a:p>
        </p:txBody>
      </p:sp>
      <p:pic>
        <p:nvPicPr>
          <p:cNvPr id="5" name="Shape 402">
            <a:extLst>
              <a:ext uri="{FF2B5EF4-FFF2-40B4-BE49-F238E27FC236}">
                <a16:creationId xmlns:a16="http://schemas.microsoft.com/office/drawing/2014/main" id="{75435AA8-C6E2-F6F8-A0B1-945000EBBB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88000"/>
          </a:blip>
          <a:srcRect t="32288" r="65427" b="31937"/>
          <a:stretch/>
        </p:blipFill>
        <p:spPr bwMode="auto">
          <a:xfrm>
            <a:off x="1839217" y="372141"/>
            <a:ext cx="1620392" cy="114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361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941063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u="sng" dirty="0">
                <a:solidFill>
                  <a:schemeClr val="tx1"/>
                </a:solidFill>
              </a:rPr>
              <a:t>                                                         23</a:t>
            </a:r>
            <a:r>
              <a:rPr lang="pt-BR" sz="2800" u="sng" dirty="0">
                <a:solidFill>
                  <a:schemeClr val="tx1"/>
                </a:solidFill>
              </a:rPr>
              <a:t> OBRAS EM ANDAMENTO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000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NORTE (02)</a:t>
            </a:r>
          </a:p>
          <a:p>
            <a:pPr lvl="2"/>
            <a:r>
              <a:rPr lang="pt-BR" b="1" dirty="0"/>
              <a:t>UBS Vila Ramos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Vila Maria Baixa</a:t>
            </a:r>
          </a:p>
          <a:p>
            <a:pPr marL="628650" lvl="2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OESTE (04)</a:t>
            </a:r>
          </a:p>
          <a:p>
            <a:pPr lvl="2"/>
            <a:r>
              <a:rPr lang="pt-BR" b="1" dirty="0"/>
              <a:t>AMA/UBS Integrada São Jorge, ,</a:t>
            </a:r>
          </a:p>
          <a:p>
            <a:pPr lvl="2"/>
            <a:r>
              <a:rPr lang="pt-BR" b="1" dirty="0"/>
              <a:t>UBS Jd. D’Abril, </a:t>
            </a:r>
          </a:p>
          <a:p>
            <a:pPr lvl="2"/>
            <a:r>
              <a:rPr lang="pt-BR" b="1" dirty="0"/>
              <a:t>AMA/UBS Integrada Vila Nova Jaguaré,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Rio Pequeno</a:t>
            </a:r>
            <a:endParaRPr lang="pt-BR" dirty="0">
              <a:solidFill>
                <a:schemeClr val="accent5"/>
              </a:solidFill>
            </a:endParaRPr>
          </a:p>
          <a:p>
            <a:pPr marL="363537" lvl="1" indent="0">
              <a:buNone/>
            </a:pPr>
            <a:endParaRPr lang="pt-BR" dirty="0"/>
          </a:p>
          <a:p>
            <a:pPr marL="363537" lvl="1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5C4DA3-D3F4-4791-BF42-65F611CA16EB}"/>
              </a:ext>
            </a:extLst>
          </p:cNvPr>
          <p:cNvSpPr txBox="1"/>
          <p:nvPr/>
        </p:nvSpPr>
        <p:spPr>
          <a:xfrm flipH="1">
            <a:off x="7929192" y="2658818"/>
            <a:ext cx="3338623" cy="2062103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ENTREGA PREVISTA PARA 2022/2023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0BCD435-B324-48F7-AB28-DCD26165894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613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5400" u="sng" dirty="0">
                <a:solidFill>
                  <a:schemeClr val="tx1"/>
                </a:solidFill>
              </a:rPr>
              <a:t>                               23</a:t>
            </a:r>
            <a:r>
              <a:rPr lang="pt-BR" sz="4000" u="sng" dirty="0">
                <a:solidFill>
                  <a:schemeClr val="tx1"/>
                </a:solidFill>
              </a:rPr>
              <a:t> OBRAS EM ANDAMENTO                                                                                                                                               </a:t>
            </a:r>
            <a:endParaRPr lang="pt-BR" sz="28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SUDESTE (02)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Carrão </a:t>
            </a:r>
          </a:p>
          <a:p>
            <a:pPr lvl="2"/>
            <a:r>
              <a:rPr lang="pt-BR" b="1" dirty="0"/>
              <a:t>UBS Guarani Vargas.</a:t>
            </a:r>
            <a:endParaRPr lang="pt-BR" dirty="0"/>
          </a:p>
          <a:p>
            <a:pPr marL="363537" lvl="1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SUL (05)</a:t>
            </a:r>
          </a:p>
          <a:p>
            <a:pPr lvl="2"/>
            <a:r>
              <a:rPr lang="pt-BR" b="1" dirty="0"/>
              <a:t>UBS Jardim Selma, </a:t>
            </a:r>
          </a:p>
          <a:p>
            <a:pPr lvl="2"/>
            <a:r>
              <a:rPr lang="pt-BR" b="1" dirty="0"/>
              <a:t>UBS Parque Santo Antonio II, </a:t>
            </a:r>
          </a:p>
          <a:p>
            <a:pPr lvl="2"/>
            <a:r>
              <a:rPr lang="pt-BR" b="1" dirty="0"/>
              <a:t>UBS Jd. </a:t>
            </a:r>
            <a:r>
              <a:rPr lang="pt-BR" b="1" dirty="0" err="1"/>
              <a:t>Reimberg</a:t>
            </a:r>
            <a:r>
              <a:rPr lang="pt-BR" b="1" dirty="0"/>
              <a:t>, </a:t>
            </a:r>
          </a:p>
          <a:p>
            <a:pPr lvl="2"/>
            <a:r>
              <a:rPr lang="pt-BR" b="1" dirty="0"/>
              <a:t>UBS Cidade Dutra </a:t>
            </a:r>
          </a:p>
          <a:p>
            <a:pPr lvl="2"/>
            <a:r>
              <a:rPr lang="pt-BR" b="1" dirty="0"/>
              <a:t>UBS Jardim São Bernardo.</a:t>
            </a:r>
            <a:endParaRPr lang="pt-BR" dirty="0"/>
          </a:p>
          <a:p>
            <a:pPr marL="363537" lvl="1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BF1CE6-9006-42E9-96AC-5AE94ACA64E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9FE02A6-97C7-5353-ED1F-A71755D669C3}"/>
              </a:ext>
            </a:extLst>
          </p:cNvPr>
          <p:cNvSpPr txBox="1"/>
          <p:nvPr/>
        </p:nvSpPr>
        <p:spPr>
          <a:xfrm flipH="1">
            <a:off x="7929192" y="2658818"/>
            <a:ext cx="3338623" cy="2062103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ENTREGA PREVISTA PARA 2022/2023</a:t>
            </a:r>
          </a:p>
        </p:txBody>
      </p:sp>
    </p:spTree>
    <p:extLst>
      <p:ext uri="{BB962C8B-B14F-4D97-AF65-F5344CB8AC3E}">
        <p14:creationId xmlns:p14="http://schemas.microsoft.com/office/powerpoint/2010/main" val="10666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000" u="sng" dirty="0">
                <a:solidFill>
                  <a:schemeClr val="tx1"/>
                </a:solidFill>
              </a:rPr>
              <a:t>                                                         23</a:t>
            </a:r>
            <a:r>
              <a:rPr lang="pt-BR" sz="2800" u="sng" dirty="0">
                <a:solidFill>
                  <a:schemeClr val="tx1"/>
                </a:solidFill>
              </a:rPr>
              <a:t> OBRAS EM ANDAMENTO</a:t>
            </a:r>
          </a:p>
          <a:p>
            <a:pPr marL="0" indent="0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LESTE (10)</a:t>
            </a:r>
          </a:p>
          <a:p>
            <a:pPr lvl="2"/>
            <a:r>
              <a:rPr lang="pt-BR" b="1" dirty="0"/>
              <a:t>AMA/UBS Integrada Jardim Santo André,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CCI Leste,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Hospital Dia São Mateus</a:t>
            </a:r>
            <a:r>
              <a:rPr lang="pt-BR" b="1" dirty="0"/>
              <a:t>, </a:t>
            </a:r>
          </a:p>
          <a:p>
            <a:pPr lvl="2"/>
            <a:r>
              <a:rPr lang="pt-BR" b="1" dirty="0"/>
              <a:t>UBS </a:t>
            </a:r>
            <a:r>
              <a:rPr lang="pt-BR" b="1" dirty="0" err="1"/>
              <a:t>Keralux</a:t>
            </a:r>
            <a:r>
              <a:rPr lang="pt-BR" b="1" dirty="0"/>
              <a:t>, </a:t>
            </a:r>
          </a:p>
          <a:p>
            <a:pPr lvl="2"/>
            <a:r>
              <a:rPr lang="pt-BR" b="1" dirty="0"/>
              <a:t>UBS </a:t>
            </a:r>
            <a:r>
              <a:rPr lang="pt-BR" b="1" dirty="0" err="1"/>
              <a:t>Atualpa</a:t>
            </a:r>
            <a:r>
              <a:rPr lang="pt-BR" b="1" dirty="0"/>
              <a:t>,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Jardim Helena</a:t>
            </a:r>
            <a:r>
              <a:rPr lang="pt-BR" b="1" dirty="0"/>
              <a:t>, </a:t>
            </a:r>
          </a:p>
          <a:p>
            <a:pPr lvl="2"/>
            <a:r>
              <a:rPr lang="pt-BR" b="1" dirty="0"/>
              <a:t>UBS Jd. Conquista II, </a:t>
            </a:r>
          </a:p>
          <a:p>
            <a:pPr lvl="2"/>
            <a:r>
              <a:rPr lang="pt-BR" b="1" dirty="0"/>
              <a:t>UBS Cosmopolita,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</a:t>
            </a:r>
            <a:r>
              <a:rPr lang="pt-BR" b="1" dirty="0" err="1">
                <a:solidFill>
                  <a:schemeClr val="accent5"/>
                </a:solidFill>
              </a:rPr>
              <a:t>Atualpa</a:t>
            </a:r>
            <a:r>
              <a:rPr lang="pt-BR" b="1" dirty="0"/>
              <a:t>, </a:t>
            </a:r>
          </a:p>
          <a:p>
            <a:pPr lvl="2"/>
            <a:r>
              <a:rPr lang="pt-BR" b="1" dirty="0"/>
              <a:t>UBS Parque das Flores.</a:t>
            </a:r>
          </a:p>
          <a:p>
            <a:pPr marL="628650" lvl="2" indent="0">
              <a:buNone/>
            </a:pPr>
            <a:endParaRPr lang="pt-BR" dirty="0"/>
          </a:p>
          <a:p>
            <a:pPr marL="363537" lvl="1" indent="0">
              <a:buNone/>
            </a:pPr>
            <a:endParaRPr lang="pt-BR" dirty="0"/>
          </a:p>
          <a:p>
            <a:pPr marL="363537" lvl="1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BF1CE6-9006-42E9-96AC-5AE94ACA64E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6431DDB-D038-751C-12C0-10D66C9BB9B2}"/>
              </a:ext>
            </a:extLst>
          </p:cNvPr>
          <p:cNvSpPr txBox="1"/>
          <p:nvPr/>
        </p:nvSpPr>
        <p:spPr>
          <a:xfrm flipH="1">
            <a:off x="7929192" y="2658818"/>
            <a:ext cx="3338623" cy="2062103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ENTREGA PREVISTA</a:t>
            </a:r>
          </a:p>
          <a:p>
            <a:pPr algn="ctr"/>
            <a:r>
              <a:rPr lang="pt-BR" sz="3200" dirty="0">
                <a:latin typeface="Arial Black" panose="020B0A04020102020204" pitchFamily="34" charset="0"/>
              </a:rPr>
              <a:t>PARA 2022/2023</a:t>
            </a:r>
          </a:p>
        </p:txBody>
      </p:sp>
    </p:spTree>
    <p:extLst>
      <p:ext uri="{BB962C8B-B14F-4D97-AF65-F5344CB8AC3E}">
        <p14:creationId xmlns:p14="http://schemas.microsoft.com/office/powerpoint/2010/main" val="2933782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D5042D92-992A-4580-918E-D30771A5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36677"/>
            <a:ext cx="11648661" cy="654301"/>
          </a:xfrm>
        </p:spPr>
        <p:txBody>
          <a:bodyPr>
            <a:normAutofit/>
          </a:bodyPr>
          <a:lstStyle/>
          <a:p>
            <a:r>
              <a:rPr lang="pt-BR" dirty="0"/>
              <a:t>PLOA 2023:                    Principais Objetivos da SMS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C232AC-9258-0CDB-2B40-9D968192F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Qualificação contínua da rede de atenção à saúde (RAS) do município</a:t>
            </a:r>
          </a:p>
          <a:p>
            <a:pPr marL="628650" lvl="2" indent="0">
              <a:buNone/>
            </a:pPr>
            <a:endParaRPr lang="pt-BR" sz="12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/>
              <a:t>Fortalecimento e manutenção de uma RAS integrada.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/>
              <a:t>Ampliar a oferta e o acesso aos serviços de Saúde aos Munícipes.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/>
              <a:t>Ampliar os programas das linhas de cuidados.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/>
              <a:t>Ampliar a oferta de cirurgias e exames.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/>
              <a:t>Ampliar a cobertura vacinal em todo o Município.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Modernização e atualização tecnológica da infraestrutura de equipamentos e serviços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dirty="0"/>
              <a:t>Implementação de novas soluções tecnológicas voltadas para a ampliação das capacidades institucionais da Saúde e maior resolutividade do cuidado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pt-BR" sz="2000" u="sng" dirty="0"/>
              <a:t>Prontuário Eletrônico </a:t>
            </a:r>
            <a:r>
              <a:rPr lang="pt-BR" sz="2000" dirty="0"/>
              <a:t>e </a:t>
            </a:r>
            <a:r>
              <a:rPr lang="pt-BR" sz="2000" u="sng" dirty="0"/>
              <a:t>Sistemas de Interoperabilidade </a:t>
            </a:r>
            <a:r>
              <a:rPr lang="pt-BR" sz="2000" dirty="0"/>
              <a:t>dos dados.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pt-BR" sz="2000" dirty="0"/>
              <a:t>Fortalecimento ao processo de implementação aos </a:t>
            </a:r>
            <a:r>
              <a:rPr lang="pt-BR" sz="2000" u="sng" dirty="0"/>
              <a:t>Sistemas de Tele Consulta.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pt-BR" sz="2000" dirty="0"/>
              <a:t>Ampliar o processo de informatização da </a:t>
            </a:r>
            <a:r>
              <a:rPr lang="pt-BR" sz="2000" u="sng" dirty="0"/>
              <a:t>classificação de riscos</a:t>
            </a:r>
            <a:r>
              <a:rPr lang="pt-BR" sz="2000" dirty="0"/>
              <a:t>.</a:t>
            </a:r>
            <a:endParaRPr lang="pt-BR" sz="2000" u="sng" dirty="0"/>
          </a:p>
        </p:txBody>
      </p:sp>
    </p:spTree>
    <p:extLst>
      <p:ext uri="{BB962C8B-B14F-4D97-AF65-F5344CB8AC3E}">
        <p14:creationId xmlns:p14="http://schemas.microsoft.com/office/powerpoint/2010/main" val="3059758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PLOA 2023:                  Ilustrativo – CCI LESTE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7F97C1-3686-4508-9628-D6AAD364C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66" y="871879"/>
            <a:ext cx="11424001" cy="56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99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446D76-52A7-445B-8336-7267D3F06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99" y="935662"/>
            <a:ext cx="11424001" cy="561227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326885E-0DF3-4A8A-8070-9371E7BD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36677"/>
            <a:ext cx="11648661" cy="654301"/>
          </a:xfrm>
        </p:spPr>
        <p:txBody>
          <a:bodyPr/>
          <a:lstStyle/>
          <a:p>
            <a:r>
              <a:rPr lang="pt-BR" dirty="0"/>
              <a:t>PLOA 2023:                  Ilustrativo – CCI LESTE</a:t>
            </a:r>
          </a:p>
        </p:txBody>
      </p:sp>
    </p:spTree>
    <p:extLst>
      <p:ext uri="{BB962C8B-B14F-4D97-AF65-F5344CB8AC3E}">
        <p14:creationId xmlns:p14="http://schemas.microsoft.com/office/powerpoint/2010/main" val="2025570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735520" y="4742836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PRINCIPAIS INVESTIMENTOS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6096000" y="5242886"/>
            <a:ext cx="55880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3B82D193-6054-4E02-BFF7-FAB923249ED8}"/>
              </a:ext>
            </a:extLst>
          </p:cNvPr>
          <p:cNvSpPr txBox="1">
            <a:spLocks/>
          </p:cNvSpPr>
          <p:nvPr/>
        </p:nvSpPr>
        <p:spPr>
          <a:xfrm>
            <a:off x="3545212" y="2627672"/>
            <a:ext cx="8313581" cy="155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PROJETO AVANÇA SAÚDE</a:t>
            </a:r>
          </a:p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PMSP x PPP</a:t>
            </a:r>
          </a:p>
        </p:txBody>
      </p:sp>
      <p:pic>
        <p:nvPicPr>
          <p:cNvPr id="4" name="Shape 402">
            <a:extLst>
              <a:ext uri="{FF2B5EF4-FFF2-40B4-BE49-F238E27FC236}">
                <a16:creationId xmlns:a16="http://schemas.microsoft.com/office/drawing/2014/main" id="{9AE68901-A8B2-FEEE-1F4F-DF7E07B4E9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88000"/>
          </a:blip>
          <a:srcRect t="32288" r="65427" b="31937"/>
          <a:stretch/>
        </p:blipFill>
        <p:spPr bwMode="auto">
          <a:xfrm>
            <a:off x="1839217" y="372141"/>
            <a:ext cx="1620392" cy="114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828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u="sng" dirty="0">
                <a:solidFill>
                  <a:schemeClr val="tx1"/>
                </a:solidFill>
              </a:rPr>
              <a:t>                                                                     5 Obras iniciadas por PPP da COHAB </a:t>
            </a:r>
            <a:endParaRPr lang="pt-BR" sz="1000" dirty="0">
              <a:solidFill>
                <a:schemeClr val="tx1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NORTE (02)</a:t>
            </a:r>
          </a:p>
          <a:p>
            <a:pPr lvl="2"/>
            <a:r>
              <a:rPr lang="pt-BR" b="1" dirty="0"/>
              <a:t>UBS Jd. Antártica – OIS: 30/06/2022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Jd. Peri – OIS: 08/09/2022</a:t>
            </a:r>
          </a:p>
          <a:p>
            <a:pPr marL="628650" lvl="2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OESTE (02)</a:t>
            </a:r>
          </a:p>
          <a:p>
            <a:pPr lvl="2"/>
            <a:r>
              <a:rPr lang="pt-BR" b="1" dirty="0"/>
              <a:t>UBS </a:t>
            </a:r>
            <a:r>
              <a:rPr lang="pt-BR" b="1" dirty="0" err="1"/>
              <a:t>Cajú</a:t>
            </a:r>
            <a:r>
              <a:rPr lang="pt-BR" b="1" dirty="0"/>
              <a:t> – OIS: 25/10/2022</a:t>
            </a:r>
          </a:p>
          <a:p>
            <a:pPr lvl="2"/>
            <a:r>
              <a:rPr lang="pt-BR" b="1" dirty="0"/>
              <a:t>UBS Malta II – OIS: 23/09/2022</a:t>
            </a:r>
          </a:p>
          <a:p>
            <a:pPr marL="628650" lvl="2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CENTRO (01)</a:t>
            </a:r>
          </a:p>
          <a:p>
            <a:pPr lvl="2"/>
            <a:r>
              <a:rPr lang="pt-BR" b="1" dirty="0"/>
              <a:t>CIES Campos Elísios – OIS: 04/11/2022</a:t>
            </a:r>
            <a:endParaRPr lang="pt-BR" dirty="0"/>
          </a:p>
          <a:p>
            <a:pPr marL="363537" lvl="1" indent="0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DC37EB-7FA0-4840-80A7-58A37DDFED0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E1CD482-108D-DF05-157F-9FBDF2C431A1}"/>
              </a:ext>
            </a:extLst>
          </p:cNvPr>
          <p:cNvSpPr txBox="1"/>
          <p:nvPr/>
        </p:nvSpPr>
        <p:spPr>
          <a:xfrm flipH="1">
            <a:off x="7929192" y="2658818"/>
            <a:ext cx="3338623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ENTREGA PREVISTA PARA 2023/2024</a:t>
            </a:r>
          </a:p>
        </p:txBody>
      </p:sp>
    </p:spTree>
    <p:extLst>
      <p:ext uri="{BB962C8B-B14F-4D97-AF65-F5344CB8AC3E}">
        <p14:creationId xmlns:p14="http://schemas.microsoft.com/office/powerpoint/2010/main" val="1376081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u="sng" dirty="0">
                <a:solidFill>
                  <a:schemeClr val="tx1"/>
                </a:solidFill>
              </a:rPr>
              <a:t>                                                                      9 Obras a iniciar por PPP da COHAB</a:t>
            </a:r>
          </a:p>
          <a:p>
            <a:pPr lvl="1"/>
            <a:endParaRPr lang="pt-BR" sz="2800" b="1" dirty="0">
              <a:solidFill>
                <a:srgbClr val="0070C0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NORTE (02)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Santana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21 de Junho.</a:t>
            </a:r>
          </a:p>
          <a:p>
            <a:pPr marL="628650" lvl="2" indent="0">
              <a:buNone/>
            </a:pPr>
            <a:endParaRPr lang="pt-BR" b="1" dirty="0">
              <a:solidFill>
                <a:schemeClr val="accent5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OESTE (03)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Butantã – Caetano Virgílio Neto,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Lapa</a:t>
            </a:r>
            <a:r>
              <a:rPr lang="pt-BR" b="1" dirty="0"/>
              <a:t>, </a:t>
            </a:r>
          </a:p>
          <a:p>
            <a:pPr lvl="2"/>
            <a:r>
              <a:rPr lang="pt-BR" b="1" dirty="0"/>
              <a:t>CAPS PERDIZES.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DC37EB-7FA0-4840-80A7-58A37DDFED0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A98BB82-F616-38C9-CF9C-ED546F5254ED}"/>
              </a:ext>
            </a:extLst>
          </p:cNvPr>
          <p:cNvSpPr txBox="1"/>
          <p:nvPr/>
        </p:nvSpPr>
        <p:spPr>
          <a:xfrm flipH="1">
            <a:off x="7929192" y="2658818"/>
            <a:ext cx="3338623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ENTREGA PREVISTA PARA 2023/2024</a:t>
            </a:r>
          </a:p>
        </p:txBody>
      </p:sp>
    </p:spTree>
    <p:extLst>
      <p:ext uri="{BB962C8B-B14F-4D97-AF65-F5344CB8AC3E}">
        <p14:creationId xmlns:p14="http://schemas.microsoft.com/office/powerpoint/2010/main" val="396975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u="sng" dirty="0">
                <a:solidFill>
                  <a:schemeClr val="tx1"/>
                </a:solidFill>
              </a:rPr>
              <a:t>                                                                      9 Obras a iniciar por PPP da COHAB</a:t>
            </a:r>
          </a:p>
          <a:p>
            <a:pPr lvl="1"/>
            <a:endParaRPr lang="pt-BR" sz="2800" b="1" dirty="0">
              <a:solidFill>
                <a:srgbClr val="0070C0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SUDESTE (03)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Sacomã</a:t>
            </a:r>
            <a:r>
              <a:rPr lang="pt-BR" b="1" dirty="0"/>
              <a:t>,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Augusto Gomes de Matos</a:t>
            </a:r>
          </a:p>
          <a:p>
            <a:pPr lvl="2"/>
            <a:r>
              <a:rPr lang="pt-BR" b="1" dirty="0"/>
              <a:t>CIES </a:t>
            </a:r>
            <a:r>
              <a:rPr lang="pt-BR" b="1" dirty="0" err="1"/>
              <a:t>Ceret</a:t>
            </a:r>
            <a:r>
              <a:rPr lang="pt-BR" b="1" dirty="0"/>
              <a:t>.</a:t>
            </a:r>
          </a:p>
          <a:p>
            <a:pPr marL="628650" lvl="2" indent="0">
              <a:buNone/>
            </a:pPr>
            <a:endParaRPr lang="pt-BR" b="1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SUL (01)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Centro Oncológico Bruno Covas (2° Etapa).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DC37EB-7FA0-4840-80A7-58A37DDFED0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52BCA56-C01F-F99A-975F-CD13F970ECBF}"/>
              </a:ext>
            </a:extLst>
          </p:cNvPr>
          <p:cNvSpPr txBox="1"/>
          <p:nvPr/>
        </p:nvSpPr>
        <p:spPr>
          <a:xfrm flipH="1">
            <a:off x="7929192" y="2658818"/>
            <a:ext cx="3338623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ENTREGA PREVISTA PARA 2023/2024</a:t>
            </a:r>
          </a:p>
        </p:txBody>
      </p:sp>
    </p:spTree>
    <p:extLst>
      <p:ext uri="{BB962C8B-B14F-4D97-AF65-F5344CB8AC3E}">
        <p14:creationId xmlns:p14="http://schemas.microsoft.com/office/powerpoint/2010/main" val="1778685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735520" y="4742836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PRINCIPAIS INVESTIMENTOS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6096000" y="5242886"/>
            <a:ext cx="55880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3B82D193-6054-4E02-BFF7-FAB923249ED8}"/>
              </a:ext>
            </a:extLst>
          </p:cNvPr>
          <p:cNvSpPr txBox="1">
            <a:spLocks/>
          </p:cNvSpPr>
          <p:nvPr/>
        </p:nvSpPr>
        <p:spPr>
          <a:xfrm>
            <a:off x="3545212" y="2627672"/>
            <a:ext cx="8313581" cy="155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PROJETO AVANÇA SAÚDE</a:t>
            </a:r>
          </a:p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PMSP</a:t>
            </a:r>
          </a:p>
        </p:txBody>
      </p:sp>
      <p:pic>
        <p:nvPicPr>
          <p:cNvPr id="4" name="Shape 402">
            <a:extLst>
              <a:ext uri="{FF2B5EF4-FFF2-40B4-BE49-F238E27FC236}">
                <a16:creationId xmlns:a16="http://schemas.microsoft.com/office/drawing/2014/main" id="{4E5E0AB8-57A5-1F8E-ED95-445343BE5B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88000"/>
          </a:blip>
          <a:srcRect t="32288" r="65427" b="31937"/>
          <a:stretch/>
        </p:blipFill>
        <p:spPr bwMode="auto">
          <a:xfrm>
            <a:off x="1839217" y="372141"/>
            <a:ext cx="1620392" cy="114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0946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u="sng" dirty="0">
                <a:solidFill>
                  <a:schemeClr val="tx1"/>
                </a:solidFill>
              </a:rPr>
              <a:t>                                                                                                       16 Obras a iniciar</a:t>
            </a:r>
          </a:p>
          <a:p>
            <a:pPr marL="0" indent="0" algn="ctr">
              <a:buNone/>
            </a:pPr>
            <a:endParaRPr lang="pt-BR" sz="2800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NORTE (02)</a:t>
            </a:r>
          </a:p>
          <a:p>
            <a:pPr lvl="2"/>
            <a:r>
              <a:rPr lang="pt-BR" b="1" dirty="0"/>
              <a:t>UBS Jd. Brasília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Anhanguera</a:t>
            </a:r>
            <a:r>
              <a:rPr lang="pt-BR" b="1" dirty="0"/>
              <a:t>.</a:t>
            </a:r>
          </a:p>
          <a:p>
            <a:pPr marL="628650" lvl="2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CENTRO (01)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Barra Funda</a:t>
            </a:r>
            <a:r>
              <a:rPr lang="pt-BR" dirty="0"/>
              <a:t>.</a:t>
            </a:r>
          </a:p>
          <a:p>
            <a:pPr marL="363537" lvl="1" indent="0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DC37EB-7FA0-4840-80A7-58A37DDFED0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A6747B2-2801-2A2D-299B-F02ACF460460}"/>
              </a:ext>
            </a:extLst>
          </p:cNvPr>
          <p:cNvSpPr txBox="1"/>
          <p:nvPr/>
        </p:nvSpPr>
        <p:spPr>
          <a:xfrm flipH="1">
            <a:off x="7929192" y="2658818"/>
            <a:ext cx="333862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ENTREGA PREVISTA PARA 2024</a:t>
            </a:r>
          </a:p>
        </p:txBody>
      </p:sp>
    </p:spTree>
    <p:extLst>
      <p:ext uri="{BB962C8B-B14F-4D97-AF65-F5344CB8AC3E}">
        <p14:creationId xmlns:p14="http://schemas.microsoft.com/office/powerpoint/2010/main" val="675542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u="sng" dirty="0">
                <a:solidFill>
                  <a:schemeClr val="tx1"/>
                </a:solidFill>
              </a:rPr>
              <a:t>                                                                                     16 Obras a iniciar</a:t>
            </a:r>
            <a:endParaRPr lang="pt-BR" sz="1000" dirty="0">
              <a:solidFill>
                <a:schemeClr val="tx1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LESTE (04)</a:t>
            </a:r>
          </a:p>
          <a:p>
            <a:pPr lvl="2"/>
            <a:r>
              <a:rPr lang="pt-BR" b="1" dirty="0"/>
              <a:t>UBS JD. Popular,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Laranjeiras</a:t>
            </a:r>
            <a:r>
              <a:rPr lang="pt-BR" b="1" dirty="0"/>
              <a:t>,</a:t>
            </a:r>
          </a:p>
          <a:p>
            <a:pPr lvl="2"/>
            <a:r>
              <a:rPr lang="pt-BR" b="1" dirty="0"/>
              <a:t>UBS Jd. Vitória,</a:t>
            </a:r>
          </a:p>
          <a:p>
            <a:pPr lvl="2"/>
            <a:r>
              <a:rPr lang="pt-BR" b="1" dirty="0"/>
              <a:t>UBS Jardim Helena.</a:t>
            </a:r>
          </a:p>
          <a:p>
            <a:pPr marL="628650" lvl="2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SUDESTE (03)</a:t>
            </a:r>
          </a:p>
          <a:p>
            <a:pPr lvl="2"/>
            <a:r>
              <a:rPr lang="pt-BR" b="1" dirty="0"/>
              <a:t>UBS Primavera Colorado,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Sapopemba</a:t>
            </a:r>
            <a:r>
              <a:rPr lang="pt-BR" b="1" dirty="0"/>
              <a:t>,</a:t>
            </a:r>
          </a:p>
          <a:p>
            <a:pPr lvl="2"/>
            <a:r>
              <a:rPr lang="pt-BR" b="1" dirty="0"/>
              <a:t>UBS Eng. Trindade.</a:t>
            </a:r>
          </a:p>
          <a:p>
            <a:pPr marL="363537" lvl="1" indent="0">
              <a:buNone/>
            </a:pP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6CB18D-5199-4C37-A243-633968CF4E4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C4D1237-B599-2251-71B0-48F92F17EC5B}"/>
              </a:ext>
            </a:extLst>
          </p:cNvPr>
          <p:cNvSpPr txBox="1"/>
          <p:nvPr/>
        </p:nvSpPr>
        <p:spPr>
          <a:xfrm flipH="1">
            <a:off x="7929192" y="2658818"/>
            <a:ext cx="333862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ENTREGA PREVISTA PARA 2024</a:t>
            </a:r>
          </a:p>
        </p:txBody>
      </p:sp>
    </p:spTree>
    <p:extLst>
      <p:ext uri="{BB962C8B-B14F-4D97-AF65-F5344CB8AC3E}">
        <p14:creationId xmlns:p14="http://schemas.microsoft.com/office/powerpoint/2010/main" val="2026899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u="sng" dirty="0">
                <a:solidFill>
                  <a:schemeClr val="tx1"/>
                </a:solidFill>
              </a:rPr>
              <a:t>                                                                                      16 Obras a iniciar</a:t>
            </a:r>
          </a:p>
          <a:p>
            <a:pPr marL="0" indent="0" algn="ctr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SUL (06)</a:t>
            </a:r>
            <a:endParaRPr lang="pt-BR" b="1" dirty="0"/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Cidade Adhemar</a:t>
            </a:r>
            <a:r>
              <a:rPr lang="pt-BR" b="1" dirty="0"/>
              <a:t>,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UPA Grajaú</a:t>
            </a:r>
            <a:r>
              <a:rPr lang="pt-BR" b="1" dirty="0"/>
              <a:t>, </a:t>
            </a:r>
          </a:p>
          <a:p>
            <a:pPr lvl="2"/>
            <a:r>
              <a:rPr lang="pt-BR" b="1" dirty="0"/>
              <a:t>UBS Jd. Progresso, </a:t>
            </a:r>
          </a:p>
          <a:p>
            <a:pPr lvl="2"/>
            <a:r>
              <a:rPr lang="pt-BR" b="1" dirty="0"/>
              <a:t>UBS Vila Rubi, </a:t>
            </a:r>
          </a:p>
          <a:p>
            <a:pPr lvl="2"/>
            <a:r>
              <a:rPr lang="pt-BR" b="1" dirty="0"/>
              <a:t>UBS Jd. Helga, </a:t>
            </a:r>
          </a:p>
          <a:p>
            <a:pPr lvl="2"/>
            <a:r>
              <a:rPr lang="pt-BR" b="1" dirty="0"/>
              <a:t>UBS Jd. </a:t>
            </a:r>
            <a:r>
              <a:rPr lang="pt-BR" b="1" dirty="0" err="1"/>
              <a:t>Kioto</a:t>
            </a:r>
            <a:r>
              <a:rPr lang="pt-BR" b="1" dirty="0"/>
              <a:t>.</a:t>
            </a:r>
          </a:p>
          <a:p>
            <a:pPr marL="363537" lvl="1" indent="0">
              <a:buNone/>
            </a:pP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6CB18D-5199-4C37-A243-633968CF4E4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1C77AF0-5187-E358-5959-3F1F02D5293C}"/>
              </a:ext>
            </a:extLst>
          </p:cNvPr>
          <p:cNvSpPr txBox="1"/>
          <p:nvPr/>
        </p:nvSpPr>
        <p:spPr>
          <a:xfrm flipH="1">
            <a:off x="7929192" y="2658818"/>
            <a:ext cx="333862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ENTREGA PREVISTA PARA 2024</a:t>
            </a:r>
          </a:p>
        </p:txBody>
      </p:sp>
    </p:spTree>
    <p:extLst>
      <p:ext uri="{BB962C8B-B14F-4D97-AF65-F5344CB8AC3E}">
        <p14:creationId xmlns:p14="http://schemas.microsoft.com/office/powerpoint/2010/main" val="3103382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D5042D92-992A-4580-918E-D30771A5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36677"/>
            <a:ext cx="11648661" cy="654301"/>
          </a:xfrm>
        </p:spPr>
        <p:txBody>
          <a:bodyPr>
            <a:normAutofit/>
          </a:bodyPr>
          <a:lstStyle/>
          <a:p>
            <a:r>
              <a:rPr lang="pt-BR" dirty="0"/>
              <a:t>PLOA 2023:                    INSTRUMENTOS E FONTES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C232AC-9258-0CDB-2B40-9D968192F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INSTRUMENTOS DE PLANEJAMENTO DE SMS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pt-BR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/>
              <a:t>PLANO DE METAS 2021-2024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/>
              <a:t>PLANO MUNICIPAL DE SAÚDE 2022-2025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/>
              <a:t>AGENDA 2030 (ODS)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/>
              <a:t>ORÇAMENTO CIDADÃO 2023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 DE RECURSOS PARA EXECUÇÃO DO PLANEJAMENTO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TESOURO MUNICIPAL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FINANCIAMENTO DO BANCO INTERAMERICANO DE DESENVOLVIMENTO – BID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TRANSFERENCIAS DE OUTROS ENTES FEDERATIVOS</a:t>
            </a:r>
          </a:p>
        </p:txBody>
      </p:sp>
    </p:spTree>
    <p:extLst>
      <p:ext uri="{BB962C8B-B14F-4D97-AF65-F5344CB8AC3E}">
        <p14:creationId xmlns:p14="http://schemas.microsoft.com/office/powerpoint/2010/main" val="3920589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7378996" y="5242886"/>
            <a:ext cx="43050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584EB5B-C13B-42DE-A8D9-ECB37C16E4E0}"/>
              </a:ext>
            </a:extLst>
          </p:cNvPr>
          <p:cNvSpPr txBox="1"/>
          <p:nvPr/>
        </p:nvSpPr>
        <p:spPr>
          <a:xfrm flipH="1">
            <a:off x="5735521" y="4908235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INVESTIMENTO EM GESTÃO</a:t>
            </a:r>
          </a:p>
        </p:txBody>
      </p:sp>
      <p:pic>
        <p:nvPicPr>
          <p:cNvPr id="2" name="Shape 402">
            <a:extLst>
              <a:ext uri="{FF2B5EF4-FFF2-40B4-BE49-F238E27FC236}">
                <a16:creationId xmlns:a16="http://schemas.microsoft.com/office/drawing/2014/main" id="{BF855881-6A30-4180-565C-802CE0FD02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88000"/>
          </a:blip>
          <a:srcRect t="32288" r="65427" b="31937"/>
          <a:stretch/>
        </p:blipFill>
        <p:spPr bwMode="auto">
          <a:xfrm>
            <a:off x="1839217" y="372141"/>
            <a:ext cx="1620392" cy="114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4EDC872-410E-D525-B988-5C0C9B09DC6D}"/>
              </a:ext>
            </a:extLst>
          </p:cNvPr>
          <p:cNvSpPr txBox="1">
            <a:spLocks/>
          </p:cNvSpPr>
          <p:nvPr/>
        </p:nvSpPr>
        <p:spPr>
          <a:xfrm>
            <a:off x="3545213" y="2127892"/>
            <a:ext cx="8313581" cy="155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PROJETO AVANÇA SAÚDE</a:t>
            </a:r>
          </a:p>
        </p:txBody>
      </p:sp>
    </p:spTree>
    <p:extLst>
      <p:ext uri="{BB962C8B-B14F-4D97-AF65-F5344CB8AC3E}">
        <p14:creationId xmlns:p14="http://schemas.microsoft.com/office/powerpoint/2010/main" val="3094494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     </a:t>
            </a:r>
            <a:r>
              <a:rPr lang="pt-BR" sz="3200" dirty="0"/>
              <a:t>INVESTIMENTOS – Gestão e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/>
          </a:bodyPr>
          <a:lstStyle/>
          <a:p>
            <a:pPr lvl="1"/>
            <a:r>
              <a:rPr lang="pt-BR" sz="2800" b="1" dirty="0"/>
              <a:t>Novos Sistemas de Gerenciamento e Controle</a:t>
            </a:r>
          </a:p>
          <a:p>
            <a:pPr marL="363537" lvl="1" indent="0">
              <a:buNone/>
            </a:pPr>
            <a:endParaRPr lang="pt-BR" sz="1000" b="1" dirty="0"/>
          </a:p>
          <a:p>
            <a:pPr lvl="2"/>
            <a:r>
              <a:rPr lang="pt-BR" sz="2400" dirty="0"/>
              <a:t>Implantação da Plataforma e-Saúde 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pt-BR" sz="2400" dirty="0"/>
              <a:t>	Repositório de dados em saúde 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pt-BR" sz="2400" dirty="0"/>
              <a:t>	Módulos para apoio a linhas de cuidado 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pt-BR" sz="2400" dirty="0"/>
              <a:t>	APP para o usuário 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pt-BR" sz="2400" dirty="0"/>
              <a:t>   Tele medicina</a:t>
            </a:r>
          </a:p>
          <a:p>
            <a:pPr lvl="2"/>
            <a:r>
              <a:rPr lang="pt-BR" sz="2400" dirty="0"/>
              <a:t>Sistema de Gestão de Contratos Administrativos</a:t>
            </a:r>
          </a:p>
          <a:p>
            <a:pPr lvl="2"/>
            <a:r>
              <a:rPr lang="pt-BR" sz="2400" dirty="0"/>
              <a:t>Sistema de Gestão de Compras</a:t>
            </a:r>
          </a:p>
          <a:p>
            <a:pPr lvl="2"/>
            <a:r>
              <a:rPr lang="pt-BR" sz="2400" dirty="0"/>
              <a:t>Sistema de Gestão das Parcerias (contratos de gestão)</a:t>
            </a:r>
          </a:p>
          <a:p>
            <a:pPr lvl="2"/>
            <a:r>
              <a:rPr lang="pt-BR" sz="2400" dirty="0"/>
              <a:t>Prontuários Eletrônicos locais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DC37EB-7FA0-4840-80A7-58A37DDFED0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21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735520" y="4742836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PRINCIPAIS INVESTIMENTOS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6096000" y="5242886"/>
            <a:ext cx="55880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3B82D193-6054-4E02-BFF7-FAB923249ED8}"/>
              </a:ext>
            </a:extLst>
          </p:cNvPr>
          <p:cNvSpPr txBox="1">
            <a:spLocks/>
          </p:cNvSpPr>
          <p:nvPr/>
        </p:nvSpPr>
        <p:spPr>
          <a:xfrm>
            <a:off x="3545212" y="2627672"/>
            <a:ext cx="8313581" cy="155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PROJETOS HSPM</a:t>
            </a:r>
          </a:p>
        </p:txBody>
      </p:sp>
      <p:pic>
        <p:nvPicPr>
          <p:cNvPr id="2" name="Shape 402">
            <a:extLst>
              <a:ext uri="{FF2B5EF4-FFF2-40B4-BE49-F238E27FC236}">
                <a16:creationId xmlns:a16="http://schemas.microsoft.com/office/drawing/2014/main" id="{2FE39AC8-4489-B9A1-4181-9309D2D010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88000"/>
          </a:blip>
          <a:srcRect t="32288" r="65427" b="31937"/>
          <a:stretch/>
        </p:blipFill>
        <p:spPr bwMode="auto">
          <a:xfrm>
            <a:off x="1839217" y="372141"/>
            <a:ext cx="1620392" cy="114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054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lvl="1"/>
            <a:r>
              <a:rPr lang="pt-BR" sz="2800" b="1" dirty="0"/>
              <a:t>Hospital do Servidor Público Municipal</a:t>
            </a:r>
          </a:p>
          <a:p>
            <a:pPr marL="363537" lvl="1" indent="0">
              <a:buNone/>
            </a:pPr>
            <a:endParaRPr lang="pt-BR" b="1" dirty="0"/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Reforma para instalação da Unidade Cirúrgica Ambulatorial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Reforma no Serviço de Hemodiálise 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Reforma Geral da Enfermaria do 9º andar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Reforma para instalação do Consultório de Urodinâmica e salas de apoio – 5º andar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Reforma das Clinicas de Dermatologia e Plástica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Reforma para instalação do Pronto Socorro Obstétrico</a:t>
            </a:r>
          </a:p>
          <a:p>
            <a:pPr lvl="2"/>
            <a:r>
              <a:rPr lang="pt-BR" b="1" dirty="0">
                <a:solidFill>
                  <a:schemeClr val="accent5"/>
                </a:solidFill>
              </a:rPr>
              <a:t>Reforma Geral para instalação de Ressonância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6CB18D-5199-4C37-A243-633968CF4E4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252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21289A5-76F7-4087-A798-9B282B19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8" name="Google Shape;414;g5db7fd5607_0_48">
            <a:extLst>
              <a:ext uri="{FF2B5EF4-FFF2-40B4-BE49-F238E27FC236}">
                <a16:creationId xmlns:a16="http://schemas.microsoft.com/office/drawing/2014/main" id="{D66F918D-4331-481D-9FA8-6BE9E8BED509}"/>
              </a:ext>
            </a:extLst>
          </p:cNvPr>
          <p:cNvSpPr txBox="1">
            <a:spLocks/>
          </p:cNvSpPr>
          <p:nvPr/>
        </p:nvSpPr>
        <p:spPr>
          <a:xfrm>
            <a:off x="5188661" y="3793459"/>
            <a:ext cx="6766078" cy="162914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  <a:cs typeface="+mj-cs"/>
              </a:rPr>
              <a:t>Obrigado…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EE0DFDE-80C8-4F5E-95B6-126AB5A9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692DB39-4357-43E0-AF5E-973F4E6DBAB3}"/>
              </a:ext>
            </a:extLst>
          </p:cNvPr>
          <p:cNvSpPr txBox="1">
            <a:spLocks/>
          </p:cNvSpPr>
          <p:nvPr/>
        </p:nvSpPr>
        <p:spPr>
          <a:xfrm>
            <a:off x="3723092" y="705486"/>
            <a:ext cx="8313581" cy="729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Secretaria Municipal de Saúde</a:t>
            </a:r>
            <a:b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hape 402">
            <a:extLst>
              <a:ext uri="{FF2B5EF4-FFF2-40B4-BE49-F238E27FC236}">
                <a16:creationId xmlns:a16="http://schemas.microsoft.com/office/drawing/2014/main" id="{2E620468-468A-356F-5269-9CE6EAE486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88000"/>
          </a:blip>
          <a:srcRect t="32288" r="65427" b="31937"/>
          <a:stretch/>
        </p:blipFill>
        <p:spPr bwMode="auto">
          <a:xfrm>
            <a:off x="1839217" y="372141"/>
            <a:ext cx="1620392" cy="114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3793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735521" y="4908235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FONTES DE RECURSOS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7304568" y="5604393"/>
            <a:ext cx="43050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EE38FA2D-4A37-4973-BBF8-BFF55D965998}"/>
              </a:ext>
            </a:extLst>
          </p:cNvPr>
          <p:cNvSpPr txBox="1">
            <a:spLocks/>
          </p:cNvSpPr>
          <p:nvPr/>
        </p:nvSpPr>
        <p:spPr>
          <a:xfrm>
            <a:off x="1883877" y="2463909"/>
            <a:ext cx="9875520" cy="6433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nº 579/2022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1A0C4FA-8B8E-4F9E-A3A9-BEDF5CD3117C}"/>
              </a:ext>
            </a:extLst>
          </p:cNvPr>
          <p:cNvSpPr txBox="1">
            <a:spLocks/>
          </p:cNvSpPr>
          <p:nvPr/>
        </p:nvSpPr>
        <p:spPr>
          <a:xfrm>
            <a:off x="6368902" y="3239964"/>
            <a:ext cx="5390495" cy="7299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Fundo Municipal da Saúde</a:t>
            </a:r>
          </a:p>
          <a:p>
            <a:pPr algn="r"/>
            <a:b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HSPM – Hospital do Servidor Publico Municipal</a:t>
            </a:r>
          </a:p>
        </p:txBody>
      </p:sp>
      <p:pic>
        <p:nvPicPr>
          <p:cNvPr id="2" name="Shape 402">
            <a:extLst>
              <a:ext uri="{FF2B5EF4-FFF2-40B4-BE49-F238E27FC236}">
                <a16:creationId xmlns:a16="http://schemas.microsoft.com/office/drawing/2014/main" id="{A7591C0E-297A-B121-A6E5-5BF6034A2D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88000"/>
          </a:blip>
          <a:srcRect t="32288" r="65427" b="31937"/>
          <a:stretch/>
        </p:blipFill>
        <p:spPr bwMode="auto">
          <a:xfrm>
            <a:off x="1839217" y="372141"/>
            <a:ext cx="1620392" cy="114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408-10E3-4C75-9B8D-D2E0A8C6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36677"/>
            <a:ext cx="11648661" cy="654301"/>
          </a:xfrm>
        </p:spPr>
        <p:txBody>
          <a:bodyPr anchor="ctr"/>
          <a:lstStyle/>
          <a:p>
            <a:r>
              <a:rPr lang="pt-BR" dirty="0"/>
              <a:t>       PLOA 2023:                 Fontes de Recursos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9D0CA3-9F28-4028-BD1C-0AF9685AF951}"/>
              </a:ext>
            </a:extLst>
          </p:cNvPr>
          <p:cNvSpPr txBox="1"/>
          <p:nvPr/>
        </p:nvSpPr>
        <p:spPr>
          <a:xfrm>
            <a:off x="1860937" y="5399346"/>
            <a:ext cx="247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</a:t>
            </a:r>
            <a:r>
              <a:rPr lang="pt-BR" sz="1200" b="1" dirty="0"/>
              <a:t>PLOA 2023 (PL nº 579/2022) </a:t>
            </a:r>
            <a:endParaRPr lang="pt-BR" sz="1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92EF2A1-A2F7-9B60-5885-7B89E8608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937" y="1636568"/>
            <a:ext cx="8456871" cy="3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9EE75-5803-4FB4-A8E7-72EE14A3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36677"/>
            <a:ext cx="11648661" cy="628867"/>
          </a:xfrm>
        </p:spPr>
        <p:txBody>
          <a:bodyPr anchor="ctr">
            <a:noAutofit/>
          </a:bodyPr>
          <a:lstStyle/>
          <a:p>
            <a:r>
              <a:rPr lang="pt-BR" sz="3200" dirty="0"/>
              <a:t>Evolução do Orçamento SMS:       Fonte de Recursos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DCB87C-6DF3-10E5-E22A-33943F74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2" y="1063256"/>
            <a:ext cx="11142921" cy="471694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C6CCFC2-6B6C-652F-EE10-699D37083C7D}"/>
              </a:ext>
            </a:extLst>
          </p:cNvPr>
          <p:cNvSpPr txBox="1"/>
          <p:nvPr/>
        </p:nvSpPr>
        <p:spPr>
          <a:xfrm>
            <a:off x="467832" y="5847078"/>
            <a:ext cx="444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Dados referente 2015 à 2022 – SOF (atualizado 04/11/2022)</a:t>
            </a:r>
          </a:p>
          <a:p>
            <a:r>
              <a:rPr lang="pt-BR" sz="1200" b="1" dirty="0"/>
              <a:t>            Dados referente 2023 – Projeto de Lei 579/2022</a:t>
            </a:r>
          </a:p>
        </p:txBody>
      </p:sp>
    </p:spTree>
    <p:extLst>
      <p:ext uri="{BB962C8B-B14F-4D97-AF65-F5344CB8AC3E}">
        <p14:creationId xmlns:p14="http://schemas.microsoft.com/office/powerpoint/2010/main" val="904183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735521" y="4908235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PROPOSTA ORÇAMENTÁRIA</a:t>
            </a:r>
            <a:endParaRPr lang="pt-BR" sz="32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6368902" y="5604393"/>
            <a:ext cx="5240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EE38FA2D-4A37-4973-BBF8-BFF55D965998}"/>
              </a:ext>
            </a:extLst>
          </p:cNvPr>
          <p:cNvSpPr txBox="1">
            <a:spLocks/>
          </p:cNvSpPr>
          <p:nvPr/>
        </p:nvSpPr>
        <p:spPr>
          <a:xfrm>
            <a:off x="1883877" y="2463909"/>
            <a:ext cx="9875520" cy="6433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nº 579/2022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1A0C4FA-8B8E-4F9E-A3A9-BEDF5CD3117C}"/>
              </a:ext>
            </a:extLst>
          </p:cNvPr>
          <p:cNvSpPr txBox="1">
            <a:spLocks/>
          </p:cNvSpPr>
          <p:nvPr/>
        </p:nvSpPr>
        <p:spPr>
          <a:xfrm>
            <a:off x="6368902" y="3239964"/>
            <a:ext cx="5390495" cy="7299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Fundo Municipal da Saúde</a:t>
            </a:r>
          </a:p>
          <a:p>
            <a:pPr algn="r"/>
            <a:b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HSPM – Hospital do Servidor Publico Municipal</a:t>
            </a:r>
          </a:p>
        </p:txBody>
      </p:sp>
      <p:pic>
        <p:nvPicPr>
          <p:cNvPr id="4" name="Shape 402">
            <a:extLst>
              <a:ext uri="{FF2B5EF4-FFF2-40B4-BE49-F238E27FC236}">
                <a16:creationId xmlns:a16="http://schemas.microsoft.com/office/drawing/2014/main" id="{91681AFB-63BD-4740-8901-616F58D9EB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88000"/>
          </a:blip>
          <a:srcRect t="32288" r="65427" b="31937"/>
          <a:stretch/>
        </p:blipFill>
        <p:spPr bwMode="auto">
          <a:xfrm>
            <a:off x="1839217" y="372141"/>
            <a:ext cx="1620392" cy="114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4075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B25F11-F6B5-401A-8984-2E8A5015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Orçamento de SMS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A7264BC-094B-4F49-B35B-FA6A66E7CB67}"/>
              </a:ext>
            </a:extLst>
          </p:cNvPr>
          <p:cNvSpPr/>
          <p:nvPr/>
        </p:nvSpPr>
        <p:spPr>
          <a:xfrm>
            <a:off x="482144" y="974788"/>
            <a:ext cx="7109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Orçamento por Órgão – 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05DDA20-08DB-47AC-BE56-35558E7300BE}"/>
              </a:ext>
            </a:extLst>
          </p:cNvPr>
          <p:cNvSpPr/>
          <p:nvPr/>
        </p:nvSpPr>
        <p:spPr>
          <a:xfrm>
            <a:off x="482145" y="3287215"/>
            <a:ext cx="7109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Orçamento consolidado por tipo de ação - 2023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CFB9F3-E613-45F9-8AE0-23859E54F840}"/>
              </a:ext>
            </a:extLst>
          </p:cNvPr>
          <p:cNvSpPr txBox="1"/>
          <p:nvPr/>
        </p:nvSpPr>
        <p:spPr>
          <a:xfrm>
            <a:off x="482144" y="5744712"/>
            <a:ext cx="242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</a:t>
            </a:r>
            <a:r>
              <a:rPr lang="pt-BR" sz="1200" b="1" dirty="0"/>
              <a:t>PLOA 2023 (PL nº 579/2022</a:t>
            </a:r>
            <a:r>
              <a:rPr lang="pt-BR" sz="1200" dirty="0"/>
              <a:t>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B17823-1DF0-4E79-999C-4334D06496CC}"/>
              </a:ext>
            </a:extLst>
          </p:cNvPr>
          <p:cNvSpPr txBox="1"/>
          <p:nvPr/>
        </p:nvSpPr>
        <p:spPr>
          <a:xfrm>
            <a:off x="8895451" y="2608978"/>
            <a:ext cx="2903517" cy="123110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EM 2022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Orçamento Atualizado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R$ 16.976.849.595,32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6295249-4F15-B271-13AA-BC93A46BF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44" y="1442167"/>
            <a:ext cx="7109502" cy="146937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007C73A-BE16-C338-132A-8A927D527E98}"/>
              </a:ext>
            </a:extLst>
          </p:cNvPr>
          <p:cNvSpPr txBox="1"/>
          <p:nvPr/>
        </p:nvSpPr>
        <p:spPr>
          <a:xfrm>
            <a:off x="8895452" y="3840084"/>
            <a:ext cx="290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dirty="0"/>
              <a:t>Fonte: – SOF –  Atualizado até 04/11/2022</a:t>
            </a:r>
            <a:endParaRPr lang="pt-BR" sz="1200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3A1BD36-F038-3DEA-94EE-BE032BE26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5" y="3932690"/>
            <a:ext cx="7109502" cy="168709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838878F-62CD-74AF-490A-20618DAFD8E1}"/>
              </a:ext>
            </a:extLst>
          </p:cNvPr>
          <p:cNvSpPr txBox="1"/>
          <p:nvPr/>
        </p:nvSpPr>
        <p:spPr>
          <a:xfrm flipH="1">
            <a:off x="9132959" y="4332526"/>
            <a:ext cx="24285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pt-BR" sz="60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0,88%</a:t>
            </a:r>
          </a:p>
        </p:txBody>
      </p:sp>
    </p:spTree>
    <p:extLst>
      <p:ext uri="{BB962C8B-B14F-4D97-AF65-F5344CB8AC3E}">
        <p14:creationId xmlns:p14="http://schemas.microsoft.com/office/powerpoint/2010/main" val="127392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B25F11-F6B5-401A-8984-2E8A5015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2023:       Orçamento de SMS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CFB9F3-E613-45F9-8AE0-23859E54F840}"/>
              </a:ext>
            </a:extLst>
          </p:cNvPr>
          <p:cNvSpPr txBox="1"/>
          <p:nvPr/>
        </p:nvSpPr>
        <p:spPr>
          <a:xfrm>
            <a:off x="950376" y="6057938"/>
            <a:ext cx="247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</a:t>
            </a:r>
            <a:r>
              <a:rPr lang="pt-BR" sz="1200" b="1" dirty="0"/>
              <a:t>PLOA 2023 (PL nº 579/2022) </a:t>
            </a:r>
            <a:endParaRPr lang="pt-BR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F944F8-6BB5-2ADF-2995-A4D02DC779F2}"/>
              </a:ext>
            </a:extLst>
          </p:cNvPr>
          <p:cNvSpPr txBox="1"/>
          <p:nvPr/>
        </p:nvSpPr>
        <p:spPr>
          <a:xfrm>
            <a:off x="950377" y="919153"/>
            <a:ext cx="9990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Orçamento por Unidade Orçamentária – 2023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85722BA-16FF-C723-58EA-511F0E4F8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186" y="1472326"/>
            <a:ext cx="2918558" cy="44665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A994F0-C33B-04B8-E8E6-BFB353AE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76" y="1472326"/>
            <a:ext cx="7476190" cy="44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45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iva">
  <a:themeElements>
    <a:clrScheme name="su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5BAA"/>
      </a:accent1>
      <a:accent2>
        <a:srgbClr val="4C8CC4"/>
      </a:accent2>
      <a:accent3>
        <a:srgbClr val="7FACD5"/>
      </a:accent3>
      <a:accent4>
        <a:srgbClr val="B2CDE5"/>
      </a:accent4>
      <a:accent5>
        <a:srgbClr val="003399"/>
      </a:accent5>
      <a:accent6>
        <a:srgbClr val="0099CC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6256</TotalTime>
  <Words>1233</Words>
  <Application>Microsoft Office PowerPoint</Application>
  <PresentationFormat>Widescreen</PresentationFormat>
  <Paragraphs>273</Paragraphs>
  <Slides>34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Cambria</vt:lpstr>
      <vt:lpstr>Courier New</vt:lpstr>
      <vt:lpstr>Segoe UI</vt:lpstr>
      <vt:lpstr>Wingdings</vt:lpstr>
      <vt:lpstr>Retrospectiva</vt:lpstr>
      <vt:lpstr>Secretaria Municipal de Saúde </vt:lpstr>
      <vt:lpstr>PLOA 2023:                    Principais Objetivos da SMS</vt:lpstr>
      <vt:lpstr>PLOA 2023:                    INSTRUMENTOS E FONTES</vt:lpstr>
      <vt:lpstr>Apresentação do PowerPoint</vt:lpstr>
      <vt:lpstr>       PLOA 2023:                 Fontes de Recursos</vt:lpstr>
      <vt:lpstr>Evolução do Orçamento SMS:       Fonte de Recursos</vt:lpstr>
      <vt:lpstr>Apresentação do PowerPoint</vt:lpstr>
      <vt:lpstr>PLOA 2023:      Orçamento de SMS</vt:lpstr>
      <vt:lpstr>PLOA 2023:       Orçamento de SMS</vt:lpstr>
      <vt:lpstr>PLOA 2023:       Orçamento do Fundo</vt:lpstr>
      <vt:lpstr>PLOA 2023:        Orçamento do Fundo</vt:lpstr>
      <vt:lpstr>PLOA 2023:         Orçamento do HSPM</vt:lpstr>
      <vt:lpstr>PLOA 2023:      Orçamento do HSPM</vt:lpstr>
      <vt:lpstr>Apresentação do PowerPoint</vt:lpstr>
      <vt:lpstr>PLOA 2023:                               Investimentos</vt:lpstr>
      <vt:lpstr>Apresentação do PowerPoint</vt:lpstr>
      <vt:lpstr>PLOA 2023:              INVESTIMENTOS – OBRAS E REFORMAS</vt:lpstr>
      <vt:lpstr>PLOA 2023:              INVESTIMENTOS – OBRAS E REFORMAS</vt:lpstr>
      <vt:lpstr>PLOA 2023:              INVESTIMENTOS – OBRAS E REFORMAS</vt:lpstr>
      <vt:lpstr>PLOA 2023:                  Ilustrativo – CCI LESTE</vt:lpstr>
      <vt:lpstr>PLOA 2023:                  Ilustrativo – CCI LESTE</vt:lpstr>
      <vt:lpstr>Apresentação do PowerPoint</vt:lpstr>
      <vt:lpstr>PLOA 2023:              INVESTIMENTOS – OBRAS E REFORMAS</vt:lpstr>
      <vt:lpstr>PLOA 2023:              INVESTIMENTOS – OBRAS E REFORMAS</vt:lpstr>
      <vt:lpstr>PLOA 2023:              INVESTIMENTOS – OBRAS E REFORMAS</vt:lpstr>
      <vt:lpstr>Apresentação do PowerPoint</vt:lpstr>
      <vt:lpstr>PLOA 2023:              INVESTIMENTOS – OBRAS E REFORMAS</vt:lpstr>
      <vt:lpstr>PLOA 2023:              INVESTIMENTOS – OBRAS E REFORMAS</vt:lpstr>
      <vt:lpstr>PLOA 2023:              INVESTIMENTOS – OBRAS E REFORMAS</vt:lpstr>
      <vt:lpstr>Apresentação do PowerPoint</vt:lpstr>
      <vt:lpstr>PLOA 2023:              INVESTIMENTOS – Gestão e Controle</vt:lpstr>
      <vt:lpstr>Apresentação do PowerPoint</vt:lpstr>
      <vt:lpstr>PLOA 2023:              INVESTIMENTOS – OBRAS E REFORMAS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Assistência Especializada Ambulatorial</dc:title>
  <dc:creator>Patrick Rodrigues Andrade</dc:creator>
  <cp:lastModifiedBy>Valéria Cristina Orlandi</cp:lastModifiedBy>
  <cp:revision>340</cp:revision>
  <cp:lastPrinted>2022-11-08T16:12:12Z</cp:lastPrinted>
  <dcterms:created xsi:type="dcterms:W3CDTF">2019-10-03T19:44:47Z</dcterms:created>
  <dcterms:modified xsi:type="dcterms:W3CDTF">2022-11-09T13:33:32Z</dcterms:modified>
</cp:coreProperties>
</file>