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318" r:id="rId4"/>
    <p:sldId id="316" r:id="rId5"/>
    <p:sldId id="315" r:id="rId6"/>
    <p:sldId id="309" r:id="rId7"/>
    <p:sldId id="319" r:id="rId8"/>
    <p:sldId id="322" r:id="rId9"/>
    <p:sldId id="320" r:id="rId10"/>
    <p:sldId id="321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y vasquez nunez" initials="rvn" lastIdx="6" clrIdx="0"/>
  <p:cmAuthor id="2" name="Luiz Henrique bonfim" initials="LH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EAA"/>
    <a:srgbClr val="4472C4"/>
    <a:srgbClr val="C00D0D"/>
    <a:srgbClr val="FF3300"/>
    <a:srgbClr val="FF7C80"/>
    <a:srgbClr val="821D87"/>
    <a:srgbClr val="601563"/>
    <a:srgbClr val="BE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386647\Desktop\Cronograma%20de%20Trabalho\C&#243;pia%20de%20projetos%20base%20de%20dados(Recuperado%20Automaticamente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386647\Desktop\Cronograma%20de%20Trabalho\C&#243;pia%20de%20projetos%20base%20de%20dados(Recuperado%20Automaticament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729630\Downloads\Apresenta&#231;&#245;es%20e%20publico%202022%202.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729630\Desktop\PLOA%202023\Planjeamento_2023_%20Resumo%20+%20Detalhamen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729630\Desktop\PLOA%202023\Planjeamento_2023_%20Resumo%20+%20Detalhamen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53171972276015"/>
          <c:y val="0.15826564663395587"/>
          <c:w val="0.39536666975042078"/>
          <c:h val="0.73871822282753397"/>
        </c:manualLayout>
      </c:layout>
      <c:doughnutChart>
        <c:varyColors val="1"/>
        <c:ser>
          <c:idx val="0"/>
          <c:order val="0"/>
          <c:tx>
            <c:strRef>
              <c:f>Planilha2!$M$40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808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03-41FA-84EB-B43F0C29EA40}"/>
              </c:ext>
            </c:extLst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03-41FA-84EB-B43F0C29EA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03-41FA-84EB-B43F0C29EA40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F03-41FA-84EB-B43F0C29EA40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F03-41FA-84EB-B43F0C29EA40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F03-41FA-84EB-B43F0C29EA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F03-41FA-84EB-B43F0C29EA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F03-41FA-84EB-B43F0C29EA40}"/>
              </c:ext>
            </c:extLst>
          </c:dPt>
          <c:dLbls>
            <c:dLbl>
              <c:idx val="0"/>
              <c:layout>
                <c:manualLayout>
                  <c:x val="0.16958462295796772"/>
                  <c:y val="-9.78372866630359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03-41FA-84EB-B43F0C29EA40}"/>
                </c:ext>
              </c:extLst>
            </c:dLbl>
            <c:dLbl>
              <c:idx val="1"/>
              <c:layout>
                <c:manualLayout>
                  <c:x val="0.16958462295796772"/>
                  <c:y val="6.79425601826638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03-41FA-84EB-B43F0C29EA40}"/>
                </c:ext>
              </c:extLst>
            </c:dLbl>
            <c:dLbl>
              <c:idx val="2"/>
              <c:layout>
                <c:manualLayout>
                  <c:x val="-9.1314796977367232E-2"/>
                  <c:y val="0.138602822772634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03-41FA-84EB-B43F0C29EA40}"/>
                </c:ext>
              </c:extLst>
            </c:dLbl>
            <c:dLbl>
              <c:idx val="3"/>
              <c:layout>
                <c:manualLayout>
                  <c:x val="-0.15653965196120098"/>
                  <c:y val="8.15310722191966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03-41FA-84EB-B43F0C29EA40}"/>
                </c:ext>
              </c:extLst>
            </c:dLbl>
            <c:dLbl>
              <c:idx val="4"/>
              <c:layout>
                <c:manualLayout>
                  <c:x val="-0.14675592371362595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03-41FA-84EB-B43F0C29EA40}"/>
                </c:ext>
              </c:extLst>
            </c:dLbl>
            <c:dLbl>
              <c:idx val="5"/>
              <c:layout>
                <c:manualLayout>
                  <c:x val="-0.14675592371362592"/>
                  <c:y val="-0.10599039388495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03-41FA-84EB-B43F0C29EA40}"/>
                </c:ext>
              </c:extLst>
            </c:dLbl>
            <c:dLbl>
              <c:idx val="6"/>
              <c:layout>
                <c:manualLayout>
                  <c:x val="-0.10762101072332567"/>
                  <c:y val="-0.144038227587247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03-41FA-84EB-B43F0C29EA40}"/>
                </c:ext>
              </c:extLst>
            </c:dLbl>
            <c:dLbl>
              <c:idx val="7"/>
              <c:layout>
                <c:manualLayout>
                  <c:x val="8.4386569898875552E-2"/>
                  <c:y val="-0.167007831220123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83282099552274"/>
                      <c:h val="0.139781275721477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F03-41FA-84EB-B43F0C29EA40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Planilha2!$L$41:$L$48</c:f>
              <c:strCache>
                <c:ptCount val="8"/>
                <c:pt idx="0">
                  <c:v>Balé da Cidade</c:v>
                </c:pt>
                <c:pt idx="1">
                  <c:v>OSM</c:v>
                </c:pt>
                <c:pt idx="2">
                  <c:v>Óperas</c:v>
                </c:pt>
                <c:pt idx="3">
                  <c:v>Coral Paulistano</c:v>
                </c:pt>
                <c:pt idx="4">
                  <c:v>Coro Lirico</c:v>
                </c:pt>
                <c:pt idx="5">
                  <c:v>Especiais</c:v>
                </c:pt>
                <c:pt idx="6">
                  <c:v>OER</c:v>
                </c:pt>
                <c:pt idx="7">
                  <c:v>Quarteto de Cordas</c:v>
                </c:pt>
              </c:strCache>
            </c:strRef>
          </c:cat>
          <c:val>
            <c:numRef>
              <c:f>Planilha2!$M$41:$M$48</c:f>
              <c:numCache>
                <c:formatCode>General</c:formatCode>
                <c:ptCount val="8"/>
                <c:pt idx="0">
                  <c:v>25884</c:v>
                </c:pt>
                <c:pt idx="1">
                  <c:v>26655</c:v>
                </c:pt>
                <c:pt idx="2">
                  <c:v>22942</c:v>
                </c:pt>
                <c:pt idx="3">
                  <c:v>3587</c:v>
                </c:pt>
                <c:pt idx="4">
                  <c:v>1552</c:v>
                </c:pt>
                <c:pt idx="5">
                  <c:v>11488</c:v>
                </c:pt>
                <c:pt idx="6">
                  <c:v>12984</c:v>
                </c:pt>
                <c:pt idx="7">
                  <c:v>3454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F03-41FA-84EB-B43F0C29EA4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66079102793769"/>
          <c:y val="0.20002300566335687"/>
          <c:w val="0.40512155143341433"/>
          <c:h val="0.67520253054124402"/>
        </c:manualLayout>
      </c:layout>
      <c:doughnutChart>
        <c:varyColors val="1"/>
        <c:ser>
          <c:idx val="0"/>
          <c:order val="0"/>
          <c:tx>
            <c:strRef>
              <c:f>Planilha2!$E$54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763-4AC1-B994-5F45E30E484B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763-4AC1-B994-5F45E30E48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763-4AC1-B994-5F45E30E484B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763-4AC1-B994-5F45E30E484B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763-4AC1-B994-5F45E30E484B}"/>
              </c:ext>
            </c:extLst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763-4AC1-B994-5F45E30E484B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763-4AC1-B994-5F45E30E484B}"/>
              </c:ext>
            </c:extLst>
          </c:dPt>
          <c:dPt>
            <c:idx val="7"/>
            <c:bubble3D val="0"/>
            <c:spPr>
              <a:solidFill>
                <a:srgbClr val="00808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763-4AC1-B994-5F45E30E484B}"/>
              </c:ext>
            </c:extLst>
          </c:dPt>
          <c:dLbls>
            <c:dLbl>
              <c:idx val="0"/>
              <c:layout>
                <c:manualLayout>
                  <c:x val="5.1537065938023638E-2"/>
                  <c:y val="-0.1503164423192356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63-4AC1-B994-5F45E30E484B}"/>
                </c:ext>
              </c:extLst>
            </c:dLbl>
            <c:dLbl>
              <c:idx val="1"/>
              <c:layout>
                <c:manualLayout>
                  <c:x val="0.1345690055048395"/>
                  <c:y val="-0.138386565944693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63-4AC1-B994-5F45E30E484B}"/>
                </c:ext>
              </c:extLst>
            </c:dLbl>
            <c:dLbl>
              <c:idx val="2"/>
              <c:layout>
                <c:manualLayout>
                  <c:x val="0.1488848571542904"/>
                  <c:y val="-2.14737774741765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63-4AC1-B994-5F45E30E484B}"/>
                </c:ext>
              </c:extLst>
            </c:dLbl>
            <c:dLbl>
              <c:idx val="3"/>
              <c:layout>
                <c:manualLayout>
                  <c:x val="0.14745327198934541"/>
                  <c:y val="0.1646322939686866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63-4AC1-B994-5F45E30E484B}"/>
                </c:ext>
              </c:extLst>
            </c:dLbl>
            <c:dLbl>
              <c:idx val="4"/>
              <c:layout>
                <c:manualLayout>
                  <c:x val="4.1515969783407929E-2"/>
                  <c:y val="0.15508839286905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63-4AC1-B994-5F45E30E484B}"/>
                </c:ext>
              </c:extLst>
            </c:dLbl>
            <c:dLbl>
              <c:idx val="5"/>
              <c:layout>
                <c:manualLayout>
                  <c:x val="-0.1546111978140709"/>
                  <c:y val="3.81756043985358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63-4AC1-B994-5F45E30E484B}"/>
                </c:ext>
              </c:extLst>
            </c:dLbl>
            <c:dLbl>
              <c:idx val="6"/>
              <c:layout>
                <c:manualLayout>
                  <c:x val="-0.11309522803066298"/>
                  <c:y val="-8.11231593468890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63-4AC1-B994-5F45E30E484B}"/>
                </c:ext>
              </c:extLst>
            </c:dLbl>
            <c:dLbl>
              <c:idx val="7"/>
              <c:layout>
                <c:manualLayout>
                  <c:x val="-4.9315334371328283E-2"/>
                  <c:y val="-0.196130741486741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63-4AC1-B994-5F45E30E484B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Planilha2!$D$55:$D$62</c:f>
              <c:strCache>
                <c:ptCount val="8"/>
                <c:pt idx="0">
                  <c:v>OSM</c:v>
                </c:pt>
                <c:pt idx="1">
                  <c:v>Óperas</c:v>
                </c:pt>
                <c:pt idx="2">
                  <c:v>Balé da Cidade</c:v>
                </c:pt>
                <c:pt idx="3">
                  <c:v>Coral Paulistano</c:v>
                </c:pt>
                <c:pt idx="4">
                  <c:v>Coro Lírico</c:v>
                </c:pt>
                <c:pt idx="5">
                  <c:v>Especiais</c:v>
                </c:pt>
                <c:pt idx="6">
                  <c:v>OER</c:v>
                </c:pt>
                <c:pt idx="7">
                  <c:v>Quarteto de Cordas</c:v>
                </c:pt>
              </c:strCache>
            </c:strRef>
          </c:cat>
          <c:val>
            <c:numRef>
              <c:f>Planilha2!$E$55:$E$62</c:f>
              <c:numCache>
                <c:formatCode>General</c:formatCode>
                <c:ptCount val="8"/>
                <c:pt idx="0">
                  <c:v>25</c:v>
                </c:pt>
                <c:pt idx="1">
                  <c:v>24</c:v>
                </c:pt>
                <c:pt idx="2">
                  <c:v>35</c:v>
                </c:pt>
                <c:pt idx="3">
                  <c:v>20</c:v>
                </c:pt>
                <c:pt idx="4">
                  <c:v>11</c:v>
                </c:pt>
                <c:pt idx="5">
                  <c:v>81</c:v>
                </c:pt>
                <c:pt idx="6">
                  <c:v>20</c:v>
                </c:pt>
                <c:pt idx="7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63-4AC1-B994-5F45E30E484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86138512885551"/>
          <c:y val="0.13957213649689559"/>
          <c:w val="0.4162773668196999"/>
          <c:h val="0.80127901524744283"/>
        </c:manualLayout>
      </c:layout>
      <c:doughnutChart>
        <c:varyColors val="1"/>
        <c:ser>
          <c:idx val="0"/>
          <c:order val="0"/>
          <c:tx>
            <c:strRef>
              <c:f>Planilha2!$B$1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1DA-48D5-A02D-E490E866B161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1DA-48D5-A02D-E490E866B161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1DA-48D5-A02D-E490E866B161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1DA-48D5-A02D-E490E866B1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1DA-48D5-A02D-E490E866B161}"/>
              </c:ext>
            </c:extLst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1DA-48D5-A02D-E490E866B161}"/>
              </c:ext>
            </c:extLst>
          </c:dPt>
          <c:dLbls>
            <c:dLbl>
              <c:idx val="0"/>
              <c:layout>
                <c:manualLayout>
                  <c:x val="0.11663916893803937"/>
                  <c:y val="-0.185030028124403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DA-48D5-A02D-E490E866B161}"/>
                </c:ext>
              </c:extLst>
            </c:dLbl>
            <c:dLbl>
              <c:idx val="1"/>
              <c:layout>
                <c:manualLayout>
                  <c:x val="0.21927098802360789"/>
                  <c:y val="-9.38271897116030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DA-48D5-A02D-E490E866B161}"/>
                </c:ext>
              </c:extLst>
            </c:dLbl>
            <c:dLbl>
              <c:idx val="2"/>
              <c:layout>
                <c:manualLayout>
                  <c:x val="0.28902852642409821"/>
                  <c:y val="1.56189464420636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DA-48D5-A02D-E490E866B161}"/>
                </c:ext>
              </c:extLst>
            </c:dLbl>
            <c:dLbl>
              <c:idx val="3"/>
              <c:layout>
                <c:manualLayout>
                  <c:x val="-0.19320749391501968"/>
                  <c:y val="0.101819555398389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DA-48D5-A02D-E490E866B161}"/>
                </c:ext>
              </c:extLst>
            </c:dLbl>
            <c:dLbl>
              <c:idx val="5"/>
              <c:layout>
                <c:manualLayout>
                  <c:x val="-0.12534358453043037"/>
                  <c:y val="-7.03703772110797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DA-48D5-A02D-E490E866B161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Planilha2!$A$2:$A$7</c:f>
              <c:strCache>
                <c:ptCount val="5"/>
                <c:pt idx="0">
                  <c:v>Zona Sul</c:v>
                </c:pt>
                <c:pt idx="1">
                  <c:v>Zona Leste</c:v>
                </c:pt>
                <c:pt idx="2">
                  <c:v>Zona Oeste</c:v>
                </c:pt>
                <c:pt idx="3">
                  <c:v>Centro</c:v>
                </c:pt>
                <c:pt idx="4">
                  <c:v>Zona Norte</c:v>
                </c:pt>
              </c:strCache>
            </c:strRef>
          </c:cat>
          <c:val>
            <c:numRef>
              <c:f>Planilha2!$B$2:$B$7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DA-48D5-A02D-E490E866B16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8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2123745675202956E-2"/>
          <c:w val="0.98020982460955919"/>
          <c:h val="0.95149496937882783"/>
        </c:manualLayout>
      </c:layout>
      <c:pie3DChart>
        <c:varyColors val="1"/>
        <c:ser>
          <c:idx val="0"/>
          <c:order val="0"/>
          <c:explosion val="34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EBA5-48B8-B6EB-F3616846A6FC}"/>
              </c:ext>
            </c:extLst>
          </c:dPt>
          <c:dPt>
            <c:idx val="1"/>
            <c:bubble3D val="0"/>
            <c:explosion val="15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EBA5-48B8-B6EB-F3616846A6FC}"/>
              </c:ext>
            </c:extLst>
          </c:dPt>
          <c:dPt>
            <c:idx val="2"/>
            <c:bubble3D val="0"/>
            <c:spPr>
              <a:solidFill>
                <a:srgbClr val="9933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EBA5-48B8-B6EB-F3616846A6FC}"/>
              </c:ext>
            </c:extLst>
          </c:dPt>
          <c:dLbls>
            <c:dLbl>
              <c:idx val="0"/>
              <c:layout>
                <c:manualLayout>
                  <c:x val="0.20948570075903794"/>
                  <c:y val="1.8443368916853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93714953978475"/>
                      <c:h val="0.138715277777777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A5-48B8-B6EB-F3616846A6FC}"/>
                </c:ext>
              </c:extLst>
            </c:dLbl>
            <c:dLbl>
              <c:idx val="1"/>
              <c:layout>
                <c:manualLayout>
                  <c:x val="0.16455199014128269"/>
                  <c:y val="-7.03644107606449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2431292590731"/>
                      <c:h val="0.227310056431466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A5-48B8-B6EB-F3616846A6FC}"/>
                </c:ext>
              </c:extLst>
            </c:dLbl>
            <c:dLbl>
              <c:idx val="2"/>
              <c:layout>
                <c:manualLayout>
                  <c:x val="-6.8734615346633596E-2"/>
                  <c:y val="5.22967998970256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40410889768877"/>
                      <c:h val="0.272650795769554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BA5-48B8-B6EB-F3616846A6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Planilha2!$A$1:$A$3</c:f>
              <c:strCache>
                <c:ptCount val="3"/>
                <c:pt idx="0">
                  <c:v>MATERIAL DE CONSUMO</c:v>
                </c:pt>
                <c:pt idx="1">
                  <c:v>PESSOAL (professores, monitores, bolsistas)</c:v>
                </c:pt>
                <c:pt idx="2">
                  <c:v>DESPESAS ADMINISTRATIVAS E INVESTIMENTOS</c:v>
                </c:pt>
              </c:strCache>
            </c:strRef>
          </c:cat>
          <c:val>
            <c:numRef>
              <c:f>Planilha2!$B$1:$B$3</c:f>
              <c:numCache>
                <c:formatCode>0.00%</c:formatCode>
                <c:ptCount val="3"/>
                <c:pt idx="0">
                  <c:v>0.01</c:v>
                </c:pt>
                <c:pt idx="1">
                  <c:v>0.9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A5-48B8-B6EB-F3616846A6FC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13194444444444445"/>
          <c:w val="0.79166666666666663"/>
          <c:h val="0.75462962962962965"/>
        </c:manualLayout>
      </c:layout>
      <c:pie3DChart>
        <c:varyColors val="1"/>
        <c:ser>
          <c:idx val="0"/>
          <c:order val="0"/>
          <c:spPr>
            <a:solidFill>
              <a:srgbClr val="9933FF"/>
            </a:solidFill>
          </c:spPr>
          <c:explosion val="13"/>
          <c:dPt>
            <c:idx val="0"/>
            <c:bubble3D val="0"/>
            <c:spPr>
              <a:solidFill>
                <a:srgbClr val="9933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561-445A-8F24-0D21FA2AB1FF}"/>
              </c:ext>
            </c:extLst>
          </c:dPt>
          <c:dPt>
            <c:idx val="1"/>
            <c:bubble3D val="0"/>
            <c:explosion val="15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561-445A-8F24-0D21FA2AB1FF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561-445A-8F24-0D21FA2AB1FF}"/>
              </c:ext>
            </c:extLst>
          </c:dPt>
          <c:dLbls>
            <c:dLbl>
              <c:idx val="0"/>
              <c:layout>
                <c:manualLayout>
                  <c:x val="7.77777777777777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61-445A-8F24-0D21FA2AB1FF}"/>
                </c:ext>
              </c:extLst>
            </c:dLbl>
            <c:dLbl>
              <c:idx val="1"/>
              <c:layout>
                <c:manualLayout>
                  <c:x val="-9.7222222222222293E-3"/>
                  <c:y val="0.12037037037037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6421697287839"/>
                      <c:h val="0.25379629629629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561-445A-8F24-0D21FA2AB1FF}"/>
                </c:ext>
              </c:extLst>
            </c:dLbl>
            <c:dLbl>
              <c:idx val="2"/>
              <c:layout>
                <c:manualLayout>
                  <c:x val="1.0936132983377078E-7"/>
                  <c:y val="-3.2407407407407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74999999999993"/>
                      <c:h val="0.29641221930592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561-445A-8F24-0D21FA2AB1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Planilha4!$B$1:$B$3</c:f>
              <c:strCache>
                <c:ptCount val="3"/>
                <c:pt idx="0">
                  <c:v>Material de Consumo </c:v>
                </c:pt>
                <c:pt idx="1">
                  <c:v>Vencimentos e Obrigações Patronais</c:v>
                </c:pt>
                <c:pt idx="2">
                  <c:v>Despesas administrativas e investimentos</c:v>
                </c:pt>
              </c:strCache>
            </c:strRef>
          </c:cat>
          <c:val>
            <c:numRef>
              <c:f>Planilha4!$C$1:$C$3</c:f>
              <c:numCache>
                <c:formatCode>0.00%</c:formatCode>
                <c:ptCount val="3"/>
                <c:pt idx="0">
                  <c:v>7.5114888221534835E-3</c:v>
                </c:pt>
                <c:pt idx="1">
                  <c:v>0.67739342324084684</c:v>
                </c:pt>
                <c:pt idx="2">
                  <c:v>0.31509508793699964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61-445A-8F24-0D21FA2AB1FF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51300E-2D6B-45F9-9626-A94A5B71751C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95F10F9E-E141-446A-A0E3-CFA5F687372C}">
      <dgm:prSet phldrT="[Texto]" custT="1"/>
      <dgm:spPr/>
      <dgm:t>
        <a:bodyPr/>
        <a:lstStyle/>
        <a:p>
          <a:r>
            <a:rPr lang="pt-BR" sz="2000" b="1" dirty="0">
              <a:solidFill>
                <a:schemeClr val="bg1"/>
              </a:solidFill>
              <a:latin typeface="+mn-lt"/>
            </a:rPr>
            <a:t>Metas da FTM 2023 </a:t>
          </a:r>
          <a:endParaRPr lang="pt-BR" sz="2000" dirty="0">
            <a:latin typeface="+mn-lt"/>
          </a:endParaRPr>
        </a:p>
      </dgm:t>
    </dgm:pt>
    <dgm:pt modelId="{FFBAF142-3301-4926-942D-4FB45B79A1F9}" type="parTrans" cxnId="{E4E04B06-76F8-4608-A8BE-8EF1596808ED}">
      <dgm:prSet/>
      <dgm:spPr/>
      <dgm:t>
        <a:bodyPr/>
        <a:lstStyle/>
        <a:p>
          <a:endParaRPr lang="pt-BR"/>
        </a:p>
      </dgm:t>
    </dgm:pt>
    <dgm:pt modelId="{B55BA5D7-47E3-4882-8045-073C27BC9927}" type="sibTrans" cxnId="{E4E04B06-76F8-4608-A8BE-8EF1596808ED}">
      <dgm:prSet/>
      <dgm:spPr/>
      <dgm:t>
        <a:bodyPr/>
        <a:lstStyle/>
        <a:p>
          <a:endParaRPr lang="pt-BR"/>
        </a:p>
      </dgm:t>
    </dgm:pt>
    <dgm:pt modelId="{84A330C2-A107-46C8-A3C3-9DF990372E32}">
      <dgm:prSet custT="1"/>
      <dgm:spPr/>
      <dgm:t>
        <a:bodyPr/>
        <a:lstStyle/>
        <a:p>
          <a:r>
            <a:rPr lang="pt-BR" sz="2000" b="1" dirty="0"/>
            <a:t>Redução de Valores – Novos Parâmetros SOF</a:t>
          </a:r>
        </a:p>
      </dgm:t>
    </dgm:pt>
    <dgm:pt modelId="{169344F2-A448-447C-87FE-542B626E1D83}" type="parTrans" cxnId="{B84A7868-1D5A-45AD-8DFC-F9991454C345}">
      <dgm:prSet/>
      <dgm:spPr/>
      <dgm:t>
        <a:bodyPr/>
        <a:lstStyle/>
        <a:p>
          <a:endParaRPr lang="pt-BR"/>
        </a:p>
      </dgm:t>
    </dgm:pt>
    <dgm:pt modelId="{D577CD65-889A-46A4-A30B-268660E29CCA}" type="sibTrans" cxnId="{B84A7868-1D5A-45AD-8DFC-F9991454C345}">
      <dgm:prSet/>
      <dgm:spPr/>
      <dgm:t>
        <a:bodyPr/>
        <a:lstStyle/>
        <a:p>
          <a:endParaRPr lang="pt-BR"/>
        </a:p>
      </dgm:t>
    </dgm:pt>
    <dgm:pt modelId="{1CA9E634-6459-44E8-8898-753D194FD991}">
      <dgm:prSet custT="1"/>
      <dgm:spPr/>
      <dgm:t>
        <a:bodyPr/>
        <a:lstStyle/>
        <a:p>
          <a:r>
            <a:rPr lang="pt-BR" sz="2000" b="1" dirty="0"/>
            <a:t>Versões (PLOA)</a:t>
          </a:r>
        </a:p>
      </dgm:t>
    </dgm:pt>
    <dgm:pt modelId="{3128D5E8-4519-400F-BC20-C47004917943}" type="parTrans" cxnId="{97883FCB-B014-4716-ADA8-626C17D58BFE}">
      <dgm:prSet/>
      <dgm:spPr/>
      <dgm:t>
        <a:bodyPr/>
        <a:lstStyle/>
        <a:p>
          <a:endParaRPr lang="pt-BR"/>
        </a:p>
      </dgm:t>
    </dgm:pt>
    <dgm:pt modelId="{24E05E67-2761-461A-BBF0-11C18457FA85}" type="sibTrans" cxnId="{97883FCB-B014-4716-ADA8-626C17D58BFE}">
      <dgm:prSet/>
      <dgm:spPr/>
      <dgm:t>
        <a:bodyPr/>
        <a:lstStyle/>
        <a:p>
          <a:endParaRPr lang="pt-BR"/>
        </a:p>
      </dgm:t>
    </dgm:pt>
    <dgm:pt modelId="{55C4999D-0C89-42E2-B367-C1607952E3DC}">
      <dgm:prSet custT="1"/>
      <dgm:spPr/>
      <dgm:t>
        <a:bodyPr/>
        <a:lstStyle/>
        <a:p>
          <a:r>
            <a:rPr lang="pt-BR" sz="2000" b="1" dirty="0"/>
            <a:t>Orçamento Enviado pelo Executivo à Câmara</a:t>
          </a:r>
          <a:endParaRPr lang="pt-BR" sz="2000" dirty="0"/>
        </a:p>
      </dgm:t>
    </dgm:pt>
    <dgm:pt modelId="{A6636B7C-1CC0-413A-A56C-7DF35D436EEF}" type="parTrans" cxnId="{CF88AAB9-D49E-4314-A80E-67721F593ED2}">
      <dgm:prSet/>
      <dgm:spPr/>
      <dgm:t>
        <a:bodyPr/>
        <a:lstStyle/>
        <a:p>
          <a:endParaRPr lang="pt-BR"/>
        </a:p>
      </dgm:t>
    </dgm:pt>
    <dgm:pt modelId="{B236DAE3-6E74-414C-9D40-61AACFE11434}" type="sibTrans" cxnId="{CF88AAB9-D49E-4314-A80E-67721F593ED2}">
      <dgm:prSet/>
      <dgm:spPr/>
      <dgm:t>
        <a:bodyPr/>
        <a:lstStyle/>
        <a:p>
          <a:endParaRPr lang="pt-BR"/>
        </a:p>
      </dgm:t>
    </dgm:pt>
    <dgm:pt modelId="{4F0D8736-4D8E-4570-B674-107F8B272E4F}" type="pres">
      <dgm:prSet presAssocID="{FF51300E-2D6B-45F9-9626-A94A5B71751C}" presName="linear" presStyleCnt="0">
        <dgm:presLayoutVars>
          <dgm:animLvl val="lvl"/>
          <dgm:resizeHandles val="exact"/>
        </dgm:presLayoutVars>
      </dgm:prSet>
      <dgm:spPr/>
    </dgm:pt>
    <dgm:pt modelId="{3B39858A-4ACF-4AD6-AC56-F3A7BA2CEE5F}" type="pres">
      <dgm:prSet presAssocID="{95F10F9E-E141-446A-A0E3-CFA5F687372C}" presName="parentText" presStyleLbl="node1" presStyleIdx="0" presStyleCnt="4" custScaleY="102871" custLinFactY="-19473" custLinFactNeighborX="-125" custLinFactNeighborY="-100000">
        <dgm:presLayoutVars>
          <dgm:chMax val="0"/>
          <dgm:bulletEnabled val="1"/>
        </dgm:presLayoutVars>
      </dgm:prSet>
      <dgm:spPr/>
    </dgm:pt>
    <dgm:pt modelId="{545EF72E-BDE5-4E38-AF60-6CE4380D6E69}" type="pres">
      <dgm:prSet presAssocID="{B55BA5D7-47E3-4882-8045-073C27BC9927}" presName="spacer" presStyleCnt="0"/>
      <dgm:spPr/>
    </dgm:pt>
    <dgm:pt modelId="{8D65B828-DD36-4C0D-8CB4-9B64296B10DF}" type="pres">
      <dgm:prSet presAssocID="{1CA9E634-6459-44E8-8898-753D194FD991}" presName="parentText" presStyleLbl="node1" presStyleIdx="1" presStyleCnt="4" custLinFactY="-18855" custLinFactNeighborX="-105" custLinFactNeighborY="-100000">
        <dgm:presLayoutVars>
          <dgm:chMax val="0"/>
          <dgm:bulletEnabled val="1"/>
        </dgm:presLayoutVars>
      </dgm:prSet>
      <dgm:spPr/>
    </dgm:pt>
    <dgm:pt modelId="{C28E107D-9E29-4BEB-85CF-2B78C4411C29}" type="pres">
      <dgm:prSet presAssocID="{24E05E67-2761-461A-BBF0-11C18457FA85}" presName="spacer" presStyleCnt="0"/>
      <dgm:spPr/>
    </dgm:pt>
    <dgm:pt modelId="{9194F15E-BFD6-437A-80B1-11440A5A0761}" type="pres">
      <dgm:prSet presAssocID="{84A330C2-A107-46C8-A3C3-9DF990372E32}" presName="parentText" presStyleLbl="node1" presStyleIdx="2" presStyleCnt="4" custLinFactY="-60384" custLinFactNeighborX="-316" custLinFactNeighborY="-100000">
        <dgm:presLayoutVars>
          <dgm:chMax val="0"/>
          <dgm:bulletEnabled val="1"/>
        </dgm:presLayoutVars>
      </dgm:prSet>
      <dgm:spPr/>
    </dgm:pt>
    <dgm:pt modelId="{3DB5823B-22F9-4B5E-8CDC-6F3FCDFBC6F0}" type="pres">
      <dgm:prSet presAssocID="{D577CD65-889A-46A4-A30B-268660E29CCA}" presName="spacer" presStyleCnt="0"/>
      <dgm:spPr/>
    </dgm:pt>
    <dgm:pt modelId="{E00711A2-766A-4063-BAF5-60460CA17B3B}" type="pres">
      <dgm:prSet presAssocID="{55C4999D-0C89-42E2-B367-C1607952E3DC}" presName="parentText" presStyleLbl="node1" presStyleIdx="3" presStyleCnt="4" custLinFactY="-99050" custLinFactNeighborX="-105" custLinFactNeighborY="-100000">
        <dgm:presLayoutVars>
          <dgm:chMax val="0"/>
          <dgm:bulletEnabled val="1"/>
        </dgm:presLayoutVars>
      </dgm:prSet>
      <dgm:spPr/>
    </dgm:pt>
  </dgm:ptLst>
  <dgm:cxnLst>
    <dgm:cxn modelId="{E4E04B06-76F8-4608-A8BE-8EF1596808ED}" srcId="{FF51300E-2D6B-45F9-9626-A94A5B71751C}" destId="{95F10F9E-E141-446A-A0E3-CFA5F687372C}" srcOrd="0" destOrd="0" parTransId="{FFBAF142-3301-4926-942D-4FB45B79A1F9}" sibTransId="{B55BA5D7-47E3-4882-8045-073C27BC9927}"/>
    <dgm:cxn modelId="{A4C5571C-29B8-4017-ACDB-1DC735FBEDAC}" type="presOf" srcId="{84A330C2-A107-46C8-A3C3-9DF990372E32}" destId="{9194F15E-BFD6-437A-80B1-11440A5A0761}" srcOrd="0" destOrd="0" presId="urn:microsoft.com/office/officeart/2005/8/layout/vList2"/>
    <dgm:cxn modelId="{23D0E32D-C6B4-4AB5-AC44-0C5C2E991E53}" type="presOf" srcId="{1CA9E634-6459-44E8-8898-753D194FD991}" destId="{8D65B828-DD36-4C0D-8CB4-9B64296B10DF}" srcOrd="0" destOrd="0" presId="urn:microsoft.com/office/officeart/2005/8/layout/vList2"/>
    <dgm:cxn modelId="{B84A7868-1D5A-45AD-8DFC-F9991454C345}" srcId="{FF51300E-2D6B-45F9-9626-A94A5B71751C}" destId="{84A330C2-A107-46C8-A3C3-9DF990372E32}" srcOrd="2" destOrd="0" parTransId="{169344F2-A448-447C-87FE-542B626E1D83}" sibTransId="{D577CD65-889A-46A4-A30B-268660E29CCA}"/>
    <dgm:cxn modelId="{155F20A8-2B1E-4F6F-A2B0-3B9F2E07EA98}" type="presOf" srcId="{FF51300E-2D6B-45F9-9626-A94A5B71751C}" destId="{4F0D8736-4D8E-4570-B674-107F8B272E4F}" srcOrd="0" destOrd="0" presId="urn:microsoft.com/office/officeart/2005/8/layout/vList2"/>
    <dgm:cxn modelId="{CF88AAB9-D49E-4314-A80E-67721F593ED2}" srcId="{FF51300E-2D6B-45F9-9626-A94A5B71751C}" destId="{55C4999D-0C89-42E2-B367-C1607952E3DC}" srcOrd="3" destOrd="0" parTransId="{A6636B7C-1CC0-413A-A56C-7DF35D436EEF}" sibTransId="{B236DAE3-6E74-414C-9D40-61AACFE11434}"/>
    <dgm:cxn modelId="{97883FCB-B014-4716-ADA8-626C17D58BFE}" srcId="{FF51300E-2D6B-45F9-9626-A94A5B71751C}" destId="{1CA9E634-6459-44E8-8898-753D194FD991}" srcOrd="1" destOrd="0" parTransId="{3128D5E8-4519-400F-BC20-C47004917943}" sibTransId="{24E05E67-2761-461A-BBF0-11C18457FA85}"/>
    <dgm:cxn modelId="{839B93EC-1504-41D1-94A6-E5AE6A3B26DB}" type="presOf" srcId="{55C4999D-0C89-42E2-B367-C1607952E3DC}" destId="{E00711A2-766A-4063-BAF5-60460CA17B3B}" srcOrd="0" destOrd="0" presId="urn:microsoft.com/office/officeart/2005/8/layout/vList2"/>
    <dgm:cxn modelId="{CD403EEF-8CE4-465D-A39C-0F7118AC6439}" type="presOf" srcId="{95F10F9E-E141-446A-A0E3-CFA5F687372C}" destId="{3B39858A-4ACF-4AD6-AC56-F3A7BA2CEE5F}" srcOrd="0" destOrd="0" presId="urn:microsoft.com/office/officeart/2005/8/layout/vList2"/>
    <dgm:cxn modelId="{CA168114-2AC6-4BCA-8691-50755C9D49EF}" type="presParOf" srcId="{4F0D8736-4D8E-4570-B674-107F8B272E4F}" destId="{3B39858A-4ACF-4AD6-AC56-F3A7BA2CEE5F}" srcOrd="0" destOrd="0" presId="urn:microsoft.com/office/officeart/2005/8/layout/vList2"/>
    <dgm:cxn modelId="{156B1734-516D-4184-95C9-9384FECDFCF1}" type="presParOf" srcId="{4F0D8736-4D8E-4570-B674-107F8B272E4F}" destId="{545EF72E-BDE5-4E38-AF60-6CE4380D6E69}" srcOrd="1" destOrd="0" presId="urn:microsoft.com/office/officeart/2005/8/layout/vList2"/>
    <dgm:cxn modelId="{F62082F0-05DD-48AA-9E08-FEFC82DE221B}" type="presParOf" srcId="{4F0D8736-4D8E-4570-B674-107F8B272E4F}" destId="{8D65B828-DD36-4C0D-8CB4-9B64296B10DF}" srcOrd="2" destOrd="0" presId="urn:microsoft.com/office/officeart/2005/8/layout/vList2"/>
    <dgm:cxn modelId="{A2C5BBCF-7434-47EC-B583-D8F63385133B}" type="presParOf" srcId="{4F0D8736-4D8E-4570-B674-107F8B272E4F}" destId="{C28E107D-9E29-4BEB-85CF-2B78C4411C29}" srcOrd="3" destOrd="0" presId="urn:microsoft.com/office/officeart/2005/8/layout/vList2"/>
    <dgm:cxn modelId="{17825669-3CD1-4885-A1CA-E684EB24D441}" type="presParOf" srcId="{4F0D8736-4D8E-4570-B674-107F8B272E4F}" destId="{9194F15E-BFD6-437A-80B1-11440A5A0761}" srcOrd="4" destOrd="0" presId="urn:microsoft.com/office/officeart/2005/8/layout/vList2"/>
    <dgm:cxn modelId="{63D6E532-1C2C-4F8C-AF86-DBD85A2EC44C}" type="presParOf" srcId="{4F0D8736-4D8E-4570-B674-107F8B272E4F}" destId="{3DB5823B-22F9-4B5E-8CDC-6F3FCDFBC6F0}" srcOrd="5" destOrd="0" presId="urn:microsoft.com/office/officeart/2005/8/layout/vList2"/>
    <dgm:cxn modelId="{9F9415B8-4120-40EC-848B-0E6E14D4C67F}" type="presParOf" srcId="{4F0D8736-4D8E-4570-B674-107F8B272E4F}" destId="{E00711A2-766A-4063-BAF5-60460CA17B3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9858A-4ACF-4AD6-AC56-F3A7BA2CEE5F}">
      <dsp:nvSpPr>
        <dsp:cNvPr id="0" name=""/>
        <dsp:cNvSpPr/>
      </dsp:nvSpPr>
      <dsp:spPr>
        <a:xfrm>
          <a:off x="0" y="0"/>
          <a:ext cx="10450946" cy="1039902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  <a:latin typeface="+mn-lt"/>
            </a:rPr>
            <a:t>Metas da FTM 2023 </a:t>
          </a:r>
          <a:endParaRPr lang="pt-BR" sz="2000" kern="1200" dirty="0">
            <a:latin typeface="+mn-lt"/>
          </a:endParaRPr>
        </a:p>
      </dsp:txBody>
      <dsp:txXfrm>
        <a:off x="50764" y="50764"/>
        <a:ext cx="10349418" cy="938374"/>
      </dsp:txXfrm>
    </dsp:sp>
    <dsp:sp modelId="{8D65B828-DD36-4C0D-8CB4-9B64296B10DF}">
      <dsp:nvSpPr>
        <dsp:cNvPr id="0" name=""/>
        <dsp:cNvSpPr/>
      </dsp:nvSpPr>
      <dsp:spPr>
        <a:xfrm>
          <a:off x="0" y="851895"/>
          <a:ext cx="10450946" cy="1010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Versões (PLOA)</a:t>
          </a:r>
        </a:p>
      </dsp:txBody>
      <dsp:txXfrm>
        <a:off x="49347" y="901242"/>
        <a:ext cx="10352252" cy="912186"/>
      </dsp:txXfrm>
    </dsp:sp>
    <dsp:sp modelId="{9194F15E-BFD6-437A-80B1-11440A5A0761}">
      <dsp:nvSpPr>
        <dsp:cNvPr id="0" name=""/>
        <dsp:cNvSpPr/>
      </dsp:nvSpPr>
      <dsp:spPr>
        <a:xfrm>
          <a:off x="0" y="1598487"/>
          <a:ext cx="10450946" cy="1010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Redução de Valores – Novos Parâmetros SOF</a:t>
          </a:r>
        </a:p>
      </dsp:txBody>
      <dsp:txXfrm>
        <a:off x="49347" y="1647834"/>
        <a:ext cx="10352252" cy="912186"/>
      </dsp:txXfrm>
    </dsp:sp>
    <dsp:sp modelId="{E00711A2-766A-4063-BAF5-60460CA17B3B}">
      <dsp:nvSpPr>
        <dsp:cNvPr id="0" name=""/>
        <dsp:cNvSpPr/>
      </dsp:nvSpPr>
      <dsp:spPr>
        <a:xfrm>
          <a:off x="0" y="2374020"/>
          <a:ext cx="10450946" cy="1010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Orçamento Enviado pelo Executivo à Câmara</a:t>
          </a:r>
          <a:endParaRPr lang="pt-BR" sz="2000" kern="1200" dirty="0"/>
        </a:p>
      </dsp:txBody>
      <dsp:txXfrm>
        <a:off x="49347" y="2423367"/>
        <a:ext cx="10352252" cy="91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0.3868</cdr:x>
      <cdr:y>0.42021</cdr:y>
    </cdr:from>
    <cdr:to>
      <cdr:x>0.5877</cdr:x>
      <cdr:y>0.59059</cdr:y>
    </cdr:to>
    <cdr:sp macro="" textlink="">
      <cdr:nvSpPr>
        <cdr:cNvPr id="2" name="CaixaDeTexto 2">
          <a:extLst xmlns:a="http://schemas.openxmlformats.org/drawingml/2006/main">
            <a:ext uri="{FF2B5EF4-FFF2-40B4-BE49-F238E27FC236}">
              <a16:creationId xmlns:a16="http://schemas.microsoft.com/office/drawing/2014/main" id="{ECC942A2-DC66-4468-BAE3-E139C43941F8}"/>
            </a:ext>
          </a:extLst>
        </cdr:cNvPr>
        <cdr:cNvSpPr txBox="1"/>
      </cdr:nvSpPr>
      <cdr:spPr>
        <a:xfrm xmlns:a="http://schemas.openxmlformats.org/drawingml/2006/main">
          <a:off x="2378293" y="1662154"/>
          <a:ext cx="1235261" cy="6739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>
            <a:lnSpc>
              <a:spcPct val="150000"/>
            </a:lnSpc>
          </a:pPr>
          <a:r>
            <a:rPr lang="pt-BR" sz="2400" dirty="0">
              <a:latin typeface="Bahnschrift" panose="020B0502040204020203" pitchFamily="34" charset="0"/>
              <a:cs typeface="Times New Roman" panose="02020603050405020304" pitchFamily="18" charset="0"/>
            </a:rPr>
            <a:t>108.546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44220-94B0-47B3-A123-B4940B22B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4DA787-D3B3-4D0B-BB26-FE428568B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D820A9-542D-44CE-9BC3-741D6259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DE955A-EB7F-416D-937D-8ED2CB66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99F557-D787-4860-986A-F16D4191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65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9DD31-299E-453B-9403-3B502E9D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190ED4-0EC5-4B54-B37E-66D97FB53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FDBAB1-C61A-4350-BC13-0113C5C2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399D2D-CB08-4768-B04F-D5BC1AC9E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F88BF7-DBB3-446E-BDBD-EAC474DB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52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74F5E5-4AEC-4D28-BEBB-FF63228B9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25ED0B1-285D-4161-904B-A88380332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3CBD21-A810-4E52-AADB-4204A0FC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80050D-396B-4F73-BA81-0D4507B1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6740B-9B34-4902-94D5-54C71E4A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59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B56F1-EB67-4091-ADFB-8DD7D90C1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7C7338-1E9D-47F5-9F9E-2E90A03B9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BF62C-A80B-4908-87B7-7C7D52AE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2C3EB7-81EA-42CD-852A-5C752C7D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22F46C-8371-4BC8-B165-6C812EA46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9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7E79A-7E5E-4F1E-932F-F12523D06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24499F-AE14-4117-BBA3-CAF069C5F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8DA8EF-03D4-4DFC-B8E7-A893AFF2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EC9EF-F2CD-4BDC-8999-FBD0DBD5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3BF55E-7177-4427-9F8D-BC1E3529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9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CE4AF-8882-4499-B638-C6C91452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A87C8B-F0F1-4FB9-8891-BE87B7A08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01A066E-9CC6-4777-A61A-52A93254B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58064F-A85E-4AD9-A105-351E4335E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546BCC-A8CB-4C06-B27C-7C30D7E0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02EDF1-E7EB-44BE-BC4F-CFFD4894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71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12548-EA23-4523-8B04-FB248E6BF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C0A4B-5EBF-4AF5-9250-122F2B6C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C0F9617-1961-498D-AF50-A3A73A709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DCC8DF1-AF11-479C-A2E6-FAE8D93A4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8125A2-3F0F-4115-877B-533D10D9B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BE54CD1-F6C0-40AC-BA0B-7D562083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31DB5BE-0E84-4DD3-88AC-4E4188066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C4349B-4C75-4B4D-BB21-937E1024D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22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667A0-4C5F-451F-B0DF-7AB96CB39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CF01F70-8C62-4EE5-BB7C-601C1E64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D2BB81-C80F-47CC-AF5E-A654C7F1D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A50F24-5546-4EE8-BB80-90D62510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19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2F17DE3-E563-4205-A1E1-8D7D590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89D7139-A569-46B0-9D5C-BF204193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04EDA7-A234-413D-9175-C12BB674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37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4E7F2-0F5F-4488-94F8-741D99A6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F5A481-B1F4-491E-A735-F659131A9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2EFFD0-7F77-472A-BC6F-25E8BD0FA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A28E14-66A6-4960-8C23-DFD0064D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F15FB8-ADEC-4575-9A4B-2777ED22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8A6943-4165-4CD2-80E5-125F9E48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76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9AA20-CD58-48C1-AAD4-A5195464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7E071D0-2D9C-4CA5-842A-8C456AF42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F456DC-F8DB-403A-84C6-94350C62D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199EB3-A61C-439D-A70D-0331C1AC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33A81D-0502-4E4D-99FD-2FD8B1519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99CB33-D1DB-49B1-A8E5-CE62E388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83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73C4AB7-1674-4EF7-B632-0D7A30F7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ECB316-DCE6-4B80-BEFA-DBE1AB97B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F08A27-973E-4899-AFCD-BBB0511E0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6B1A-C22C-4834-AC06-F664D36E5F2A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E3146F-9464-4CF5-8FF1-C9946528A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910BB1-8BBB-498F-9BFD-A4D2F8978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F62-DF53-4B3D-B9FA-6C410917A7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25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F267D7A1-B29F-4107-8F90-EEFC9FBE5CBD}"/>
              </a:ext>
            </a:extLst>
          </p:cNvPr>
          <p:cNvSpPr/>
          <p:nvPr/>
        </p:nvSpPr>
        <p:spPr>
          <a:xfrm>
            <a:off x="1" y="5353040"/>
            <a:ext cx="10197295" cy="135761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267D7A1-B29F-4107-8F90-EEFC9FBE5CBD}"/>
              </a:ext>
            </a:extLst>
          </p:cNvPr>
          <p:cNvSpPr/>
          <p:nvPr/>
        </p:nvSpPr>
        <p:spPr>
          <a:xfrm>
            <a:off x="3899339" y="1790698"/>
            <a:ext cx="8292661" cy="26887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D71C04-7FAE-49EC-9F7C-0324D64C6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1382" y="2248149"/>
            <a:ext cx="6808573" cy="1773802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+mn-lt"/>
              </a:rPr>
              <a:t>FTMSP</a:t>
            </a:r>
            <a:br>
              <a:rPr lang="pt-BR" sz="4400" b="1" dirty="0">
                <a:solidFill>
                  <a:schemeClr val="bg1"/>
                </a:solidFill>
                <a:latin typeface="+mn-lt"/>
              </a:rPr>
            </a:br>
            <a:br>
              <a:rPr lang="pt-BR" sz="4400" b="1" dirty="0">
                <a:solidFill>
                  <a:schemeClr val="bg1"/>
                </a:solidFill>
                <a:latin typeface="+mn-lt"/>
              </a:rPr>
            </a:br>
            <a:r>
              <a:rPr lang="pt-BR" sz="4400" b="1" dirty="0">
                <a:solidFill>
                  <a:schemeClr val="bg1"/>
                </a:solidFill>
                <a:latin typeface="+mn-lt"/>
              </a:rPr>
              <a:t>PLOA 2023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51350" t="85131" r="7064" b="7599"/>
          <a:stretch/>
        </p:blipFill>
        <p:spPr bwMode="auto">
          <a:xfrm>
            <a:off x="4838218" y="416690"/>
            <a:ext cx="4791919" cy="118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195233" y="5840865"/>
            <a:ext cx="6227180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Outubro, 2022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55327"/>
          <a:stretch/>
        </p:blipFill>
        <p:spPr bwMode="auto">
          <a:xfrm>
            <a:off x="685800" y="542925"/>
            <a:ext cx="1774371" cy="561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997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5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253"/>
            <a:ext cx="5943600" cy="954223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r"/>
            <a:r>
              <a:rPr lang="pt-BR" sz="2400" b="1" dirty="0"/>
              <a:t>PLOA 2023 </a:t>
            </a:r>
            <a:br>
              <a:rPr lang="pt-BR" sz="2400" b="1" dirty="0"/>
            </a:br>
            <a:r>
              <a:rPr lang="pt-BR" sz="2400" b="1" dirty="0"/>
              <a:t> </a:t>
            </a:r>
            <a:r>
              <a:rPr lang="pt-BR" sz="2000" b="1" dirty="0"/>
              <a:t>Orçamento destinado a despesas administrativas e pessoal FTM (6,8 M)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D8D4EB9-1913-4BFD-8BE4-178D7948A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150" y="547333"/>
            <a:ext cx="1533147" cy="512065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78EC742-ECB3-4B33-92C1-07894FDBAF60}"/>
              </a:ext>
            </a:extLst>
          </p:cNvPr>
          <p:cNvSpPr txBox="1"/>
          <p:nvPr/>
        </p:nvSpPr>
        <p:spPr>
          <a:xfrm>
            <a:off x="138548" y="1586406"/>
            <a:ext cx="5318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a) Distribuição do orçamento FTM  (%)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36EB5AF-7F95-85F6-0429-C752171BD9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210546"/>
              </p:ext>
            </p:extLst>
          </p:nvPr>
        </p:nvGraphicFramePr>
        <p:xfrm>
          <a:off x="1537161" y="2128298"/>
          <a:ext cx="8178989" cy="4286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A5BED0FF-5A85-D554-E354-A09FF12D0070}"/>
              </a:ext>
            </a:extLst>
          </p:cNvPr>
          <p:cNvSpPr/>
          <p:nvPr/>
        </p:nvSpPr>
        <p:spPr>
          <a:xfrm>
            <a:off x="10608943" y="6581001"/>
            <a:ext cx="12980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PLOA 2023</a:t>
            </a: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4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C81CA503-081F-421E-A831-1FC5D58BC1B4}"/>
              </a:ext>
            </a:extLst>
          </p:cNvPr>
          <p:cNvSpPr/>
          <p:nvPr/>
        </p:nvSpPr>
        <p:spPr>
          <a:xfrm>
            <a:off x="0" y="556054"/>
            <a:ext cx="5078627" cy="8031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69E037-92D2-4425-B4F1-BADE476B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3454" y="696850"/>
            <a:ext cx="2399270" cy="605482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+mn-lt"/>
              </a:rPr>
              <a:t>SUMÁRIO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F94F8F-96AE-41C9-8E88-FE8819211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189" y="1850902"/>
            <a:ext cx="5257800" cy="396969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D8D4EB9-1913-4BFD-8BE4-178D7948A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653" y="365125"/>
            <a:ext cx="1533147" cy="512065"/>
          </a:xfrm>
          <a:prstGeom prst="rect">
            <a:avLst/>
          </a:prstGeom>
        </p:spPr>
      </p:pic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473315052"/>
              </p:ext>
            </p:extLst>
          </p:nvPr>
        </p:nvGraphicFramePr>
        <p:xfrm>
          <a:off x="785090" y="1731818"/>
          <a:ext cx="10450946" cy="454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296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7014" y="183664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/>
              <a:t>Com os recursos a FTMSP pretende: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Finalização da obra do módulo III da Praça das Artes e alocar adequadamente os ambientes de ensaio e treinamento.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Finalização dos projetos e obras para AVCB e Acessibilidade.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Incentivar a ampliação da variedade de repertórios e de apresentações dos corpos artísticos.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Ampliar e promover a programação artística na Praça das Artes.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Ampliar e promover os cursos de formação regulares de dança e música, com seus mais de 950 alunos.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Incentivar a entrada de novos alunos a partir de cursos livres de iniciação em música e dança.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/>
              <a:t> Fortalecer os núcleos das escolas nas regiões periféricas da cidade de São Paulo.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57996"/>
            <a:ext cx="6369269" cy="9934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sz="2400" b="1" dirty="0"/>
              <a:t>Metas da FTM 2023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8D4EB9-1913-4BFD-8BE4-178D7948A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653" y="365125"/>
            <a:ext cx="1533147" cy="51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0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438772"/>
              </p:ext>
            </p:extLst>
          </p:nvPr>
        </p:nvGraphicFramePr>
        <p:xfrm>
          <a:off x="1058441" y="2115128"/>
          <a:ext cx="9083812" cy="340043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70953">
                  <a:extLst>
                    <a:ext uri="{9D8B030D-6E8A-4147-A177-3AD203B41FA5}">
                      <a16:colId xmlns:a16="http://schemas.microsoft.com/office/drawing/2014/main" val="35270429"/>
                    </a:ext>
                  </a:extLst>
                </a:gridCol>
                <a:gridCol w="2270953">
                  <a:extLst>
                    <a:ext uri="{9D8B030D-6E8A-4147-A177-3AD203B41FA5}">
                      <a16:colId xmlns:a16="http://schemas.microsoft.com/office/drawing/2014/main" val="1248099514"/>
                    </a:ext>
                  </a:extLst>
                </a:gridCol>
                <a:gridCol w="2270953">
                  <a:extLst>
                    <a:ext uri="{9D8B030D-6E8A-4147-A177-3AD203B41FA5}">
                      <a16:colId xmlns:a16="http://schemas.microsoft.com/office/drawing/2014/main" val="676673569"/>
                    </a:ext>
                  </a:extLst>
                </a:gridCol>
                <a:gridCol w="22709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949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Órgão FTMSP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1 - PLOA 2023</a:t>
                      </a:r>
                      <a:r>
                        <a:rPr lang="pt-BR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                </a:t>
                      </a:r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(LIMITE SF)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2 - PLOA 2023</a:t>
                      </a:r>
                    </a:p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(LIMITE</a:t>
                      </a:r>
                      <a:r>
                        <a:rPr lang="pt-BR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SOF)</a:t>
                      </a:r>
                      <a:endParaRPr lang="pt-BR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3 - PLOA 2023</a:t>
                      </a:r>
                    </a:p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(Enviado)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496646"/>
                  </a:ext>
                </a:extLst>
              </a:tr>
              <a:tr h="448550">
                <a:tc>
                  <a:txBody>
                    <a:bodyPr/>
                    <a:lstStyle/>
                    <a:p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Atividade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R$ 137.770.638,99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R$ 131.878.996,00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R$ 131.907.901,00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75244"/>
                  </a:ext>
                </a:extLst>
              </a:tr>
              <a:tr h="448550">
                <a:tc>
                  <a:txBody>
                    <a:bodyPr/>
                    <a:lstStyle/>
                    <a:p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Atividade (fonte 06)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R$ 172.564,00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R$ 172.564,00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R$ 172.564,00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974825"/>
                  </a:ext>
                </a:extLst>
              </a:tr>
              <a:tr h="448550">
                <a:tc>
                  <a:txBody>
                    <a:bodyPr/>
                    <a:lstStyle/>
                    <a:p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Pessoal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R$ 3.052.072,50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</a:t>
                      </a:r>
                      <a:r>
                        <a:rPr lang="pt-BR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3.797.774,00</a:t>
                      </a:r>
                      <a:endParaRPr lang="pt-BR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R$ 3.768.869,00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65564"/>
                  </a:ext>
                </a:extLst>
              </a:tr>
              <a:tr h="468190">
                <a:tc>
                  <a:txBody>
                    <a:bodyPr/>
                    <a:lstStyle/>
                    <a:p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Auxílio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R$ 651.048,00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</a:t>
                      </a:r>
                      <a:r>
                        <a:rPr lang="pt-BR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796.988,00</a:t>
                      </a:r>
                      <a:endParaRPr lang="pt-BR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R$</a:t>
                      </a:r>
                      <a:r>
                        <a:rPr lang="pt-BR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796.988,00</a:t>
                      </a:r>
                      <a:endParaRPr lang="pt-BR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781871"/>
                  </a:ext>
                </a:extLst>
              </a:tr>
              <a:tr h="448550">
                <a:tc>
                  <a:txBody>
                    <a:bodyPr/>
                    <a:lstStyle/>
                    <a:p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Projeto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70893"/>
                  </a:ext>
                </a:extLst>
              </a:tr>
              <a:tr h="448550">
                <a:tc>
                  <a:txBody>
                    <a:bodyPr/>
                    <a:lstStyle/>
                    <a:p>
                      <a:r>
                        <a:rPr lang="pt-BR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R$</a:t>
                      </a:r>
                      <a:r>
                        <a:rPr lang="pt-BR" b="1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141.646.323,49</a:t>
                      </a:r>
                      <a:endParaRPr lang="pt-BR" b="1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R$</a:t>
                      </a:r>
                      <a:r>
                        <a:rPr lang="pt-BR" b="1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136.646.322,00</a:t>
                      </a:r>
                      <a:endParaRPr lang="pt-BR" b="1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R$ 136.646.322,00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947147"/>
                  </a:ext>
                </a:extLst>
              </a:tr>
            </a:tbl>
          </a:graphicData>
        </a:graphic>
      </p:graphicFrame>
      <p:sp>
        <p:nvSpPr>
          <p:cNvPr id="9" name="Título 8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158"/>
            <a:ext cx="6335486" cy="928097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r"/>
            <a:r>
              <a:rPr lang="pt-BR" sz="2400" b="1" dirty="0"/>
              <a:t>PLOA 2023 -</a:t>
            </a:r>
            <a:br>
              <a:rPr lang="pt-BR" sz="2400" b="1" dirty="0"/>
            </a:br>
            <a:r>
              <a:rPr lang="pt-BR" sz="2400" b="1" dirty="0"/>
              <a:t> </a:t>
            </a:r>
            <a:r>
              <a:rPr lang="pt-BR" sz="2000" b="1" dirty="0"/>
              <a:t>Versões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475" y="515798"/>
            <a:ext cx="1536325" cy="512108"/>
          </a:xfrm>
          <a:prstGeom prst="rect">
            <a:avLst/>
          </a:prstGeom>
        </p:spPr>
      </p:pic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7171509" y="5995851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9709959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79444"/>
                  </a:ext>
                </a:extLst>
              </a:tr>
            </a:tbl>
          </a:graphicData>
        </a:graphic>
      </p:graphicFrame>
      <p:sp>
        <p:nvSpPr>
          <p:cNvPr id="2" name="Texto Explicativo: Seta para Cima 1">
            <a:extLst>
              <a:ext uri="{FF2B5EF4-FFF2-40B4-BE49-F238E27FC236}">
                <a16:creationId xmlns:a16="http://schemas.microsoft.com/office/drawing/2014/main" id="{B891FB2F-CE53-7B49-8DDF-3E561E9625F7}"/>
              </a:ext>
            </a:extLst>
          </p:cNvPr>
          <p:cNvSpPr/>
          <p:nvPr/>
        </p:nvSpPr>
        <p:spPr>
          <a:xfrm>
            <a:off x="5734279" y="5651653"/>
            <a:ext cx="1949985" cy="951128"/>
          </a:xfrm>
          <a:prstGeom prst="upArrowCallout">
            <a:avLst/>
          </a:prstGeom>
          <a:solidFill>
            <a:srgbClr val="FCBEAA"/>
          </a:solidFill>
          <a:ln>
            <a:solidFill>
              <a:srgbClr val="C00D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B66CCB5-B1FA-9CFB-99F8-34E653B248FD}"/>
              </a:ext>
            </a:extLst>
          </p:cNvPr>
          <p:cNvSpPr txBox="1"/>
          <p:nvPr/>
        </p:nvSpPr>
        <p:spPr>
          <a:xfrm>
            <a:off x="5734279" y="6015381"/>
            <a:ext cx="1949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C00000"/>
                </a:solidFill>
              </a:rPr>
              <a:t>Redução de 5 Milhões do limite inicial</a:t>
            </a:r>
          </a:p>
        </p:txBody>
      </p:sp>
    </p:spTree>
    <p:extLst>
      <p:ext uri="{BB962C8B-B14F-4D97-AF65-F5344CB8AC3E}">
        <p14:creationId xmlns:p14="http://schemas.microsoft.com/office/powerpoint/2010/main" val="354535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/>
          <p:nvPr/>
        </p:nvSpPr>
        <p:spPr>
          <a:xfrm>
            <a:off x="0" y="365125"/>
            <a:ext cx="9261566" cy="1232765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DF55A04-09F8-4258-A721-A8094886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59" y="526607"/>
            <a:ext cx="8715878" cy="107128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dirty="0">
                <a:solidFill>
                  <a:schemeClr val="bg1"/>
                </a:solidFill>
                <a:latin typeface="+mn-lt"/>
              </a:rPr>
              <a:t>PLOA - 2023</a:t>
            </a:r>
            <a:br>
              <a:rPr lang="pt-BR" sz="2400" b="1" dirty="0">
                <a:solidFill>
                  <a:schemeClr val="bg1"/>
                </a:solidFill>
                <a:latin typeface="+mn-lt"/>
              </a:rPr>
            </a:br>
            <a:r>
              <a:rPr lang="pt-BR" sz="2000" b="1" dirty="0">
                <a:solidFill>
                  <a:schemeClr val="bg1"/>
                </a:solidFill>
                <a:latin typeface="+mn-lt"/>
              </a:rPr>
              <a:t>REDUÇÃO DE VALORES APÓS OS NOVOS PARAMÊTROS SOF  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37372"/>
              </p:ext>
            </p:extLst>
          </p:nvPr>
        </p:nvGraphicFramePr>
        <p:xfrm>
          <a:off x="437359" y="2171864"/>
          <a:ext cx="10806545" cy="398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345">
                  <a:extLst>
                    <a:ext uri="{9D8B030D-6E8A-4147-A177-3AD203B41FA5}">
                      <a16:colId xmlns:a16="http://schemas.microsoft.com/office/drawing/2014/main" val="1563860553"/>
                    </a:ext>
                  </a:extLst>
                </a:gridCol>
                <a:gridCol w="3999346">
                  <a:extLst>
                    <a:ext uri="{9D8B030D-6E8A-4147-A177-3AD203B41FA5}">
                      <a16:colId xmlns:a16="http://schemas.microsoft.com/office/drawing/2014/main" val="1443827003"/>
                    </a:ext>
                  </a:extLst>
                </a:gridCol>
                <a:gridCol w="2807854">
                  <a:extLst>
                    <a:ext uri="{9D8B030D-6E8A-4147-A177-3AD203B41FA5}">
                      <a16:colId xmlns:a16="http://schemas.microsoft.com/office/drawing/2014/main" val="3214780742"/>
                    </a:ext>
                  </a:extLst>
                </a:gridCol>
              </a:tblGrid>
              <a:tr h="42249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DOTAÇÃO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DESCRIÇÃO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923"/>
                  </a:ext>
                </a:extLst>
              </a:tr>
              <a:tr h="739369">
                <a:tc>
                  <a:txBody>
                    <a:bodyPr/>
                    <a:lstStyle/>
                    <a:p>
                      <a:r>
                        <a:rPr lang="pt-BR" dirty="0"/>
                        <a:t>85.10.13.122.3001.6.439.33508500.00 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Contrato de Gestão – Administrativo (Despesas</a:t>
                      </a:r>
                      <a:r>
                        <a:rPr lang="pt-BR" baseline="0" dirty="0"/>
                        <a:t> de água, luz, internet, material de escritório)</a:t>
                      </a:r>
                      <a:endParaRPr lang="pt-BR" dirty="0"/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- 2.536.341,00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40649"/>
                  </a:ext>
                </a:extLst>
              </a:tr>
              <a:tr h="739369">
                <a:tc>
                  <a:txBody>
                    <a:bodyPr/>
                    <a:lstStyle/>
                    <a:p>
                      <a:r>
                        <a:rPr lang="pt-BR" dirty="0"/>
                        <a:t>85.10.13.122.3024.2.100.33903900.00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Administração</a:t>
                      </a:r>
                      <a:r>
                        <a:rPr lang="pt-BR" baseline="0" dirty="0"/>
                        <a:t> da Unidade - </a:t>
                      </a:r>
                      <a:endParaRPr lang="pt-BR" dirty="0"/>
                    </a:p>
                    <a:p>
                      <a:r>
                        <a:rPr lang="pt-BR" dirty="0"/>
                        <a:t>Contratação Pessoa Jurídica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- 100.000,00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17396"/>
                  </a:ext>
                </a:extLst>
              </a:tr>
              <a:tr h="739369">
                <a:tc>
                  <a:txBody>
                    <a:bodyPr/>
                    <a:lstStyle/>
                    <a:p>
                      <a:r>
                        <a:rPr lang="pt-BR" dirty="0"/>
                        <a:t>85.10.13.392.3001.6.434.33903600.00 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Escolas - Contratação Pessoa Física (OER,</a:t>
                      </a:r>
                      <a:r>
                        <a:rPr lang="pt-BR" baseline="0" dirty="0"/>
                        <a:t> EDSP e EMSP)</a:t>
                      </a:r>
                      <a:endParaRPr lang="pt-BR" dirty="0"/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- 1.800.000,00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59740"/>
                  </a:ext>
                </a:extLst>
              </a:tr>
              <a:tr h="739369">
                <a:tc>
                  <a:txBody>
                    <a:bodyPr/>
                    <a:lstStyle/>
                    <a:p>
                      <a:r>
                        <a:rPr lang="pt-BR" dirty="0"/>
                        <a:t>85.10.13.392.3001.6.434.33903900.00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Escolas - Contratação Pessoa Jurídica 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- 563.660,00</a:t>
                      </a:r>
                    </a:p>
                  </a:txBody>
                  <a:tcPr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392953"/>
                  </a:ext>
                </a:extLst>
              </a:tr>
              <a:tr h="425408"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           -  5.000.001,00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74546"/>
                  </a:ext>
                </a:extLst>
              </a:tr>
            </a:tbl>
          </a:graphicData>
        </a:graphic>
      </p:graphicFrame>
      <p:pic>
        <p:nvPicPr>
          <p:cNvPr id="10" name="Imagem 9">
            <a:extLst>
              <a:ext uri="{FF2B5EF4-FFF2-40B4-BE49-F238E27FC236}">
                <a16:creationId xmlns:a16="http://schemas.microsoft.com/office/drawing/2014/main" id="{AD8D4EB9-1913-4BFD-8BE4-178D7948A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653" y="365125"/>
            <a:ext cx="1533147" cy="51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5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253"/>
            <a:ext cx="5943600" cy="954223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r"/>
            <a:r>
              <a:rPr lang="pt-BR" sz="2400" b="1" dirty="0"/>
              <a:t>PLOA 2023 </a:t>
            </a:r>
            <a:br>
              <a:rPr lang="pt-BR" sz="2400" b="1" dirty="0"/>
            </a:br>
            <a:r>
              <a:rPr lang="pt-BR" sz="2400" b="1" dirty="0"/>
              <a:t> </a:t>
            </a:r>
            <a:r>
              <a:rPr lang="pt-BR" sz="2000" b="1" dirty="0"/>
              <a:t>Orçamento Enviado pelo Executivo à Câmara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D8D4EB9-1913-4BFD-8BE4-178D7948A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150" y="547333"/>
            <a:ext cx="1533147" cy="51206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656402" y="6486384"/>
            <a:ext cx="48263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http://orcamento.sf.prefeitura.sp.gov.br/orcamento/uploads/2023</a:t>
            </a: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56" y="1589898"/>
            <a:ext cx="11305308" cy="481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5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5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253"/>
            <a:ext cx="5943600" cy="954223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r"/>
            <a:r>
              <a:rPr lang="pt-BR" sz="2400" b="1" dirty="0"/>
              <a:t>PLOA 2023 </a:t>
            </a:r>
            <a:br>
              <a:rPr lang="pt-BR" sz="2400" b="1" dirty="0"/>
            </a:br>
            <a:r>
              <a:rPr lang="pt-BR" sz="2400" b="1" dirty="0"/>
              <a:t> </a:t>
            </a:r>
            <a:r>
              <a:rPr lang="pt-BR" sz="2000" b="1" dirty="0"/>
              <a:t>Orçamento Destinado ao Contrato de Gestão (114,2 M)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6531747"/>
            <a:ext cx="19067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Relatório 2º TR 2022</a:t>
            </a: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7D96CF3-A769-B9E9-1C96-B47477711A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48" t="39518" r="33649" b="17621"/>
          <a:stretch/>
        </p:blipFill>
        <p:spPr>
          <a:xfrm>
            <a:off x="152107" y="2589066"/>
            <a:ext cx="5349244" cy="3027186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DC17D131-AEEE-14EB-B413-42BA8912C3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771" t="29237" r="25181" b="24049"/>
          <a:stretch/>
        </p:blipFill>
        <p:spPr>
          <a:xfrm>
            <a:off x="6096000" y="709679"/>
            <a:ext cx="5900575" cy="2978964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30222077-1F9D-7568-6623-585A85418EEC}"/>
              </a:ext>
            </a:extLst>
          </p:cNvPr>
          <p:cNvSpPr txBox="1"/>
          <p:nvPr/>
        </p:nvSpPr>
        <p:spPr>
          <a:xfrm>
            <a:off x="152107" y="2145135"/>
            <a:ext cx="3902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a) Distribuição do orçamento CG (%)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9A16149-1952-E213-B3B3-CF8FD3480152}"/>
              </a:ext>
            </a:extLst>
          </p:cNvPr>
          <p:cNvSpPr txBox="1"/>
          <p:nvPr/>
        </p:nvSpPr>
        <p:spPr>
          <a:xfrm>
            <a:off x="6096000" y="357127"/>
            <a:ext cx="4490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b) Distribuição da folha de pagamentos CG (%)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398CCA81-E6B6-C010-8F90-8AD159652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479265"/>
              </p:ext>
            </p:extLst>
          </p:nvPr>
        </p:nvGraphicFramePr>
        <p:xfrm>
          <a:off x="6198503" y="4058433"/>
          <a:ext cx="5349243" cy="2667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9579">
                  <a:extLst>
                    <a:ext uri="{9D8B030D-6E8A-4147-A177-3AD203B41FA5}">
                      <a16:colId xmlns:a16="http://schemas.microsoft.com/office/drawing/2014/main" val="1680547202"/>
                    </a:ext>
                  </a:extLst>
                </a:gridCol>
                <a:gridCol w="1279664">
                  <a:extLst>
                    <a:ext uri="{9D8B030D-6E8A-4147-A177-3AD203B41FA5}">
                      <a16:colId xmlns:a16="http://schemas.microsoft.com/office/drawing/2014/main" val="2564978532"/>
                    </a:ext>
                  </a:extLst>
                </a:gridCol>
              </a:tblGrid>
              <a:tr h="240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SETOR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QTDD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396707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BALÉ DA CIDADE DE SÃO PAULO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86038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tx1"/>
                          </a:solidFill>
                          <a:effectLst/>
                        </a:rPr>
                        <a:t>CORAL LÍRICO</a:t>
                      </a:r>
                      <a:endParaRPr lang="pt-B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0184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CORAL PAULISTANO 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43283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CTP - CENOTÉCNICA 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52448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MUSICOTECA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01565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tx1"/>
                          </a:solidFill>
                          <a:effectLst/>
                        </a:rPr>
                        <a:t>ORQUESTRA SINFONICA MUNICIPAL </a:t>
                      </a:r>
                      <a:endParaRPr lang="pt-B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45592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QUARTETO DE CORDAS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95283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ADMINISTRATIVO + DIRETORIA</a:t>
                      </a: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714817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Total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479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64584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B5714A1-2A14-07C0-8125-065F50BAE4CA}"/>
              </a:ext>
            </a:extLst>
          </p:cNvPr>
          <p:cNvSpPr txBox="1"/>
          <p:nvPr/>
        </p:nvSpPr>
        <p:spPr>
          <a:xfrm>
            <a:off x="6096000" y="3688643"/>
            <a:ext cx="4490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c) Distribuição da folha de pagamentos CG (quantitativo)</a:t>
            </a:r>
          </a:p>
        </p:txBody>
      </p:sp>
    </p:spTree>
    <p:extLst>
      <p:ext uri="{BB962C8B-B14F-4D97-AF65-F5344CB8AC3E}">
        <p14:creationId xmlns:p14="http://schemas.microsoft.com/office/powerpoint/2010/main" val="329108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5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253"/>
            <a:ext cx="5943600" cy="954223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r"/>
            <a:r>
              <a:rPr lang="pt-BR" sz="2400" b="1" dirty="0"/>
              <a:t>PLOA 2023 </a:t>
            </a:r>
            <a:br>
              <a:rPr lang="pt-BR" sz="2400" b="1" dirty="0"/>
            </a:br>
            <a:r>
              <a:rPr lang="pt-BR" sz="2400" b="1" dirty="0"/>
              <a:t> </a:t>
            </a:r>
            <a:r>
              <a:rPr lang="pt-BR" sz="2000" b="1" dirty="0"/>
              <a:t>Orçamento Destinado ao Contrato de Gestão (114,2 M)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0222077-1F9D-7568-6623-585A85418EEC}"/>
              </a:ext>
            </a:extLst>
          </p:cNvPr>
          <p:cNvSpPr txBox="1"/>
          <p:nvPr/>
        </p:nvSpPr>
        <p:spPr>
          <a:xfrm>
            <a:off x="166652" y="1397257"/>
            <a:ext cx="3902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a) Publico Presente – Janeiro a Setembro/2022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9A16149-1952-E213-B3B3-CF8FD3480152}"/>
              </a:ext>
            </a:extLst>
          </p:cNvPr>
          <p:cNvSpPr txBox="1"/>
          <p:nvPr/>
        </p:nvSpPr>
        <p:spPr>
          <a:xfrm>
            <a:off x="6095999" y="266776"/>
            <a:ext cx="5597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b) Quantidade de apresentações – Janeiro a Setembro/2022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9130A8A-3FFF-4107-94FA-ACF83E344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630338"/>
              </p:ext>
            </p:extLst>
          </p:nvPr>
        </p:nvGraphicFramePr>
        <p:xfrm>
          <a:off x="13852" y="1821815"/>
          <a:ext cx="6082147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Agrupar 2">
            <a:extLst>
              <a:ext uri="{FF2B5EF4-FFF2-40B4-BE49-F238E27FC236}">
                <a16:creationId xmlns:a16="http://schemas.microsoft.com/office/drawing/2014/main" id="{38A1F6E3-2FF6-7F35-0DFA-C992367CC455}"/>
              </a:ext>
            </a:extLst>
          </p:cNvPr>
          <p:cNvGrpSpPr/>
          <p:nvPr/>
        </p:nvGrpSpPr>
        <p:grpSpPr>
          <a:xfrm>
            <a:off x="5963003" y="531596"/>
            <a:ext cx="5863227" cy="3673417"/>
            <a:chOff x="1105783" y="668880"/>
            <a:chExt cx="8434616" cy="5060770"/>
          </a:xfrm>
        </p:grpSpPr>
        <p:graphicFrame>
          <p:nvGraphicFramePr>
            <p:cNvPr id="4" name="Gráfico 3">
              <a:extLst>
                <a:ext uri="{FF2B5EF4-FFF2-40B4-BE49-F238E27FC236}">
                  <a16:creationId xmlns:a16="http://schemas.microsoft.com/office/drawing/2014/main" id="{0978E61C-9FCB-C9A8-A8D4-924AEDAB2FA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50890085"/>
                </p:ext>
              </p:extLst>
            </p:nvPr>
          </p:nvGraphicFramePr>
          <p:xfrm>
            <a:off x="1105783" y="668880"/>
            <a:ext cx="8434616" cy="50607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6BE2CFF8-A6B7-4809-D1CF-C1A34D671641}"/>
                </a:ext>
              </a:extLst>
            </p:cNvPr>
            <p:cNvSpPr txBox="1"/>
            <p:nvPr/>
          </p:nvSpPr>
          <p:spPr>
            <a:xfrm>
              <a:off x="4903752" y="2872399"/>
              <a:ext cx="1029999" cy="786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BR" sz="2400" dirty="0">
                  <a:latin typeface="Bahnschrift" panose="020B0502040204020203" pitchFamily="34" charset="0"/>
                  <a:cs typeface="Times New Roman" panose="02020603050405020304" pitchFamily="18" charset="0"/>
                </a:rPr>
                <a:t>239</a:t>
              </a:r>
            </a:p>
          </p:txBody>
        </p: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59460CDB-D556-3DAA-44C4-2AD12F159A85}"/>
              </a:ext>
            </a:extLst>
          </p:cNvPr>
          <p:cNvSpPr txBox="1"/>
          <p:nvPr/>
        </p:nvSpPr>
        <p:spPr>
          <a:xfrm>
            <a:off x="6195864" y="4049879"/>
            <a:ext cx="4962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c) Quantidade de bairros visitados – Janeiro a Setembro/2022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BAF10AE-3888-4A1F-90DF-6EDA2A20BA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759476"/>
              </p:ext>
            </p:extLst>
          </p:nvPr>
        </p:nvGraphicFramePr>
        <p:xfrm>
          <a:off x="6532892" y="4407245"/>
          <a:ext cx="4959507" cy="2281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ixaDeTexto 4">
            <a:extLst>
              <a:ext uri="{FF2B5EF4-FFF2-40B4-BE49-F238E27FC236}">
                <a16:creationId xmlns:a16="http://schemas.microsoft.com/office/drawing/2014/main" id="{CE9F9184-131E-4ED6-965F-18F4D923A213}"/>
              </a:ext>
            </a:extLst>
          </p:cNvPr>
          <p:cNvSpPr txBox="1"/>
          <p:nvPr/>
        </p:nvSpPr>
        <p:spPr>
          <a:xfrm>
            <a:off x="8692283" y="5227062"/>
            <a:ext cx="677246" cy="65107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800" dirty="0">
                <a:latin typeface="Bahnschrift" panose="020B0502040204020203" pitchFamily="34" charset="0"/>
                <a:cs typeface="Times New Roman" panose="02020603050405020304" pitchFamily="18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2566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5">
            <a:extLst>
              <a:ext uri="{FF2B5EF4-FFF2-40B4-BE49-F238E27FC236}">
                <a16:creationId xmlns:a16="http://schemas.microsoft.com/office/drawing/2014/main" id="{E18637EC-1AC6-4614-B8B3-4A9EFF1D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253"/>
            <a:ext cx="5943600" cy="954223"/>
          </a:xfrm>
          <a:prstGeom prst="rect">
            <a:avLst/>
          </a:prstGeom>
          <a:solidFill>
            <a:srgbClr val="C0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r"/>
            <a:r>
              <a:rPr lang="pt-BR" sz="2400" b="1" dirty="0"/>
              <a:t>PLOA 2023 </a:t>
            </a:r>
            <a:br>
              <a:rPr lang="pt-BR" sz="2400" b="1" dirty="0"/>
            </a:br>
            <a:r>
              <a:rPr lang="pt-BR" sz="2400" b="1" dirty="0"/>
              <a:t>  </a:t>
            </a:r>
            <a:r>
              <a:rPr lang="pt-BR" sz="2000" b="1" dirty="0"/>
              <a:t>Orçamento Destinado a FORMAÇÃO (15,6 M)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BFF3EDD-0C9D-9ACC-7C52-4F3F3A548987}"/>
              </a:ext>
            </a:extLst>
          </p:cNvPr>
          <p:cNvSpPr txBox="1"/>
          <p:nvPr/>
        </p:nvSpPr>
        <p:spPr>
          <a:xfrm>
            <a:off x="296536" y="1744933"/>
            <a:ext cx="5318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a) Vagas disponíveis em programas de formação cultural continuada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71C605D2-419B-7BFF-0D38-E06FC1C654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207530"/>
              </p:ext>
            </p:extLst>
          </p:nvPr>
        </p:nvGraphicFramePr>
        <p:xfrm>
          <a:off x="6096000" y="877719"/>
          <a:ext cx="5799464" cy="3118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CC94B05-C952-B3B0-DF59-EBBBB35F9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172303"/>
              </p:ext>
            </p:extLst>
          </p:nvPr>
        </p:nvGraphicFramePr>
        <p:xfrm>
          <a:off x="6476264" y="4953899"/>
          <a:ext cx="5349243" cy="1602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9579">
                  <a:extLst>
                    <a:ext uri="{9D8B030D-6E8A-4147-A177-3AD203B41FA5}">
                      <a16:colId xmlns:a16="http://schemas.microsoft.com/office/drawing/2014/main" val="1680547202"/>
                    </a:ext>
                  </a:extLst>
                </a:gridCol>
                <a:gridCol w="1279664">
                  <a:extLst>
                    <a:ext uri="{9D8B030D-6E8A-4147-A177-3AD203B41FA5}">
                      <a16:colId xmlns:a16="http://schemas.microsoft.com/office/drawing/2014/main" val="2564978532"/>
                    </a:ext>
                  </a:extLst>
                </a:gridCol>
              </a:tblGrid>
              <a:tr h="240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SETOR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QTDD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396707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OER Bolsistas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86038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OER Monitores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0184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EMM (professores/oficineiros)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43283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EDASP (professores/oficineiros)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44450" marR="4445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52448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Total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64584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51A52D24-393C-E5BB-B8E8-128B09BAFF40}"/>
              </a:ext>
            </a:extLst>
          </p:cNvPr>
          <p:cNvSpPr/>
          <p:nvPr/>
        </p:nvSpPr>
        <p:spPr>
          <a:xfrm>
            <a:off x="9354130" y="6568729"/>
            <a:ext cx="2848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Fonte: Dir. de Formação 2022 e PLOA 2023</a:t>
            </a: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DF06741-6BD5-E09F-D926-BB3A938A3FB3}"/>
              </a:ext>
            </a:extLst>
          </p:cNvPr>
          <p:cNvSpPr txBox="1"/>
          <p:nvPr/>
        </p:nvSpPr>
        <p:spPr>
          <a:xfrm>
            <a:off x="6327355" y="4213304"/>
            <a:ext cx="5647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c) Distribuição dos dispêndios com pessoal FORMAÇÃO – Contratação Artística (quantitativo)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1EE9CC5-20D7-0602-5166-A238DC189E08}"/>
              </a:ext>
            </a:extLst>
          </p:cNvPr>
          <p:cNvSpPr txBox="1"/>
          <p:nvPr/>
        </p:nvSpPr>
        <p:spPr>
          <a:xfrm>
            <a:off x="6248402" y="356307"/>
            <a:ext cx="5318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400" b="1"/>
            </a:lvl1pPr>
          </a:lstStyle>
          <a:p>
            <a:r>
              <a:rPr lang="pt-BR" dirty="0"/>
              <a:t>b) Distribuição do orçamento FORMAÇÃO (%)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D1E19761-6FAA-E183-B801-0A23561C1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62153"/>
              </p:ext>
            </p:extLst>
          </p:nvPr>
        </p:nvGraphicFramePr>
        <p:xfrm>
          <a:off x="356211" y="2327354"/>
          <a:ext cx="5258718" cy="2367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4158">
                  <a:extLst>
                    <a:ext uri="{9D8B030D-6E8A-4147-A177-3AD203B41FA5}">
                      <a16:colId xmlns:a16="http://schemas.microsoft.com/office/drawing/2014/main" val="412834711"/>
                    </a:ext>
                  </a:extLst>
                </a:gridCol>
                <a:gridCol w="914560">
                  <a:extLst>
                    <a:ext uri="{9D8B030D-6E8A-4147-A177-3AD203B41FA5}">
                      <a16:colId xmlns:a16="http://schemas.microsoft.com/office/drawing/2014/main" val="4053125241"/>
                    </a:ext>
                  </a:extLst>
                </a:gridCol>
              </a:tblGrid>
              <a:tr h="2939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937886"/>
                  </a:ext>
                </a:extLst>
              </a:tr>
              <a:tr h="43032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u="none" strike="noStrike" dirty="0">
                          <a:effectLst/>
                        </a:rPr>
                        <a:t>  Escola Municipal de Dança - cursos regulares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>
                          <a:effectLst/>
                        </a:rPr>
                        <a:t>365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197950"/>
                  </a:ext>
                </a:extLst>
              </a:tr>
              <a:tr h="4406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u="none" strike="noStrike" dirty="0">
                          <a:effectLst/>
                        </a:rPr>
                        <a:t>  Escola Municipal de Dança - cursos livres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>
                          <a:effectLst/>
                        </a:rPr>
                        <a:t>732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40543"/>
                  </a:ext>
                </a:extLst>
              </a:tr>
              <a:tr h="4007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u="none" strike="noStrike" dirty="0">
                          <a:effectLst/>
                        </a:rPr>
                        <a:t>  Escola Municipal de Música - cursos regulares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680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5121"/>
                  </a:ext>
                </a:extLst>
              </a:tr>
              <a:tr h="4504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u="none" strike="noStrike" dirty="0">
                          <a:effectLst/>
                        </a:rPr>
                        <a:t>  Escola Municipal de Música - cursos livres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250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CB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661705"/>
                  </a:ext>
                </a:extLst>
              </a:tr>
              <a:tr h="3507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2.027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34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383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6269</TotalTime>
  <Words>631</Words>
  <Application>Microsoft Office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Bahnschrift</vt:lpstr>
      <vt:lpstr>Calibri</vt:lpstr>
      <vt:lpstr>Calibri Light</vt:lpstr>
      <vt:lpstr>Wingdings</vt:lpstr>
      <vt:lpstr>Tema do Office</vt:lpstr>
      <vt:lpstr>FTMSP  PLOA 2023</vt:lpstr>
      <vt:lpstr>SUMÁRIO</vt:lpstr>
      <vt:lpstr>Metas da FTM 2023</vt:lpstr>
      <vt:lpstr>PLOA 2023 -  Versões</vt:lpstr>
      <vt:lpstr>PLOA - 2023 REDUÇÃO DE VALORES APÓS OS NOVOS PARAMÊTROS SOF  </vt:lpstr>
      <vt:lpstr>PLOA 2023   Orçamento Enviado pelo Executivo à Câmara</vt:lpstr>
      <vt:lpstr>PLOA 2023   Orçamento Destinado ao Contrato de Gestão (114,2 M)</vt:lpstr>
      <vt:lpstr>PLOA 2023   Orçamento Destinado ao Contrato de Gestão (114,2 M)</vt:lpstr>
      <vt:lpstr>PLOA 2023    Orçamento Destinado a FORMAÇÃO (15,6 M)</vt:lpstr>
      <vt:lpstr>PLOA 2023   Orçamento destinado a despesas administrativas e pessoal FTM (6,8 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Trabalho 2020</dc:title>
  <dc:creator>Maria Emília Nascimento</dc:creator>
  <cp:lastModifiedBy>Carmen Cristina Malavazzi</cp:lastModifiedBy>
  <cp:revision>303</cp:revision>
  <dcterms:created xsi:type="dcterms:W3CDTF">2020-05-25T13:03:32Z</dcterms:created>
  <dcterms:modified xsi:type="dcterms:W3CDTF">2022-11-07T20:44:35Z</dcterms:modified>
</cp:coreProperties>
</file>