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102_0.xml" ContentType="application/vnd.ms-powerpoint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24"/>
  </p:notesMasterIdLst>
  <p:sldIdLst>
    <p:sldId id="256" r:id="rId5"/>
    <p:sldId id="335" r:id="rId6"/>
    <p:sldId id="300" r:id="rId7"/>
    <p:sldId id="257" r:id="rId8"/>
    <p:sldId id="258" r:id="rId9"/>
    <p:sldId id="352" r:id="rId10"/>
    <p:sldId id="351" r:id="rId11"/>
    <p:sldId id="260" r:id="rId12"/>
    <p:sldId id="259" r:id="rId13"/>
    <p:sldId id="353" r:id="rId14"/>
    <p:sldId id="357" r:id="rId15"/>
    <p:sldId id="341" r:id="rId16"/>
    <p:sldId id="304" r:id="rId17"/>
    <p:sldId id="344" r:id="rId18"/>
    <p:sldId id="336" r:id="rId19"/>
    <p:sldId id="345" r:id="rId20"/>
    <p:sldId id="262" r:id="rId21"/>
    <p:sldId id="337" r:id="rId22"/>
    <p:sldId id="264" r:id="rId23"/>
  </p:sldIdLst>
  <p:sldSz cx="12192000" cy="6858000"/>
  <p:notesSz cx="6858000" cy="9144000"/>
  <p:embeddedFontLst>
    <p:embeddedFont>
      <p:font typeface="Alfa Slab One" panose="020B060402020202020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32" roundtripDataSignature="AMtx7miT63iSbniKMFcOVi2H00YkdseQGg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20E1267-FB8C-2B4E-C10E-8B590802BF44}" name="Editais" initials="Ed" userId="S::editais@spcine.com.br::74ea3424-c499-4ca5-830a-68999a820199" providerId="AD"/>
  <p188:author id="{EA9D39A7-F0BB-B808-302C-03E40C5C2DAC}" name="Prestação de Contas" initials="PC" userId="S::prestacao@spcine.com.br::d79c40c3-590a-4c5c-8be0-b90c159d017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60A1B3-A44E-66E7-350C-C0D4BC91080B}" v="857" dt="2022-11-08T12:31:50.691"/>
    <p1510:client id="{1F4B7ADF-2803-F705-C39E-DBEF5046FB7A}" v="14" dt="2022-11-07T18:02:40.613"/>
    <p1510:client id="{4A329911-EE3B-D67A-37B7-A9FFD6353389}" v="26" dt="2022-11-07T20:35:35.274"/>
    <p1510:client id="{7406178C-0D0A-596B-D7F0-F859092B49E4}" v="1433" dt="2022-11-08T03:14:51.613"/>
    <p1510:client id="{99A05505-919E-4ED2-9BCC-C6918D0F9B9E}" v="9" dt="2022-11-08T12:06:36.513"/>
    <p1510:client id="{A1F979F8-E02E-9D98-153A-2F703112A120}" v="6" dt="2022-11-08T11:22:25.283"/>
    <p1510:client id="{ACB89E11-3500-6E3C-59B1-DAB1FA041E52}" v="896" dt="2022-11-08T04:27:07.988"/>
    <p1510:client id="{B8097FC0-490E-D4C7-123D-2645944C31AF}" v="305" dt="2022-11-06T23:43:15.412"/>
    <p1510:client id="{B8EE673C-9392-9BCA-105F-7DF9A431AF18}" v="2" dt="2022-11-07T20:02:39.741"/>
    <p1510:client id="{C2B5084C-DB56-C317-E6B3-4C823C25F336}" v="138" dt="2022-11-08T13:11:31.204"/>
    <p1510:client id="{E0CD9BAE-9522-77EA-7DA3-6DB04B10F3B0}" v="262" dt="2022-11-08T02:19:36.007"/>
    <p1510:client id="{E94A0E7D-B820-441A-9262-8D0B1A7CA199}" v="153" dt="2022-11-07T20:24:09.625"/>
    <p1510:client id="{EFB467B9-D8EE-C14B-6767-06871F80424E}" v="29" dt="2022-11-07T22:55:54.1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customschemas.google.com/relationships/presentationmetadata" Target="metadata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omments/modernComment_102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1034846-C694-4F80-8E96-11B7197C925A}" authorId="{EA9D39A7-F0BB-B808-302C-03E40C5C2DAC}" status="resolved" created="2022-11-02T15:44:31.102" complete="100000">
    <pc:sldMkLst xmlns:pc="http://schemas.microsoft.com/office/powerpoint/2013/main/command">
      <pc:docMk/>
      <pc:sldMk cId="0" sldId="258"/>
    </pc:sldMkLst>
    <p188:txBody>
      <a:bodyPr/>
      <a:lstStyle/>
      <a:p>
        <a:r>
          <a:rPr lang="pt-BR"/>
          <a:t>atualizar com Marcia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" name="Google Shape;55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67040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0223d6d053_1_9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10223d6d053_1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0223d6d053_1_1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g10223d6d053_1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81775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4284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0823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2130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2197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sldNum" idx="1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>
  <p:cSld name="Título e Texto Vertical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5"/>
          <p:cNvSpPr txBox="1">
            <a:spLocks noGrp="1"/>
          </p:cNvSpPr>
          <p:nvPr>
            <p:ph type="sldNum" idx="1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>
  <p:cSld name="Texto e Título Vertical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6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6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26"/>
          <p:cNvSpPr txBox="1">
            <a:spLocks noGrp="1"/>
          </p:cNvSpPr>
          <p:nvPr>
            <p:ph type="sldNum" idx="1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" name="Google Shape;16;p17"/>
          <p:cNvSpPr txBox="1">
            <a:spLocks noGrp="1"/>
          </p:cNvSpPr>
          <p:nvPr>
            <p:ph type="sldNum" idx="1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>
  <p:cSld name="Cabeçalho da Seção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8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8"/>
          <p:cNvSpPr txBox="1">
            <a:spLocks noGrp="1"/>
          </p:cNvSpPr>
          <p:nvPr>
            <p:ph type="sldNum" idx="1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>
  <p:cSld name="Duas Partes de Conteúdo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sldNum" idx="1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>
  <p:cSld name="Comparaçã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0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0"/>
          <p:cNvSpPr txBox="1">
            <a:spLocks noGrp="1"/>
          </p:cNvSpPr>
          <p:nvPr>
            <p:ph type="body" idx="2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20"/>
          <p:cNvSpPr txBox="1">
            <a:spLocks noGrp="1"/>
          </p:cNvSpPr>
          <p:nvPr>
            <p:ph type="sldNum" idx="1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>
  <p:cSld name="Somente Título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1"/>
          <p:cNvSpPr txBox="1">
            <a:spLocks noGrp="1"/>
          </p:cNvSpPr>
          <p:nvPr>
            <p:ph type="sldNum" idx="1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>
  <p:cSld name="Em Branco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2"/>
          <p:cNvSpPr txBox="1">
            <a:spLocks noGrp="1"/>
          </p:cNvSpPr>
          <p:nvPr>
            <p:ph type="sldNum" idx="1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>
  <p:cSld name="Conteúdo com Legenda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3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3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1pPr>
            <a:lvl2pPr marL="914400" lvl="1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2pPr>
            <a:lvl3pPr marL="1371600" lvl="2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3pPr>
            <a:lvl4pPr marL="1828800" lvl="3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4pPr>
            <a:lvl5pPr marL="2286000" lvl="4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sldNum" idx="1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>
  <p:cSld name="Imagem com Legenda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4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3" name="Google Shape;43;p24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sldNum" idx="1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5"/>
          <p:cNvSpPr txBox="1">
            <a:spLocks noGrp="1"/>
          </p:cNvSpPr>
          <p:nvPr>
            <p:ph type="sldNum" idx="1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4.jpe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image" Target="../media/image9.png"/><Relationship Id="rId10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9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8.pn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2_0.xml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9.pn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" descr="MicrosoftTeams-image.png"/>
          <p:cNvPicPr preferRelativeResize="0"/>
          <p:nvPr/>
        </p:nvPicPr>
        <p:blipFill rotWithShape="1">
          <a:blip r:embed="rId3">
            <a:alphaModFix/>
          </a:blip>
          <a:srcRect l="24597" r="49957"/>
          <a:stretch/>
        </p:blipFill>
        <p:spPr>
          <a:xfrm>
            <a:off x="6103977" y="-1"/>
            <a:ext cx="1970423" cy="5162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" descr="8-mostra-ecofalante_47969773998_o.jpg"/>
          <p:cNvPicPr preferRelativeResize="0"/>
          <p:nvPr/>
        </p:nvPicPr>
        <p:blipFill rotWithShape="1">
          <a:blip r:embed="rId4">
            <a:alphaModFix/>
          </a:blip>
          <a:srcRect l="1742" r="73272"/>
          <a:stretch/>
        </p:blipFill>
        <p:spPr>
          <a:xfrm>
            <a:off x="-5517" y="-1"/>
            <a:ext cx="1935153" cy="5162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" descr="20190430_Ponte_Estaiada_Otavio_Frias_Oliveira_ELJ -0226.jpeg"/>
          <p:cNvPicPr preferRelativeResize="0"/>
          <p:nvPr/>
        </p:nvPicPr>
        <p:blipFill rotWithShape="1">
          <a:blip r:embed="rId5">
            <a:alphaModFix/>
          </a:blip>
          <a:srcRect l="40520" r="30712"/>
          <a:stretch/>
        </p:blipFill>
        <p:spPr>
          <a:xfrm>
            <a:off x="8151058" y="-1"/>
            <a:ext cx="1982518" cy="5162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" descr="IMG_1796.jpeg"/>
          <p:cNvPicPr preferRelativeResize="0"/>
          <p:nvPr/>
        </p:nvPicPr>
        <p:blipFill rotWithShape="1">
          <a:blip r:embed="rId6">
            <a:alphaModFix/>
          </a:blip>
          <a:srcRect l="28055" t="10003" r="25986" b="167"/>
          <a:stretch/>
        </p:blipFill>
        <p:spPr>
          <a:xfrm>
            <a:off x="1999992" y="-1"/>
            <a:ext cx="1980943" cy="5162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" descr="Grande_Premio_Cinema_Brasileiro_1.jpeg"/>
          <p:cNvPicPr preferRelativeResize="0"/>
          <p:nvPr/>
        </p:nvPicPr>
        <p:blipFill rotWithShape="1">
          <a:blip r:embed="rId7">
            <a:alphaModFix/>
          </a:blip>
          <a:srcRect l="31269" r="43325"/>
          <a:stretch/>
        </p:blipFill>
        <p:spPr>
          <a:xfrm>
            <a:off x="4051142" y="-1"/>
            <a:ext cx="1972618" cy="5162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" descr="MicrosoftTeams-image (1).png"/>
          <p:cNvPicPr preferRelativeResize="0"/>
          <p:nvPr/>
        </p:nvPicPr>
        <p:blipFill rotWithShape="1">
          <a:blip r:embed="rId8">
            <a:alphaModFix/>
          </a:blip>
          <a:srcRect l="55821" r="18548"/>
          <a:stretch/>
        </p:blipFill>
        <p:spPr>
          <a:xfrm>
            <a:off x="10213815" y="-1"/>
            <a:ext cx="1984673" cy="516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"/>
          <p:cNvSpPr/>
          <p:nvPr/>
        </p:nvSpPr>
        <p:spPr>
          <a:xfrm>
            <a:off x="16310" y="0"/>
            <a:ext cx="12182178" cy="5173861"/>
          </a:xfrm>
          <a:prstGeom prst="rect">
            <a:avLst/>
          </a:prstGeom>
          <a:solidFill>
            <a:srgbClr val="000000">
              <a:alpha val="28235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1"/>
          <p:cNvSpPr/>
          <p:nvPr/>
        </p:nvSpPr>
        <p:spPr>
          <a:xfrm>
            <a:off x="556216" y="5724204"/>
            <a:ext cx="278679" cy="1140147"/>
          </a:xfrm>
          <a:prstGeom prst="rect">
            <a:avLst/>
          </a:prstGeom>
          <a:solidFill>
            <a:srgbClr val="E28005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1"/>
          <p:cNvSpPr/>
          <p:nvPr/>
        </p:nvSpPr>
        <p:spPr>
          <a:xfrm>
            <a:off x="834894" y="5724204"/>
            <a:ext cx="278680" cy="1140147"/>
          </a:xfrm>
          <a:prstGeom prst="rect">
            <a:avLst/>
          </a:prstGeom>
          <a:solidFill>
            <a:srgbClr val="4AAAAC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1"/>
          <p:cNvSpPr/>
          <p:nvPr/>
        </p:nvSpPr>
        <p:spPr>
          <a:xfrm>
            <a:off x="1109662" y="5725952"/>
            <a:ext cx="279401" cy="1136651"/>
          </a:xfrm>
          <a:prstGeom prst="rect">
            <a:avLst/>
          </a:prstGeom>
          <a:solidFill>
            <a:srgbClr val="3A8458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"/>
          <p:cNvSpPr/>
          <p:nvPr/>
        </p:nvSpPr>
        <p:spPr>
          <a:xfrm>
            <a:off x="1387474" y="5725952"/>
            <a:ext cx="279401" cy="1136651"/>
          </a:xfrm>
          <a:prstGeom prst="rect">
            <a:avLst/>
          </a:prstGeom>
          <a:solidFill>
            <a:srgbClr val="FF6C4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1"/>
          <p:cNvSpPr/>
          <p:nvPr/>
        </p:nvSpPr>
        <p:spPr>
          <a:xfrm>
            <a:off x="1664559" y="5725952"/>
            <a:ext cx="279401" cy="1136651"/>
          </a:xfrm>
          <a:prstGeom prst="rect">
            <a:avLst/>
          </a:prstGeom>
          <a:solidFill>
            <a:srgbClr val="E61A7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1"/>
          <p:cNvSpPr/>
          <p:nvPr/>
        </p:nvSpPr>
        <p:spPr>
          <a:xfrm>
            <a:off x="1941513" y="5725952"/>
            <a:ext cx="279401" cy="1136651"/>
          </a:xfrm>
          <a:prstGeom prst="rect">
            <a:avLst/>
          </a:prstGeom>
          <a:solidFill>
            <a:srgbClr val="AF223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1"/>
          <p:cNvSpPr/>
          <p:nvPr/>
        </p:nvSpPr>
        <p:spPr>
          <a:xfrm>
            <a:off x="2220913" y="5724204"/>
            <a:ext cx="278681" cy="1140147"/>
          </a:xfrm>
          <a:prstGeom prst="rect">
            <a:avLst/>
          </a:prstGeom>
          <a:solidFill>
            <a:srgbClr val="8C578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" name="Google Shape;71;p1" descr="Imagem 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947150" y="5565149"/>
            <a:ext cx="2902205" cy="915027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"/>
          <p:cNvSpPr txBox="1"/>
          <p:nvPr/>
        </p:nvSpPr>
        <p:spPr>
          <a:xfrm>
            <a:off x="406451" y="2575684"/>
            <a:ext cx="8072156" cy="2366400"/>
          </a:xfrm>
          <a:prstGeom prst="rect">
            <a:avLst/>
          </a:prstGeom>
          <a:noFill/>
          <a:ln>
            <a:noFill/>
          </a:ln>
          <a:effectLst>
            <a:outerShdw blurRad="203200" dist="68987" dir="5400000" rotWithShape="0">
              <a:srgbClr val="000000">
                <a:alpha val="74901"/>
              </a:srgbClr>
            </a:outerShdw>
          </a:effectLst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</a:pPr>
            <a:r>
              <a:rPr lang="en-US" sz="8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SPCINE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EMPRESA DE CINEMA E AUDIOVISUAL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 SÃO PAULO</a:t>
            </a:r>
            <a:endParaRPr/>
          </a:p>
        </p:txBody>
      </p:sp>
      <p:sp>
        <p:nvSpPr>
          <p:cNvPr id="73" name="Google Shape;73;p1"/>
          <p:cNvSpPr txBox="1"/>
          <p:nvPr/>
        </p:nvSpPr>
        <p:spPr>
          <a:xfrm>
            <a:off x="2928816" y="5855710"/>
            <a:ext cx="5462700" cy="877133"/>
          </a:xfrm>
          <a:prstGeom prst="rect">
            <a:avLst/>
          </a:prstGeom>
          <a:noFill/>
          <a:ln>
            <a:noFill/>
          </a:ln>
          <a:effectLst>
            <a:outerShdw blurRad="203200" dist="68987" dir="5400000" rotWithShape="0">
              <a:srgbClr val="000000">
                <a:alpha val="749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00" b="1">
                <a:solidFill>
                  <a:schemeClr val="tx1"/>
                </a:solidFill>
                <a:latin typeface="+mn-lt"/>
              </a:rPr>
              <a:t>AUDIÊNCIA </a:t>
            </a:r>
            <a:r>
              <a:rPr lang="pt-BR" sz="1500" b="1">
                <a:solidFill>
                  <a:schemeClr val="tx1"/>
                </a:solidFill>
                <a:latin typeface="+mn-lt"/>
              </a:rPr>
              <a:t>PÚBLICA</a:t>
            </a:r>
            <a:r>
              <a:rPr lang="en-US" sz="1500" b="1">
                <a:solidFill>
                  <a:schemeClr val="tx1"/>
                </a:solidFill>
                <a:latin typeface="+mn-lt"/>
              </a:rPr>
              <a:t> - ORÇAMENTO 2023</a:t>
            </a:r>
            <a:endParaRPr lang="pt-BR" sz="1500" b="1">
              <a:solidFill>
                <a:schemeClr val="tx1"/>
              </a:solidFill>
              <a:latin typeface="+mn-lt"/>
            </a:endParaRPr>
          </a:p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>
                <a:solidFill>
                  <a:schemeClr val="tx1"/>
                </a:solidFill>
                <a:latin typeface="+mn-lt"/>
              </a:rPr>
              <a:t>Resultados 2022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4" descr="IMG_1796.jpeg"/>
          <p:cNvPicPr preferRelativeResize="0"/>
          <p:nvPr/>
        </p:nvPicPr>
        <p:blipFill rotWithShape="1">
          <a:blip r:embed="rId3">
            <a:alphaModFix/>
          </a:blip>
          <a:srcRect l="28055" t="10003" r="28055" b="167"/>
          <a:stretch/>
        </p:blipFill>
        <p:spPr>
          <a:xfrm>
            <a:off x="-7740" y="5"/>
            <a:ext cx="1952272" cy="5327726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4"/>
          <p:cNvSpPr txBox="1"/>
          <p:nvPr/>
        </p:nvSpPr>
        <p:spPr>
          <a:xfrm>
            <a:off x="2383320" y="394291"/>
            <a:ext cx="619125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800"/>
              <a:buFont typeface="Arial"/>
              <a:buNone/>
            </a:pPr>
            <a:r>
              <a:rPr lang="en-US" sz="2800">
                <a:solidFill>
                  <a:srgbClr val="7030A0"/>
                </a:solidFill>
                <a:latin typeface="Alfa Slab One" panose="020B0604020202020204" charset="0"/>
              </a:rPr>
              <a:t>FORMAÇÃO</a:t>
            </a:r>
          </a:p>
        </p:txBody>
      </p:sp>
      <p:pic>
        <p:nvPicPr>
          <p:cNvPr id="116" name="Google Shape;116;p4" descr="Imagem 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13358" y="21076"/>
            <a:ext cx="2902205" cy="915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4"/>
          <p:cNvSpPr/>
          <p:nvPr/>
        </p:nvSpPr>
        <p:spPr>
          <a:xfrm>
            <a:off x="211949" y="5717854"/>
            <a:ext cx="278679" cy="114014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490627" y="5717854"/>
            <a:ext cx="278680" cy="114014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769307" y="5717854"/>
            <a:ext cx="278681" cy="1140147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4"/>
          <p:cNvSpPr/>
          <p:nvPr/>
        </p:nvSpPr>
        <p:spPr>
          <a:xfrm>
            <a:off x="1047986" y="5717854"/>
            <a:ext cx="278680" cy="1140147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4"/>
          <p:cNvSpPr/>
          <p:nvPr/>
        </p:nvSpPr>
        <p:spPr>
          <a:xfrm>
            <a:off x="1326519" y="5717854"/>
            <a:ext cx="278680" cy="1140147"/>
          </a:xfrm>
          <a:prstGeom prst="rect">
            <a:avLst/>
          </a:prstGeom>
          <a:solidFill>
            <a:srgbClr val="E61A7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1590718" y="5717854"/>
            <a:ext cx="278681" cy="1140147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4"/>
          <p:cNvSpPr/>
          <p:nvPr/>
        </p:nvSpPr>
        <p:spPr>
          <a:xfrm>
            <a:off x="1854919" y="5717854"/>
            <a:ext cx="278681" cy="1140147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p4" descr="Imagem 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36558" y="1579441"/>
            <a:ext cx="2628900" cy="262890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4"/>
          <p:cNvSpPr txBox="1"/>
          <p:nvPr/>
        </p:nvSpPr>
        <p:spPr>
          <a:xfrm rot="-5400000">
            <a:off x="238430" y="2414474"/>
            <a:ext cx="147892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Alfa Slab One"/>
              <a:buNone/>
            </a:pPr>
            <a:r>
              <a:rPr lang="en-US" sz="2000" b="0" i="0" u="none" strike="noStrike" cap="none" err="1">
                <a:solidFill>
                  <a:srgbClr val="7030A0"/>
                </a:solidFill>
                <a:latin typeface="Alfa Slab One"/>
                <a:ea typeface="Alfa Slab One"/>
                <a:cs typeface="Alfa Slab One"/>
                <a:sym typeface="Alfa Slab One"/>
              </a:rPr>
              <a:t>formação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CaixaDeTexto 10">
            <a:extLst>
              <a:ext uri="{FF2B5EF4-FFF2-40B4-BE49-F238E27FC236}">
                <a16:creationId xmlns:a16="http://schemas.microsoft.com/office/drawing/2014/main" id="{EC0E7D0A-BE9B-5126-A1DE-32CA9B8BF835}"/>
              </a:ext>
            </a:extLst>
          </p:cNvPr>
          <p:cNvSpPr txBox="1"/>
          <p:nvPr/>
        </p:nvSpPr>
        <p:spPr>
          <a:xfrm>
            <a:off x="2382798" y="931888"/>
            <a:ext cx="5944603" cy="4770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lc="http://schemas.openxmlformats.org/drawingml/2006/lockedCanvas" val="1"/>
            </a:ext>
          </a:extLst>
        </p:spPr>
        <p:txBody>
          <a:bodyPr wrap="square" lIns="45719" tIns="45720" rIns="45719" bIns="4572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just">
              <a:defRPr>
                <a:solidFill>
                  <a:srgbClr val="404040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rPr lang="pt-BR" sz="1600" b="1">
                <a:solidFill>
                  <a:schemeClr val="tx1"/>
                </a:solidFill>
                <a:latin typeface="+mj-lt"/>
                <a:ea typeface="+mn-lt"/>
                <a:cs typeface="+mn-lt"/>
              </a:rPr>
              <a:t>Parcerias:</a:t>
            </a:r>
          </a:p>
          <a:p>
            <a:pPr algn="just">
              <a:defRPr>
                <a:solidFill>
                  <a:srgbClr val="404040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endParaRPr lang="pt-BR" sz="1600">
              <a:solidFill>
                <a:schemeClr val="tx1"/>
              </a:solidFill>
              <a:latin typeface="+mj-lt"/>
              <a:ea typeface="+mn-lt"/>
              <a:cs typeface="+mn-lt"/>
            </a:endParaRPr>
          </a:p>
          <a:p>
            <a:pPr algn="just">
              <a:defRPr>
                <a:solidFill>
                  <a:srgbClr val="404040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rPr lang="pt-BR" sz="1600" b="1">
                <a:solidFill>
                  <a:schemeClr val="tx1"/>
                </a:solidFill>
                <a:latin typeface="+mj-lt"/>
                <a:ea typeface="+mn-lt"/>
                <a:cs typeface="+mn-lt"/>
              </a:rPr>
              <a:t>➞ Amplifica Cine</a:t>
            </a:r>
          </a:p>
          <a:p>
            <a:pPr algn="just">
              <a:defRPr>
                <a:solidFill>
                  <a:srgbClr val="404040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rPr lang="pt-BR" sz="1600">
                <a:solidFill>
                  <a:schemeClr val="tx1"/>
                </a:solidFill>
                <a:latin typeface="+mj-lt"/>
                <a:ea typeface="+mn-lt"/>
                <a:cs typeface="+mn-lt"/>
              </a:rPr>
              <a:t>Projeto desenvolvido pela </a:t>
            </a:r>
            <a:r>
              <a:rPr lang="pt-BR" sz="1600" err="1">
                <a:solidFill>
                  <a:schemeClr val="tx1"/>
                </a:solidFill>
                <a:latin typeface="+mj-lt"/>
                <a:ea typeface="+mn-lt"/>
                <a:cs typeface="+mn-lt"/>
              </a:rPr>
              <a:t>Adesampa</a:t>
            </a:r>
            <a:r>
              <a:rPr lang="pt-BR" sz="1600">
                <a:solidFill>
                  <a:schemeClr val="tx1"/>
                </a:solidFill>
                <a:latin typeface="+mj-lt"/>
                <a:ea typeface="+mn-lt"/>
                <a:cs typeface="+mn-lt"/>
              </a:rPr>
              <a:t> em parceria com a </a:t>
            </a:r>
            <a:r>
              <a:rPr lang="pt-BR" sz="1600" err="1">
                <a:solidFill>
                  <a:schemeClr val="tx1"/>
                </a:solidFill>
                <a:latin typeface="+mj-lt"/>
                <a:ea typeface="+mn-lt"/>
                <a:cs typeface="+mn-lt"/>
              </a:rPr>
              <a:t>Spcine</a:t>
            </a:r>
            <a:r>
              <a:rPr lang="pt-BR" sz="1600">
                <a:solidFill>
                  <a:schemeClr val="tx1"/>
                </a:solidFill>
                <a:latin typeface="+mj-lt"/>
                <a:ea typeface="+mn-lt"/>
                <a:cs typeface="+mn-lt"/>
              </a:rPr>
              <a:t> e executada pelo Instituto Criar.</a:t>
            </a:r>
          </a:p>
          <a:p>
            <a:pPr algn="just">
              <a:defRPr>
                <a:solidFill>
                  <a:srgbClr val="404040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rPr lang="pt-BR" sz="1600">
                <a:solidFill>
                  <a:schemeClr val="tx1"/>
                </a:solidFill>
                <a:latin typeface="+mj-lt"/>
                <a:ea typeface="+mn-lt"/>
                <a:cs typeface="+mn-lt"/>
              </a:rPr>
              <a:t>Aporte financeiro para o desenvolvimento e aceleração de 10 selecionados por meio de oficinas, mentorias e rodadas de negócios.</a:t>
            </a:r>
          </a:p>
          <a:p>
            <a:pPr algn="just">
              <a:defRPr>
                <a:solidFill>
                  <a:srgbClr val="404040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rPr lang="pt-BR" sz="1600" b="1">
                <a:solidFill>
                  <a:schemeClr val="tx1"/>
                </a:solidFill>
                <a:highlight>
                  <a:srgbClr val="FF00FF"/>
                </a:highlight>
                <a:latin typeface="+mj-lt"/>
                <a:ea typeface="+mn-lt"/>
                <a:cs typeface="+mn-lt"/>
              </a:rPr>
              <a:t>Investimento: R$ 120 mil</a:t>
            </a:r>
          </a:p>
          <a:p>
            <a:pPr algn="just">
              <a:defRPr>
                <a:solidFill>
                  <a:srgbClr val="404040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endParaRPr lang="pt-BR" sz="1600" b="1">
              <a:solidFill>
                <a:schemeClr val="tx1"/>
              </a:solidFill>
              <a:latin typeface="+mj-lt"/>
              <a:ea typeface="+mn-lt"/>
              <a:cs typeface="+mn-lt"/>
            </a:endParaRPr>
          </a:p>
          <a:p>
            <a:pPr algn="just">
              <a:defRPr>
                <a:solidFill>
                  <a:srgbClr val="404040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endParaRPr lang="pt-BR" sz="1600" b="1">
              <a:solidFill>
                <a:schemeClr val="tx1"/>
              </a:solidFill>
              <a:latin typeface="+mj-lt"/>
              <a:ea typeface="+mn-lt"/>
              <a:cs typeface="+mn-lt"/>
            </a:endParaRPr>
          </a:p>
          <a:p>
            <a:pPr algn="just">
              <a:defRPr>
                <a:solidFill>
                  <a:srgbClr val="404040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rPr lang="pt-BR" sz="1600" b="1">
                <a:solidFill>
                  <a:schemeClr val="tx1"/>
                </a:solidFill>
                <a:latin typeface="+mj-lt"/>
                <a:ea typeface="+mn-lt"/>
                <a:cs typeface="+mn-lt"/>
              </a:rPr>
              <a:t>➞ Meu Olhar</a:t>
            </a:r>
          </a:p>
          <a:p>
            <a:pPr algn="just">
              <a:defRPr>
                <a:solidFill>
                  <a:srgbClr val="404040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rPr lang="pt-BR" sz="1600">
                <a:solidFill>
                  <a:schemeClr val="tx1"/>
                </a:solidFill>
                <a:latin typeface="+mj-lt"/>
                <a:ea typeface="+mn-lt"/>
                <a:cs typeface="+mn-lt"/>
              </a:rPr>
              <a:t>Projeto realizado em parceria com a OEI - Organização dos Estados Ibero-Americanos e FRM - Fundação Roberto Marinho. Capacitação de 1.000 jovens talentos periféricos do Estado de São Paulo, serão selecionados  os 120 melhores projetos de curtas-metragens receberão apoio financeiro individual de R$ 3.000,00 para sua produção.</a:t>
            </a:r>
            <a:endParaRPr lang="pt-BR">
              <a:solidFill>
                <a:schemeClr val="tx1"/>
              </a:solidFill>
              <a:latin typeface="DIN Pro Regular"/>
              <a:ea typeface="+mn-lt"/>
              <a:cs typeface="+mn-lt"/>
            </a:endParaRPr>
          </a:p>
          <a:p>
            <a:pPr algn="just">
              <a:defRPr>
                <a:solidFill>
                  <a:srgbClr val="404040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rPr lang="pt-BR" sz="1600" b="1">
                <a:solidFill>
                  <a:schemeClr val="tx1"/>
                </a:solidFill>
                <a:highlight>
                  <a:srgbClr val="FF00FF"/>
                </a:highlight>
                <a:latin typeface="+mj-lt"/>
                <a:ea typeface="+mn-lt"/>
                <a:cs typeface="+mn-lt"/>
              </a:rPr>
              <a:t>Investimento: </a:t>
            </a:r>
            <a:r>
              <a:rPr lang="pt-BR" sz="1600" b="1">
                <a:solidFill>
                  <a:schemeClr val="tx1"/>
                </a:solidFill>
                <a:highlight>
                  <a:srgbClr val="FF00FF"/>
                </a:highlight>
                <a:latin typeface="DIN Pro Regular"/>
                <a:ea typeface="+mn-lt"/>
                <a:cs typeface="+mn-lt"/>
              </a:rPr>
              <a:t>R$</a:t>
            </a:r>
            <a:r>
              <a:rPr lang="pt-BR" sz="1600" b="1">
                <a:solidFill>
                  <a:schemeClr val="tx1"/>
                </a:solidFill>
                <a:highlight>
                  <a:srgbClr val="FF00FF"/>
                </a:highlight>
                <a:ea typeface="+mn-lt"/>
                <a:cs typeface="+mn-lt"/>
              </a:rPr>
              <a:t>1.487.214,12 sendo R$ 65mil  de aporte direto </a:t>
            </a:r>
          </a:p>
        </p:txBody>
      </p:sp>
      <p:pic>
        <p:nvPicPr>
          <p:cNvPr id="2" name="Imagem 4" descr="Texto&#10;&#10;Descrição gerada automaticamente">
            <a:extLst>
              <a:ext uri="{FF2B5EF4-FFF2-40B4-BE49-F238E27FC236}">
                <a16:creationId xmlns:a16="http://schemas.microsoft.com/office/drawing/2014/main" id="{833B12C1-2572-2279-2E0D-D1D5B16CAE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4570" y="1327072"/>
            <a:ext cx="3337264" cy="202689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BFD8C0C9-7E4D-0EE1-A06B-814D6325B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140" y="3672111"/>
            <a:ext cx="2914233" cy="291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172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4" descr="IMG_1796.jpeg"/>
          <p:cNvPicPr preferRelativeResize="0"/>
          <p:nvPr/>
        </p:nvPicPr>
        <p:blipFill rotWithShape="1">
          <a:blip r:embed="rId3">
            <a:alphaModFix/>
          </a:blip>
          <a:srcRect l="28055" t="10003" r="28055" b="167"/>
          <a:stretch/>
        </p:blipFill>
        <p:spPr>
          <a:xfrm>
            <a:off x="-7740" y="5"/>
            <a:ext cx="1952272" cy="5327726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4"/>
          <p:cNvSpPr txBox="1"/>
          <p:nvPr/>
        </p:nvSpPr>
        <p:spPr>
          <a:xfrm>
            <a:off x="2383320" y="394291"/>
            <a:ext cx="619125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>
              <a:buClr>
                <a:srgbClr val="7030A0"/>
              </a:buClr>
              <a:buSzPts val="2800"/>
            </a:pPr>
            <a:r>
              <a:rPr lang="en-US" sz="2800" err="1">
                <a:solidFill>
                  <a:srgbClr val="7030A0"/>
                </a:solidFill>
                <a:latin typeface="Alfa Slab One"/>
              </a:rPr>
              <a:t>Incubadora</a:t>
            </a:r>
            <a:r>
              <a:rPr lang="en-US" sz="2800">
                <a:solidFill>
                  <a:srgbClr val="7030A0"/>
                </a:solidFill>
                <a:latin typeface="Alfa Slab One"/>
              </a:rPr>
              <a:t> de Games</a:t>
            </a:r>
            <a:endParaRPr lang="en-US" sz="2800">
              <a:solidFill>
                <a:srgbClr val="7030A0"/>
              </a:solidFill>
              <a:latin typeface="Alfa Slab One" panose="020B0604020202020204" charset="0"/>
            </a:endParaRPr>
          </a:p>
        </p:txBody>
      </p:sp>
      <p:pic>
        <p:nvPicPr>
          <p:cNvPr id="116" name="Google Shape;116;p4" descr="Imagem 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13358" y="21076"/>
            <a:ext cx="2902205" cy="915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4"/>
          <p:cNvSpPr/>
          <p:nvPr/>
        </p:nvSpPr>
        <p:spPr>
          <a:xfrm>
            <a:off x="211949" y="5717854"/>
            <a:ext cx="278679" cy="114014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490627" y="5717854"/>
            <a:ext cx="278680" cy="114014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769307" y="5717854"/>
            <a:ext cx="278681" cy="1140147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4"/>
          <p:cNvSpPr/>
          <p:nvPr/>
        </p:nvSpPr>
        <p:spPr>
          <a:xfrm>
            <a:off x="1047986" y="5717854"/>
            <a:ext cx="278680" cy="1140147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4"/>
          <p:cNvSpPr/>
          <p:nvPr/>
        </p:nvSpPr>
        <p:spPr>
          <a:xfrm>
            <a:off x="1326519" y="5717854"/>
            <a:ext cx="278680" cy="1140147"/>
          </a:xfrm>
          <a:prstGeom prst="rect">
            <a:avLst/>
          </a:prstGeom>
          <a:solidFill>
            <a:srgbClr val="E61A7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1590718" y="5717854"/>
            <a:ext cx="278681" cy="1140147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4"/>
          <p:cNvSpPr/>
          <p:nvPr/>
        </p:nvSpPr>
        <p:spPr>
          <a:xfrm>
            <a:off x="1854919" y="5717854"/>
            <a:ext cx="278681" cy="1140147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p4" descr="Imagem 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36558" y="1579441"/>
            <a:ext cx="2628900" cy="262890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4"/>
          <p:cNvSpPr txBox="1"/>
          <p:nvPr/>
        </p:nvSpPr>
        <p:spPr>
          <a:xfrm rot="-5400000">
            <a:off x="238430" y="2414474"/>
            <a:ext cx="147892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Alfa Slab One"/>
              <a:buNone/>
            </a:pPr>
            <a:r>
              <a:rPr lang="en-US" sz="2000">
                <a:solidFill>
                  <a:srgbClr val="7030A0"/>
                </a:solidFill>
                <a:latin typeface="Alfa Slab One"/>
                <a:ea typeface="Calibri"/>
                <a:cs typeface="Calibri"/>
              </a:rPr>
              <a:t>games</a:t>
            </a:r>
            <a:endParaRPr lang="en-US" sz="2000" b="0" i="0" u="none" strike="noStrike" cap="none">
              <a:solidFill>
                <a:srgbClr val="7030A0"/>
              </a:solidFill>
              <a:latin typeface="Alfa Slab One"/>
              <a:ea typeface="Calibri"/>
              <a:cs typeface="Calibri"/>
            </a:endParaRPr>
          </a:p>
        </p:txBody>
      </p:sp>
      <p:sp>
        <p:nvSpPr>
          <p:cNvPr id="8" name="CaixaDeTexto 10">
            <a:extLst>
              <a:ext uri="{FF2B5EF4-FFF2-40B4-BE49-F238E27FC236}">
                <a16:creationId xmlns:a16="http://schemas.microsoft.com/office/drawing/2014/main" id="{EC0E7D0A-BE9B-5126-A1DE-32CA9B8BF835}"/>
              </a:ext>
            </a:extLst>
          </p:cNvPr>
          <p:cNvSpPr txBox="1"/>
          <p:nvPr/>
        </p:nvSpPr>
        <p:spPr>
          <a:xfrm>
            <a:off x="2382798" y="931888"/>
            <a:ext cx="6893508" cy="5632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lc="http://schemas.openxmlformats.org/drawingml/2006/lockedCanvas" xmlns:ma14="http://schemas.microsoft.com/office/mac/drawingml/2011/main" val="1"/>
            </a:ext>
          </a:extLst>
        </p:spPr>
        <p:txBody>
          <a:bodyPr wrap="square" lIns="45719" tIns="45720" rIns="45719" bIns="4572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just">
              <a:defRPr>
                <a:solidFill>
                  <a:srgbClr val="404040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rPr lang="pt-BR" b="1">
                <a:solidFill>
                  <a:schemeClr val="tx1"/>
                </a:solidFill>
                <a:latin typeface="Arial"/>
                <a:ea typeface="+mn-lt"/>
                <a:cs typeface="+mn-lt"/>
              </a:rPr>
              <a:t>SPCINE GAME</a:t>
            </a:r>
          </a:p>
          <a:p>
            <a:pPr algn="just">
              <a:defRPr>
                <a:solidFill>
                  <a:srgbClr val="404040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rPr lang="pt-BR">
                <a:solidFill>
                  <a:schemeClr val="tx1"/>
                </a:solidFill>
                <a:latin typeface="Arial"/>
                <a:ea typeface="+mn-lt"/>
                <a:cs typeface="+mn-lt"/>
              </a:rPr>
              <a:t>Primeira incubadora do Brasil exclusivamente voltada para games, a </a:t>
            </a:r>
            <a:r>
              <a:rPr lang="pt-BR" b="1" err="1">
                <a:solidFill>
                  <a:schemeClr val="tx1"/>
                </a:solidFill>
                <a:latin typeface="Arial"/>
                <a:ea typeface="+mn-lt"/>
                <a:cs typeface="+mn-lt"/>
              </a:rPr>
              <a:t>Spcine</a:t>
            </a:r>
            <a:r>
              <a:rPr lang="pt-BR" b="1">
                <a:solidFill>
                  <a:schemeClr val="tx1"/>
                </a:solidFill>
                <a:latin typeface="Arial"/>
                <a:ea typeface="+mn-lt"/>
                <a:cs typeface="+mn-lt"/>
              </a:rPr>
              <a:t> Game</a:t>
            </a:r>
            <a:r>
              <a:rPr lang="pt-BR">
                <a:solidFill>
                  <a:schemeClr val="tx1"/>
                </a:solidFill>
                <a:latin typeface="Arial"/>
                <a:ea typeface="+mn-lt"/>
                <a:cs typeface="+mn-lt"/>
              </a:rPr>
              <a:t> tem como objetivo principal dar suporte especial aos contemplados pelo edital nº 06/2020 – </a:t>
            </a:r>
            <a:r>
              <a:rPr lang="pt-BR" err="1">
                <a:solidFill>
                  <a:schemeClr val="tx1"/>
                </a:solidFill>
                <a:latin typeface="Arial"/>
                <a:ea typeface="+mn-lt"/>
                <a:cs typeface="+mn-lt"/>
              </a:rPr>
              <a:t>Spcine</a:t>
            </a:r>
            <a:r>
              <a:rPr lang="pt-BR">
                <a:solidFill>
                  <a:schemeClr val="tx1"/>
                </a:solidFill>
                <a:latin typeface="Arial"/>
                <a:ea typeface="+mn-lt"/>
                <a:cs typeface="+mn-lt"/>
              </a:rPr>
              <a:t> Programa e Investimento 2020: Produção de Game 2020 (Seed Money), focado na produção de jogos digitais. </a:t>
            </a:r>
          </a:p>
          <a:p>
            <a:pPr algn="just">
              <a:defRPr>
                <a:solidFill>
                  <a:srgbClr val="404040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rPr lang="pt-BR" b="1">
                <a:solidFill>
                  <a:schemeClr val="tx1"/>
                </a:solidFill>
                <a:highlight>
                  <a:srgbClr val="FF00FF"/>
                </a:highlight>
                <a:latin typeface="Arial"/>
                <a:ea typeface="+mn-lt"/>
                <a:cs typeface="+mn-lt"/>
              </a:rPr>
              <a:t>8 grupos contemplados.</a:t>
            </a:r>
          </a:p>
          <a:p>
            <a:pPr algn="just">
              <a:defRPr>
                <a:solidFill>
                  <a:srgbClr val="404040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endParaRPr lang="pt-BR" b="1">
              <a:solidFill>
                <a:schemeClr val="tx1"/>
              </a:solidFill>
              <a:latin typeface="Arial"/>
              <a:ea typeface="+mn-lt"/>
              <a:cs typeface="+mn-lt"/>
            </a:endParaRPr>
          </a:p>
          <a:p>
            <a:pPr algn="just">
              <a:defRPr>
                <a:solidFill>
                  <a:srgbClr val="404040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rPr lang="pt-BR" b="1">
                <a:solidFill>
                  <a:schemeClr val="tx1"/>
                </a:solidFill>
                <a:latin typeface="Arial"/>
                <a:ea typeface="+mn-lt"/>
                <a:cs typeface="+mn-lt"/>
              </a:rPr>
              <a:t>➞ MISSÃO DEVCOM | GAMESCOM</a:t>
            </a:r>
          </a:p>
          <a:p>
            <a:pPr algn="just">
              <a:defRPr>
                <a:solidFill>
                  <a:srgbClr val="404040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rPr lang="pt-BR">
                <a:solidFill>
                  <a:schemeClr val="tx1"/>
                </a:solidFill>
                <a:latin typeface="Arial"/>
                <a:ea typeface="+mn-lt"/>
                <a:cs typeface="+mn-lt"/>
              </a:rPr>
              <a:t>Realizamos a missão a fim de proporcionar aos contemplados dos editais a maior conferência de desenvolvedores de jogos da Europa.</a:t>
            </a:r>
          </a:p>
          <a:p>
            <a:pPr algn="just">
              <a:defRPr>
                <a:solidFill>
                  <a:srgbClr val="404040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endParaRPr lang="pt-BR">
              <a:solidFill>
                <a:schemeClr val="tx1"/>
              </a:solidFill>
              <a:latin typeface="Arial"/>
              <a:ea typeface="+mn-lt"/>
              <a:cs typeface="+mn-lt"/>
            </a:endParaRPr>
          </a:p>
          <a:p>
            <a:pPr algn="just">
              <a:defRPr>
                <a:solidFill>
                  <a:srgbClr val="404040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rPr lang="pt-BR" b="1">
                <a:solidFill>
                  <a:schemeClr val="tx1"/>
                </a:solidFill>
                <a:latin typeface="Arial"/>
                <a:ea typeface="+mn-lt"/>
                <a:cs typeface="+mn-lt"/>
              </a:rPr>
              <a:t>➞ Visita técnica a Hubs de Games</a:t>
            </a:r>
            <a:endParaRPr lang="pt-BR">
              <a:solidFill>
                <a:schemeClr val="tx1"/>
              </a:solidFill>
              <a:latin typeface="Arial"/>
              <a:ea typeface="+mn-lt"/>
              <a:cs typeface="+mn-lt"/>
            </a:endParaRPr>
          </a:p>
          <a:p>
            <a:pPr algn="just">
              <a:defRPr>
                <a:solidFill>
                  <a:srgbClr val="404040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rPr lang="pt-BR">
                <a:solidFill>
                  <a:schemeClr val="tx1"/>
                </a:solidFill>
                <a:latin typeface="Arial"/>
                <a:ea typeface="+mn-lt"/>
                <a:cs typeface="+mn-lt"/>
              </a:rPr>
              <a:t>Entre os dias 30 de agosto e 2 de setembro, a comitiva pôde conhecer e trocar conhecimentos e experiências nas visitas ao Dutch Game Garden (Utrecht, Países Baixos) a Media Evolution City e ao Game Habitat (</a:t>
            </a:r>
            <a:r>
              <a:rPr lang="pt-BR" err="1">
                <a:solidFill>
                  <a:schemeClr val="tx1"/>
                </a:solidFill>
                <a:latin typeface="Arial"/>
                <a:ea typeface="+mn-lt"/>
                <a:cs typeface="+mn-lt"/>
              </a:rPr>
              <a:t>Malmo</a:t>
            </a:r>
            <a:r>
              <a:rPr lang="pt-BR">
                <a:solidFill>
                  <a:schemeClr val="tx1"/>
                </a:solidFill>
                <a:latin typeface="Arial"/>
                <a:ea typeface="+mn-lt"/>
                <a:cs typeface="+mn-lt"/>
              </a:rPr>
              <a:t>, Suécia)</a:t>
            </a:r>
            <a:endParaRPr lang="pt-BR">
              <a:solidFill>
                <a:schemeClr val="tx1"/>
              </a:solidFill>
              <a:latin typeface="Arial"/>
            </a:endParaRPr>
          </a:p>
          <a:p>
            <a:pPr algn="just">
              <a:defRPr>
                <a:solidFill>
                  <a:srgbClr val="404040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endParaRPr lang="pt-BR" b="1">
              <a:solidFill>
                <a:schemeClr val="tx1"/>
              </a:solidFill>
              <a:highlight>
                <a:srgbClr val="FF00FF"/>
              </a:highlight>
              <a:latin typeface="Arial"/>
              <a:ea typeface="+mn-lt"/>
              <a:cs typeface="+mn-lt"/>
            </a:endParaRPr>
          </a:p>
          <a:p>
            <a:pPr algn="just">
              <a:defRPr>
                <a:solidFill>
                  <a:srgbClr val="404040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rPr lang="pt-BR" b="1">
                <a:solidFill>
                  <a:schemeClr val="tx1"/>
                </a:solidFill>
                <a:highlight>
                  <a:srgbClr val="FF00FF"/>
                </a:highlight>
                <a:latin typeface="Arial"/>
                <a:ea typeface="+mn-lt"/>
                <a:cs typeface="+mn-lt"/>
              </a:rPr>
              <a:t>Investimento: R$ 253 mil</a:t>
            </a:r>
            <a:endParaRPr lang="pt-BR">
              <a:solidFill>
                <a:schemeClr val="tx1"/>
              </a:solidFill>
              <a:latin typeface="Arial"/>
              <a:ea typeface="+mn-lt"/>
              <a:cs typeface="+mn-lt"/>
            </a:endParaRPr>
          </a:p>
        </p:txBody>
      </p:sp>
      <p:pic>
        <p:nvPicPr>
          <p:cNvPr id="3" name="Imagem 3" descr="Ícone&#10;&#10;Descrição gerada automaticamente">
            <a:extLst>
              <a:ext uri="{FF2B5EF4-FFF2-40B4-BE49-F238E27FC236}">
                <a16:creationId xmlns:a16="http://schemas.microsoft.com/office/drawing/2014/main" id="{10790B0A-90BB-6605-DD47-6516E4F7F7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7645" y="6041366"/>
            <a:ext cx="2743200" cy="69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8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3" descr="IMG_1796.jpeg"/>
          <p:cNvPicPr preferRelativeResize="0"/>
          <p:nvPr/>
        </p:nvPicPr>
        <p:blipFill rotWithShape="1">
          <a:blip r:embed="rId3">
            <a:alphaModFix/>
          </a:blip>
          <a:srcRect l="28055" t="10003" r="28055" b="167"/>
          <a:stretch/>
        </p:blipFill>
        <p:spPr>
          <a:xfrm>
            <a:off x="-7740" y="5"/>
            <a:ext cx="1952272" cy="532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3" descr="Imagem 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5759" y="159502"/>
            <a:ext cx="2902205" cy="915027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3"/>
          <p:cNvSpPr/>
          <p:nvPr/>
        </p:nvSpPr>
        <p:spPr>
          <a:xfrm>
            <a:off x="211949" y="5717854"/>
            <a:ext cx="278679" cy="114014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3"/>
          <p:cNvSpPr/>
          <p:nvPr/>
        </p:nvSpPr>
        <p:spPr>
          <a:xfrm>
            <a:off x="490627" y="5717854"/>
            <a:ext cx="278680" cy="114014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3"/>
          <p:cNvSpPr/>
          <p:nvPr/>
        </p:nvSpPr>
        <p:spPr>
          <a:xfrm>
            <a:off x="769307" y="5717854"/>
            <a:ext cx="278681" cy="1140147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3"/>
          <p:cNvSpPr/>
          <p:nvPr/>
        </p:nvSpPr>
        <p:spPr>
          <a:xfrm>
            <a:off x="1047986" y="5717854"/>
            <a:ext cx="278680" cy="1140147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3"/>
          <p:cNvSpPr/>
          <p:nvPr/>
        </p:nvSpPr>
        <p:spPr>
          <a:xfrm>
            <a:off x="1326519" y="5717854"/>
            <a:ext cx="278680" cy="1140147"/>
          </a:xfrm>
          <a:prstGeom prst="rect">
            <a:avLst/>
          </a:prstGeom>
          <a:solidFill>
            <a:srgbClr val="E61A7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3"/>
          <p:cNvSpPr/>
          <p:nvPr/>
        </p:nvSpPr>
        <p:spPr>
          <a:xfrm>
            <a:off x="1590718" y="5717854"/>
            <a:ext cx="278681" cy="1140147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3"/>
          <p:cNvSpPr/>
          <p:nvPr/>
        </p:nvSpPr>
        <p:spPr>
          <a:xfrm>
            <a:off x="1854919" y="5717854"/>
            <a:ext cx="278681" cy="1140147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3" descr="Imagem 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36558" y="1706536"/>
            <a:ext cx="2628900" cy="262890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3"/>
          <p:cNvSpPr txBox="1"/>
          <p:nvPr/>
        </p:nvSpPr>
        <p:spPr>
          <a:xfrm rot="16200000">
            <a:off x="224053" y="2605526"/>
            <a:ext cx="147892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Alfa Slab One"/>
              <a:buNone/>
            </a:pPr>
            <a:r>
              <a:rPr lang="en-US" sz="2400" err="1">
                <a:solidFill>
                  <a:srgbClr val="7030A0"/>
                </a:solidFill>
                <a:latin typeface="Alfa Slab One"/>
                <a:ea typeface="Calibri"/>
                <a:cs typeface="Calibri"/>
              </a:rPr>
              <a:t>eventos</a:t>
            </a:r>
            <a:endParaRPr lang="en-US" sz="2400" b="0" i="0" u="none" strike="noStrike" cap="none" err="1">
              <a:solidFill>
                <a:srgbClr val="7030A0"/>
              </a:solidFill>
              <a:latin typeface="Alfa Slab One"/>
              <a:ea typeface="Calibri"/>
              <a:cs typeface="Calibri"/>
            </a:endParaRPr>
          </a:p>
        </p:txBody>
      </p:sp>
      <p:sp>
        <p:nvSpPr>
          <p:cNvPr id="147" name="Google Shape;147;p3"/>
          <p:cNvSpPr txBox="1"/>
          <p:nvPr/>
        </p:nvSpPr>
        <p:spPr>
          <a:xfrm>
            <a:off x="2359927" y="1105706"/>
            <a:ext cx="5895992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algn="just">
              <a:buClr>
                <a:srgbClr val="404040"/>
              </a:buClr>
              <a:buSzPts val="1800"/>
            </a:pPr>
            <a:r>
              <a:rPr lang="pt-BR" sz="1800">
                <a:solidFill>
                  <a:schemeClr val="tx1"/>
                </a:solidFill>
              </a:rPr>
              <a:t>A partir da avaliação da Matriz de Qualificação, investimos em mais de </a:t>
            </a:r>
            <a:r>
              <a:rPr lang="pt-BR" sz="1800" b="1">
                <a:solidFill>
                  <a:schemeClr val="tx1"/>
                </a:solidFill>
              </a:rPr>
              <a:t>30</a:t>
            </a:r>
            <a:r>
              <a:rPr lang="pt-BR" sz="1800" b="1" i="0" u="none" strike="noStrike" cap="none">
                <a:solidFill>
                  <a:schemeClr val="tx1"/>
                </a:solidFill>
              </a:rPr>
              <a:t> eventos</a:t>
            </a:r>
            <a:r>
              <a:rPr lang="pt-BR" sz="1800" b="1">
                <a:solidFill>
                  <a:schemeClr val="tx1"/>
                </a:solidFill>
              </a:rPr>
              <a:t> do setor audiovisual.</a:t>
            </a:r>
            <a:r>
              <a:rPr lang="pt-BR" sz="1800" b="1" i="0" u="none" strike="noStrike" cap="none">
                <a:solidFill>
                  <a:schemeClr val="tx1"/>
                </a:solidFill>
              </a:rPr>
              <a:t> </a:t>
            </a:r>
            <a:r>
              <a:rPr lang="pt-BR" sz="1800">
                <a:solidFill>
                  <a:schemeClr val="tx1"/>
                </a:solidFill>
              </a:rPr>
              <a:t>Seja via patrocínio ou apoio</a:t>
            </a:r>
            <a:r>
              <a:rPr lang="pt-BR" sz="1800" i="0" u="none" strike="noStrike" cap="none">
                <a:solidFill>
                  <a:schemeClr val="tx1"/>
                </a:solidFill>
              </a:rPr>
              <a:t> </a:t>
            </a:r>
            <a:r>
              <a:rPr lang="pt-BR" sz="1800">
                <a:solidFill>
                  <a:schemeClr val="tx1"/>
                </a:solidFill>
              </a:rPr>
              <a:t>institucional. </a:t>
            </a:r>
            <a:endParaRPr lang="pt-BR">
              <a:solidFill>
                <a:schemeClr val="tx1"/>
              </a:solidFill>
            </a:endParaRPr>
          </a:p>
          <a:p>
            <a:pPr algn="just">
              <a:buSzPts val="1800"/>
            </a:pPr>
            <a:endParaRPr lang="pt-BR" sz="1800">
              <a:solidFill>
                <a:schemeClr val="tx1"/>
              </a:solidFill>
            </a:endParaRPr>
          </a:p>
          <a:p>
            <a:pPr algn="just">
              <a:buSzPts val="1800"/>
            </a:pPr>
            <a:r>
              <a:rPr lang="pt-BR" sz="1800" b="1">
                <a:solidFill>
                  <a:schemeClr val="tx1"/>
                </a:solidFill>
                <a:highlight>
                  <a:srgbClr val="FF00FF"/>
                </a:highlight>
              </a:rPr>
              <a:t>Investimento de R$ 4 milhões de reais</a:t>
            </a:r>
            <a:r>
              <a:rPr lang="pt-BR" sz="1800">
                <a:solidFill>
                  <a:schemeClr val="tx1"/>
                </a:solidFill>
              </a:rPr>
              <a:t>, aumento de 15% em relação à 2021, realizando contrapartidas em todas as políticas públicas desenvolvidas pela empresa.</a:t>
            </a:r>
            <a:endParaRPr lang="pt-BR">
              <a:solidFill>
                <a:schemeClr val="tx1"/>
              </a:solidFill>
            </a:endParaRPr>
          </a:p>
        </p:txBody>
      </p:sp>
      <p:pic>
        <p:nvPicPr>
          <p:cNvPr id="3" name="Imagem 3" descr="Uma imagem contendo pessoa, segurando, monitor, homem&#10;&#10;Descrição gerada automaticamente">
            <a:extLst>
              <a:ext uri="{FF2B5EF4-FFF2-40B4-BE49-F238E27FC236}">
                <a16:creationId xmlns:a16="http://schemas.microsoft.com/office/drawing/2014/main" id="{1F03FEA5-052E-3314-B2AA-A040A8101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8965" y="3587447"/>
            <a:ext cx="2182484" cy="2918010"/>
          </a:xfrm>
          <a:prstGeom prst="rect">
            <a:avLst/>
          </a:prstGeom>
        </p:spPr>
      </p:pic>
      <p:pic>
        <p:nvPicPr>
          <p:cNvPr id="4" name="Imagem 4" descr="Uma imagem contendo edifício, ao ar livre, placa, homem&#10;&#10;Descrição gerada automaticamente">
            <a:extLst>
              <a:ext uri="{FF2B5EF4-FFF2-40B4-BE49-F238E27FC236}">
                <a16:creationId xmlns:a16="http://schemas.microsoft.com/office/drawing/2014/main" id="{5AC25001-ED85-4845-9B0B-F2B492A360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2778" y="4503369"/>
            <a:ext cx="3648973" cy="1977565"/>
          </a:xfrm>
          <a:prstGeom prst="rect">
            <a:avLst/>
          </a:prstGeom>
        </p:spPr>
      </p:pic>
      <p:pic>
        <p:nvPicPr>
          <p:cNvPr id="5" name="Imagem 5" descr="Mapa&#10;&#10;Descrição gerada automaticamente">
            <a:extLst>
              <a:ext uri="{FF2B5EF4-FFF2-40B4-BE49-F238E27FC236}">
                <a16:creationId xmlns:a16="http://schemas.microsoft.com/office/drawing/2014/main" id="{01321585-06CA-4F0B-38B4-0934F4E4F2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70183" y="1857554"/>
            <a:ext cx="1685746" cy="1633268"/>
          </a:xfrm>
          <a:prstGeom prst="rect">
            <a:avLst/>
          </a:prstGeom>
        </p:spPr>
      </p:pic>
      <p:pic>
        <p:nvPicPr>
          <p:cNvPr id="6" name="Imagem 6" descr="Forma&#10;&#10;Descrição gerada automaticamente">
            <a:extLst>
              <a:ext uri="{FF2B5EF4-FFF2-40B4-BE49-F238E27FC236}">
                <a16:creationId xmlns:a16="http://schemas.microsoft.com/office/drawing/2014/main" id="{B059A366-CE90-DB4E-1D4F-D009276A89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45494" y="4866376"/>
            <a:ext cx="2419350" cy="1409700"/>
          </a:xfrm>
          <a:prstGeom prst="rect">
            <a:avLst/>
          </a:prstGeom>
        </p:spPr>
      </p:pic>
      <p:pic>
        <p:nvPicPr>
          <p:cNvPr id="7" name="Imagem 7" descr="Texto&#10;&#10;Descrição gerada automaticamente">
            <a:extLst>
              <a:ext uri="{FF2B5EF4-FFF2-40B4-BE49-F238E27FC236}">
                <a16:creationId xmlns:a16="http://schemas.microsoft.com/office/drawing/2014/main" id="{508FA7D9-36AE-ABD4-806C-259F91BA56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2211" y="3429758"/>
            <a:ext cx="2743200" cy="1493729"/>
          </a:xfrm>
          <a:prstGeom prst="rect">
            <a:avLst/>
          </a:prstGeom>
        </p:spPr>
      </p:pic>
      <p:pic>
        <p:nvPicPr>
          <p:cNvPr id="8" name="Imagem 8" descr="Uma imagem contendo eletrônico, computador&#10;&#10;Descrição gerada automaticamente">
            <a:extLst>
              <a:ext uri="{FF2B5EF4-FFF2-40B4-BE49-F238E27FC236}">
                <a16:creationId xmlns:a16="http://schemas.microsoft.com/office/drawing/2014/main" id="{4715BB62-6711-DB11-FCA8-6D2F828C57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63669" y="1570008"/>
            <a:ext cx="1761946" cy="1633268"/>
          </a:xfrm>
          <a:prstGeom prst="rect">
            <a:avLst/>
          </a:prstGeom>
        </p:spPr>
      </p:pic>
      <p:pic>
        <p:nvPicPr>
          <p:cNvPr id="9" name="Imagem 9">
            <a:extLst>
              <a:ext uri="{FF2B5EF4-FFF2-40B4-BE49-F238E27FC236}">
                <a16:creationId xmlns:a16="http://schemas.microsoft.com/office/drawing/2014/main" id="{B4CB8296-793D-462E-A57A-06D1B196F3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26939" y="3357653"/>
            <a:ext cx="1858273" cy="1853600"/>
          </a:xfrm>
          <a:prstGeom prst="rect">
            <a:avLst/>
          </a:prstGeom>
        </p:spPr>
      </p:pic>
      <p:pic>
        <p:nvPicPr>
          <p:cNvPr id="10" name="Imagem 10" descr="Forma&#10;&#10;Descrição gerada automaticamente">
            <a:extLst>
              <a:ext uri="{FF2B5EF4-FFF2-40B4-BE49-F238E27FC236}">
                <a16:creationId xmlns:a16="http://schemas.microsoft.com/office/drawing/2014/main" id="{33D41F7C-B56E-05B1-359D-C7072BD3A8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40206" y="3280913"/>
            <a:ext cx="2057400" cy="1676400"/>
          </a:xfrm>
          <a:prstGeom prst="rect">
            <a:avLst/>
          </a:prstGeom>
        </p:spPr>
      </p:pic>
      <p:pic>
        <p:nvPicPr>
          <p:cNvPr id="11" name="Imagem 11" descr="Texto&#10;&#10;Descrição gerada automaticamente">
            <a:extLst>
              <a:ext uri="{FF2B5EF4-FFF2-40B4-BE49-F238E27FC236}">
                <a16:creationId xmlns:a16="http://schemas.microsoft.com/office/drawing/2014/main" id="{66C49A20-48E0-8B04-8F0B-D8C2E8A0A74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95461" y="4881652"/>
            <a:ext cx="1352550" cy="1695450"/>
          </a:xfrm>
          <a:prstGeom prst="rect">
            <a:avLst/>
          </a:prstGeom>
        </p:spPr>
      </p:pic>
      <p:sp>
        <p:nvSpPr>
          <p:cNvPr id="13" name="Google Shape;115;p4">
            <a:extLst>
              <a:ext uri="{FF2B5EF4-FFF2-40B4-BE49-F238E27FC236}">
                <a16:creationId xmlns:a16="http://schemas.microsoft.com/office/drawing/2014/main" id="{CD58BBE5-3A6D-6FC3-D8C2-80BBE95FFA41}"/>
              </a:ext>
            </a:extLst>
          </p:cNvPr>
          <p:cNvSpPr txBox="1"/>
          <p:nvPr/>
        </p:nvSpPr>
        <p:spPr>
          <a:xfrm>
            <a:off x="2455206" y="121121"/>
            <a:ext cx="6593816" cy="982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>
              <a:buClr>
                <a:srgbClr val="7030A0"/>
              </a:buClr>
              <a:buSzPts val="2800"/>
            </a:pPr>
            <a:r>
              <a:rPr lang="en-US" sz="2800">
                <a:solidFill>
                  <a:srgbClr val="7030A0"/>
                </a:solidFill>
                <a:latin typeface="Alfa Slab One"/>
              </a:rPr>
              <a:t>EVENTOS, MOSTRAS E FESTIVAIS</a:t>
            </a:r>
            <a:endParaRPr lang="en-US" sz="2800">
              <a:solidFill>
                <a:srgbClr val="7030A0"/>
              </a:solidFill>
              <a:latin typeface="Alfa Slab On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744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tângulo 41"/>
          <p:cNvSpPr/>
          <p:nvPr/>
        </p:nvSpPr>
        <p:spPr>
          <a:xfrm>
            <a:off x="0" y="0"/>
            <a:ext cx="1936751" cy="532766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2" name="CaixaDeTexto 10"/>
          <p:cNvSpPr txBox="1"/>
          <p:nvPr/>
        </p:nvSpPr>
        <p:spPr>
          <a:xfrm>
            <a:off x="2485127" y="1720526"/>
            <a:ext cx="8718653" cy="3077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20" rIns="45719" bIns="45720" anchor="t">
            <a:spAutoFit/>
          </a:bodyPr>
          <a:lstStyle/>
          <a:p>
            <a:pPr algn="just">
              <a:buSzPct val="100000"/>
              <a:defRPr>
                <a:solidFill>
                  <a:srgbClr val="404040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rPr lang="pt-BR" sz="1800">
                <a:solidFill>
                  <a:schemeClr val="tx1"/>
                </a:solidFill>
                <a:latin typeface="+mj-lt"/>
                <a:cs typeface="DIN Pro" panose="020B0504020101020102" pitchFamily="34" charset="0"/>
              </a:rPr>
              <a:t>Criada em 2016 pela </a:t>
            </a:r>
            <a:r>
              <a:rPr lang="pt-BR" sz="1800" err="1">
                <a:solidFill>
                  <a:schemeClr val="tx1"/>
                </a:solidFill>
                <a:latin typeface="+mj-lt"/>
                <a:cs typeface="DIN Pro" panose="020B0504020101020102" pitchFamily="34" charset="0"/>
              </a:rPr>
              <a:t>Spcine</a:t>
            </a:r>
            <a:r>
              <a:rPr lang="pt-BR" sz="1800">
                <a:solidFill>
                  <a:schemeClr val="tx1"/>
                </a:solidFill>
                <a:latin typeface="+mj-lt"/>
                <a:cs typeface="DIN Pro" panose="020B0504020101020102" pitchFamily="34" charset="0"/>
              </a:rPr>
              <a:t>, a São Paulo </a:t>
            </a:r>
            <a:r>
              <a:rPr lang="pt-BR" sz="1800" err="1">
                <a:solidFill>
                  <a:schemeClr val="tx1"/>
                </a:solidFill>
                <a:latin typeface="+mj-lt"/>
                <a:cs typeface="DIN Pro" panose="020B0504020101020102" pitchFamily="34" charset="0"/>
              </a:rPr>
              <a:t>Film</a:t>
            </a:r>
            <a:r>
              <a:rPr lang="pt-BR" sz="1800">
                <a:solidFill>
                  <a:schemeClr val="tx1"/>
                </a:solidFill>
                <a:latin typeface="+mj-lt"/>
                <a:cs typeface="DIN Pro" panose="020B0504020101020102" pitchFamily="34" charset="0"/>
              </a:rPr>
              <a:t> Commission – </a:t>
            </a:r>
            <a:r>
              <a:rPr lang="pt-BR" sz="1800" err="1">
                <a:solidFill>
                  <a:schemeClr val="tx1"/>
                </a:solidFill>
                <a:latin typeface="+mj-lt"/>
                <a:cs typeface="DIN Pro" panose="020B0504020101020102" pitchFamily="34" charset="0"/>
              </a:rPr>
              <a:t>SPFilm</a:t>
            </a:r>
            <a:r>
              <a:rPr lang="pt-BR" sz="1800">
                <a:solidFill>
                  <a:schemeClr val="tx1"/>
                </a:solidFill>
                <a:latin typeface="+mj-lt"/>
                <a:cs typeface="DIN Pro" panose="020B0504020101020102" pitchFamily="34" charset="0"/>
              </a:rPr>
              <a:t> oferece assistência para a realização de produções audiovisuais na capital paulista. A missão é transformar a cidade em um cenário a céu aberto, facilitando as filmagens nacionais e estrangeiras.</a:t>
            </a:r>
            <a:endParaRPr lang="pt-BR" sz="1800">
              <a:solidFill>
                <a:schemeClr val="tx1"/>
              </a:solidFill>
              <a:cs typeface="DIN Pro" panose="020B0504020101020102" pitchFamily="34" charset="0"/>
            </a:endParaRPr>
          </a:p>
          <a:p>
            <a:pPr algn="just">
              <a:buSzPct val="100000"/>
              <a:defRPr>
                <a:solidFill>
                  <a:srgbClr val="404040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endParaRPr lang="pt-BR" sz="1800">
              <a:solidFill>
                <a:schemeClr val="tx1"/>
              </a:solidFill>
              <a:latin typeface="+mj-lt"/>
              <a:cs typeface="DIN Pro" panose="020B0504020101020102" pitchFamily="34" charset="0"/>
            </a:endParaRPr>
          </a:p>
          <a:p>
            <a:pPr algn="just">
              <a:buSzPct val="100000"/>
              <a:defRPr>
                <a:solidFill>
                  <a:srgbClr val="404040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rPr lang="pt-BR" sz="1800">
                <a:solidFill>
                  <a:schemeClr val="tx1"/>
                </a:solidFill>
                <a:latin typeface="+mj-lt"/>
                <a:cs typeface="DIN Pro" panose="020B0504020101020102" pitchFamily="34" charset="0"/>
              </a:rPr>
              <a:t>Até hoje, a </a:t>
            </a:r>
            <a:r>
              <a:rPr lang="pt-BR" sz="1800" b="1" err="1">
                <a:solidFill>
                  <a:schemeClr val="tx1"/>
                </a:solidFill>
                <a:latin typeface="+mj-lt"/>
                <a:cs typeface="DIN Pro" panose="020B0504020101020102" pitchFamily="34" charset="0"/>
              </a:rPr>
              <a:t>SPFilm</a:t>
            </a:r>
            <a:r>
              <a:rPr lang="pt-BR" sz="1800">
                <a:solidFill>
                  <a:schemeClr val="tx1"/>
                </a:solidFill>
                <a:latin typeface="+mj-lt"/>
                <a:cs typeface="DIN Pro" panose="020B0504020101020102" pitchFamily="34" charset="0"/>
              </a:rPr>
              <a:t> já atendeu mais de 5 mil obras audiovisuais, que movimentaram mais de </a:t>
            </a:r>
            <a:r>
              <a:rPr lang="pt-BR" sz="1800" b="1">
                <a:solidFill>
                  <a:schemeClr val="tx1"/>
                </a:solidFill>
                <a:latin typeface="+mj-lt"/>
                <a:cs typeface="DIN Pro" panose="020B0504020101020102" pitchFamily="34" charset="0"/>
              </a:rPr>
              <a:t>R$ 2.5 bilhões </a:t>
            </a:r>
            <a:r>
              <a:rPr lang="pt-BR" sz="1800">
                <a:solidFill>
                  <a:schemeClr val="tx1"/>
                </a:solidFill>
                <a:latin typeface="+mj-lt"/>
                <a:cs typeface="DIN Pro" panose="020B0504020101020102" pitchFamily="34" charset="0"/>
              </a:rPr>
              <a:t>no setor e geraram mais de </a:t>
            </a:r>
            <a:r>
              <a:rPr lang="pt-BR" sz="1800" b="1">
                <a:solidFill>
                  <a:schemeClr val="tx1"/>
                </a:solidFill>
                <a:latin typeface="+mj-lt"/>
                <a:cs typeface="DIN Pro" panose="020B0504020101020102" pitchFamily="34" charset="0"/>
              </a:rPr>
              <a:t>100 mil empregos</a:t>
            </a:r>
            <a:r>
              <a:rPr lang="pt-BR" sz="1800">
                <a:solidFill>
                  <a:schemeClr val="tx1"/>
                </a:solidFill>
                <a:latin typeface="+mj-lt"/>
                <a:cs typeface="DIN Pro" panose="020B0504020101020102" pitchFamily="34" charset="0"/>
              </a:rPr>
              <a:t>. Além disso, a cada 1 real investido na </a:t>
            </a:r>
            <a:r>
              <a:rPr lang="pt-BR" sz="1800" err="1">
                <a:solidFill>
                  <a:schemeClr val="tx1"/>
                </a:solidFill>
                <a:latin typeface="+mj-lt"/>
                <a:cs typeface="DIN Pro" panose="020B0504020101020102" pitchFamily="34" charset="0"/>
              </a:rPr>
              <a:t>SPFilm</a:t>
            </a:r>
            <a:r>
              <a:rPr lang="pt-BR" sz="1800">
                <a:solidFill>
                  <a:schemeClr val="tx1"/>
                </a:solidFill>
                <a:latin typeface="+mj-lt"/>
                <a:cs typeface="DIN Pro" panose="020B0504020101020102" pitchFamily="34" charset="0"/>
              </a:rPr>
              <a:t>, R$ 1,124 retorna para a cidade.</a:t>
            </a:r>
          </a:p>
          <a:p>
            <a:pPr algn="just">
              <a:buSzPct val="100000"/>
              <a:defRPr>
                <a:solidFill>
                  <a:srgbClr val="404040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endParaRPr lang="pt-BR" sz="1800">
              <a:solidFill>
                <a:schemeClr val="tx1"/>
              </a:solidFill>
              <a:latin typeface="+mj-lt"/>
              <a:cs typeface="DIN Pro" panose="020B0504020101020102" pitchFamily="34" charset="0"/>
            </a:endParaRPr>
          </a:p>
          <a:p>
            <a:pPr algn="just">
              <a:buSzPct val="100000"/>
              <a:defRPr>
                <a:solidFill>
                  <a:srgbClr val="404040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rPr lang="pt-BR" sz="1800" b="1">
                <a:solidFill>
                  <a:schemeClr val="tx1"/>
                </a:solidFill>
                <a:highlight>
                  <a:srgbClr val="FF00FF"/>
                </a:highlight>
                <a:latin typeface="+mj-lt"/>
                <a:cs typeface="DIN Pro" panose="020B0504020101020102" pitchFamily="34" charset="0"/>
              </a:rPr>
              <a:t>Em 2022, realizou mais de 600 atendimentos a obras audiovisuais.</a:t>
            </a:r>
          </a:p>
          <a:p>
            <a:pPr>
              <a:buSzPct val="100000"/>
              <a:defRPr>
                <a:solidFill>
                  <a:srgbClr val="404040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endParaRPr lang="pt-BR">
              <a:latin typeface="DIN Pro" panose="020B0504020101020102" pitchFamily="34" charset="0"/>
              <a:cs typeface="DIN Pro" panose="020B0504020101020102" pitchFamily="34" charset="0"/>
            </a:endParaRPr>
          </a:p>
        </p:txBody>
      </p:sp>
      <p:pic>
        <p:nvPicPr>
          <p:cNvPr id="193" name="Imagem 13" descr="Imagem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50" y="447049"/>
            <a:ext cx="2902205" cy="915027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Retângulo 34"/>
          <p:cNvSpPr/>
          <p:nvPr/>
        </p:nvSpPr>
        <p:spPr>
          <a:xfrm>
            <a:off x="211949" y="5717854"/>
            <a:ext cx="278679" cy="114014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6" name="Retângulo 35"/>
          <p:cNvSpPr/>
          <p:nvPr/>
        </p:nvSpPr>
        <p:spPr>
          <a:xfrm>
            <a:off x="490627" y="5717854"/>
            <a:ext cx="278680" cy="1140147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7" name="Retângulo 36"/>
          <p:cNvSpPr/>
          <p:nvPr/>
        </p:nvSpPr>
        <p:spPr>
          <a:xfrm>
            <a:off x="769307" y="5717854"/>
            <a:ext cx="278681" cy="1140147"/>
          </a:xfrm>
          <a:prstGeom prst="rect">
            <a:avLst/>
          </a:prstGeom>
          <a:solidFill>
            <a:srgbClr val="BFBFBF"/>
          </a:solidFill>
          <a:ln w="12700">
            <a:miter lim="400000"/>
          </a:ln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8" name="Retângulo 37"/>
          <p:cNvSpPr/>
          <p:nvPr/>
        </p:nvSpPr>
        <p:spPr>
          <a:xfrm>
            <a:off x="1047986" y="5717854"/>
            <a:ext cx="278680" cy="114014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9" name="Retângulo 38"/>
          <p:cNvSpPr/>
          <p:nvPr/>
        </p:nvSpPr>
        <p:spPr>
          <a:xfrm>
            <a:off x="1326519" y="5717854"/>
            <a:ext cx="278680" cy="1140147"/>
          </a:xfrm>
          <a:prstGeom prst="rect">
            <a:avLst/>
          </a:prstGeom>
          <a:solidFill>
            <a:srgbClr val="A6A6A6"/>
          </a:solidFill>
          <a:ln w="12700">
            <a:miter lim="400000"/>
          </a:ln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0" name="Retângulo 39"/>
          <p:cNvSpPr/>
          <p:nvPr/>
        </p:nvSpPr>
        <p:spPr>
          <a:xfrm>
            <a:off x="1590718" y="5717854"/>
            <a:ext cx="278681" cy="1140147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1" name="Retângulo 40"/>
          <p:cNvSpPr/>
          <p:nvPr/>
        </p:nvSpPr>
        <p:spPr>
          <a:xfrm>
            <a:off x="1854919" y="5717854"/>
            <a:ext cx="278681" cy="1140147"/>
          </a:xfrm>
          <a:prstGeom prst="rect">
            <a:avLst/>
          </a:prstGeom>
          <a:solidFill>
            <a:srgbClr val="767171"/>
          </a:solidFill>
          <a:ln w="12700">
            <a:miter lim="400000"/>
          </a:ln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02" name="Imagem 42" descr="Imagem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0193" y="1719093"/>
            <a:ext cx="2628901" cy="2628901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CaixaDeTexto 21"/>
          <p:cNvSpPr txBox="1"/>
          <p:nvPr/>
        </p:nvSpPr>
        <p:spPr>
          <a:xfrm rot="16200000">
            <a:off x="124244" y="2371463"/>
            <a:ext cx="167407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7030A0"/>
                </a:solidFill>
                <a:latin typeface="Alfa Slab One"/>
                <a:ea typeface="Alfa Slab One"/>
                <a:cs typeface="Alfa Slab One"/>
                <a:sym typeface="Alfa Slab One"/>
              </a:defRPr>
            </a:pPr>
            <a:r>
              <a:rPr lang="pt-BR" sz="1800" err="1">
                <a:latin typeface="Alfa Slab One" panose="020B0604020202020204" charset="0"/>
              </a:rPr>
              <a:t>SPFilm</a:t>
            </a:r>
            <a:endParaRPr sz="1800">
              <a:latin typeface="Alfa Slab One" panose="020B0604020202020204" charset="0"/>
            </a:endParaRP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2AD69C86-35CB-AE4D-AF6F-D6174709FE3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305" y="4643160"/>
            <a:ext cx="2674547" cy="2136133"/>
          </a:xfrm>
          <a:prstGeom prst="rect">
            <a:avLst/>
          </a:prstGeom>
        </p:spPr>
      </p:pic>
      <p:sp>
        <p:nvSpPr>
          <p:cNvPr id="3" name="Google Shape;115;p4">
            <a:extLst>
              <a:ext uri="{FF2B5EF4-FFF2-40B4-BE49-F238E27FC236}">
                <a16:creationId xmlns:a16="http://schemas.microsoft.com/office/drawing/2014/main" id="{EA98E27F-1885-22C3-1BE3-ED33D629F0BD}"/>
              </a:ext>
            </a:extLst>
          </p:cNvPr>
          <p:cNvSpPr txBox="1"/>
          <p:nvPr/>
        </p:nvSpPr>
        <p:spPr>
          <a:xfrm>
            <a:off x="2368942" y="638706"/>
            <a:ext cx="659381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>
              <a:buClr>
                <a:srgbClr val="7030A0"/>
              </a:buClr>
              <a:buSzPts val="2800"/>
            </a:pPr>
            <a:r>
              <a:rPr lang="en-US" sz="2800">
                <a:solidFill>
                  <a:srgbClr val="7030A0"/>
                </a:solidFill>
                <a:latin typeface="Alfa Slab One"/>
              </a:rPr>
              <a:t>São Paulo Film Commission</a:t>
            </a:r>
            <a:endParaRPr lang="en-US" sz="2800">
              <a:solidFill>
                <a:srgbClr val="7030A0"/>
              </a:solidFill>
              <a:latin typeface="Alfa Slab On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061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tângulo 41"/>
          <p:cNvSpPr/>
          <p:nvPr/>
        </p:nvSpPr>
        <p:spPr>
          <a:xfrm>
            <a:off x="0" y="0"/>
            <a:ext cx="1936751" cy="532766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2" name="CaixaDeTexto 10"/>
          <p:cNvSpPr txBox="1"/>
          <p:nvPr/>
        </p:nvSpPr>
        <p:spPr>
          <a:xfrm>
            <a:off x="2187124" y="1075973"/>
            <a:ext cx="9566916" cy="3354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20" rIns="45719" bIns="45720" anchor="t">
            <a:spAutoFit/>
          </a:bodyPr>
          <a:lstStyle/>
          <a:p>
            <a:pPr algn="just">
              <a:defRPr>
                <a:solidFill>
                  <a:srgbClr val="404040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rPr lang="en-US" sz="1800">
                <a:solidFill>
                  <a:schemeClr val="tx1"/>
                </a:solidFill>
              </a:rPr>
              <a:t>O </a:t>
            </a:r>
            <a:r>
              <a:rPr lang="en-US" sz="1800" err="1">
                <a:solidFill>
                  <a:schemeClr val="tx1"/>
                </a:solidFill>
              </a:rPr>
              <a:t>primeiro</a:t>
            </a:r>
            <a:r>
              <a:rPr lang="en-US" sz="1800">
                <a:solidFill>
                  <a:schemeClr val="tx1"/>
                </a:solidFill>
              </a:rPr>
              <a:t> </a:t>
            </a:r>
            <a:r>
              <a:rPr lang="en-US" sz="1800" err="1">
                <a:solidFill>
                  <a:schemeClr val="tx1"/>
                </a:solidFill>
              </a:rPr>
              <a:t>edital</a:t>
            </a:r>
            <a:r>
              <a:rPr lang="en-US" sz="1800">
                <a:solidFill>
                  <a:schemeClr val="tx1"/>
                </a:solidFill>
              </a:rPr>
              <a:t> do Cash Rebate </a:t>
            </a:r>
            <a:r>
              <a:rPr lang="en-US" sz="1800" err="1">
                <a:solidFill>
                  <a:schemeClr val="tx1"/>
                </a:solidFill>
              </a:rPr>
              <a:t>foi</a:t>
            </a:r>
            <a:r>
              <a:rPr lang="en-US" sz="1800">
                <a:solidFill>
                  <a:schemeClr val="tx1"/>
                </a:solidFill>
              </a:rPr>
              <a:t> </a:t>
            </a:r>
            <a:r>
              <a:rPr lang="en-US" sz="1800" err="1">
                <a:solidFill>
                  <a:schemeClr val="tx1"/>
                </a:solidFill>
              </a:rPr>
              <a:t>publicado</a:t>
            </a:r>
            <a:r>
              <a:rPr lang="en-US" sz="1800">
                <a:solidFill>
                  <a:schemeClr val="tx1"/>
                </a:solidFill>
              </a:rPr>
              <a:t> </a:t>
            </a:r>
            <a:r>
              <a:rPr lang="en-US" sz="1800" err="1">
                <a:solidFill>
                  <a:schemeClr val="tx1"/>
                </a:solidFill>
              </a:rPr>
              <a:t>em</a:t>
            </a:r>
            <a:r>
              <a:rPr lang="en-US" sz="1800">
                <a:solidFill>
                  <a:schemeClr val="tx1"/>
                </a:solidFill>
              </a:rPr>
              <a:t> </a:t>
            </a:r>
            <a:r>
              <a:rPr lang="en-US" sz="1800" err="1">
                <a:solidFill>
                  <a:schemeClr val="tx1"/>
                </a:solidFill>
              </a:rPr>
              <a:t>julho</a:t>
            </a:r>
            <a:r>
              <a:rPr lang="en-US" sz="1800">
                <a:solidFill>
                  <a:schemeClr val="tx1"/>
                </a:solidFill>
              </a:rPr>
              <a:t> de 2021. </a:t>
            </a:r>
            <a:endParaRPr lang="pt-BR">
              <a:solidFill>
                <a:schemeClr val="tx1"/>
              </a:solidFill>
            </a:endParaRPr>
          </a:p>
          <a:p>
            <a:pPr algn="just">
              <a:defRPr>
                <a:solidFill>
                  <a:srgbClr val="404040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endParaRPr lang="en-US" sz="1800">
              <a:solidFill>
                <a:schemeClr val="tx1"/>
              </a:solidFill>
            </a:endParaRPr>
          </a:p>
          <a:p>
            <a:pPr algn="just">
              <a:defRPr>
                <a:solidFill>
                  <a:srgbClr val="404040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rPr lang="en-US" sz="1800" b="1">
                <a:solidFill>
                  <a:schemeClr val="tx1"/>
                </a:solidFill>
                <a:highlight>
                  <a:srgbClr val="FF00FF"/>
                </a:highlight>
              </a:rPr>
              <a:t>Investimento R$ 10 </a:t>
            </a:r>
            <a:r>
              <a:rPr lang="en-US" sz="1800" b="1" err="1">
                <a:solidFill>
                  <a:schemeClr val="tx1"/>
                </a:solidFill>
                <a:highlight>
                  <a:srgbClr val="FF00FF"/>
                </a:highlight>
              </a:rPr>
              <a:t>milhões</a:t>
            </a:r>
            <a:r>
              <a:rPr lang="en-US" sz="1800">
                <a:solidFill>
                  <a:schemeClr val="tx1"/>
                </a:solidFill>
              </a:rPr>
              <a:t> </a:t>
            </a:r>
            <a:r>
              <a:rPr lang="en-US" sz="1800" err="1">
                <a:solidFill>
                  <a:schemeClr val="tx1"/>
                </a:solidFill>
              </a:rPr>
              <a:t>Revertidos</a:t>
            </a:r>
            <a:r>
              <a:rPr lang="en-US" sz="1800">
                <a:solidFill>
                  <a:schemeClr val="tx1"/>
                </a:solidFill>
              </a:rPr>
              <a:t> </a:t>
            </a:r>
            <a:r>
              <a:rPr lang="en-US" sz="1800" err="1">
                <a:solidFill>
                  <a:schemeClr val="tx1"/>
                </a:solidFill>
              </a:rPr>
              <a:t>em</a:t>
            </a:r>
            <a:r>
              <a:rPr lang="en-US" sz="1800">
                <a:solidFill>
                  <a:schemeClr val="tx1"/>
                </a:solidFill>
              </a:rPr>
              <a:t> </a:t>
            </a:r>
            <a:r>
              <a:rPr lang="en-US" sz="1800" b="1">
                <a:solidFill>
                  <a:schemeClr val="tx1"/>
                </a:solidFill>
              </a:rPr>
              <a:t>R$ 43 </a:t>
            </a:r>
            <a:r>
              <a:rPr lang="en-US" sz="1800" b="1" err="1">
                <a:solidFill>
                  <a:schemeClr val="tx1"/>
                </a:solidFill>
              </a:rPr>
              <a:t>milhões</a:t>
            </a:r>
            <a:r>
              <a:rPr lang="en-US" sz="1800">
                <a:solidFill>
                  <a:schemeClr val="tx1"/>
                </a:solidFill>
              </a:rPr>
              <a:t> de </a:t>
            </a:r>
            <a:r>
              <a:rPr lang="en-US" sz="1800" err="1">
                <a:solidFill>
                  <a:schemeClr val="tx1"/>
                </a:solidFill>
              </a:rPr>
              <a:t>gastos</a:t>
            </a:r>
            <a:r>
              <a:rPr lang="en-US" sz="1800">
                <a:solidFill>
                  <a:schemeClr val="tx1"/>
                </a:solidFill>
              </a:rPr>
              <a:t> </a:t>
            </a:r>
            <a:r>
              <a:rPr lang="en-US" sz="1800" err="1">
                <a:solidFill>
                  <a:schemeClr val="tx1"/>
                </a:solidFill>
              </a:rPr>
              <a:t>na</a:t>
            </a:r>
            <a:r>
              <a:rPr lang="en-US" sz="1800">
                <a:solidFill>
                  <a:schemeClr val="tx1"/>
                </a:solidFill>
              </a:rPr>
              <a:t> </a:t>
            </a:r>
            <a:r>
              <a:rPr lang="en-US" sz="1800" err="1">
                <a:solidFill>
                  <a:schemeClr val="tx1"/>
                </a:solidFill>
              </a:rPr>
              <a:t>cidade</a:t>
            </a:r>
            <a:r>
              <a:rPr lang="en-US" sz="1800">
                <a:solidFill>
                  <a:schemeClr val="tx1"/>
                </a:solidFill>
              </a:rPr>
              <a:t> de São Paulo. Foram </a:t>
            </a:r>
            <a:r>
              <a:rPr lang="en-US" sz="1800" err="1">
                <a:solidFill>
                  <a:schemeClr val="tx1"/>
                </a:solidFill>
              </a:rPr>
              <a:t>gerados</a:t>
            </a:r>
            <a:r>
              <a:rPr lang="en-US" sz="1800">
                <a:solidFill>
                  <a:schemeClr val="tx1"/>
                </a:solidFill>
              </a:rPr>
              <a:t> </a:t>
            </a:r>
            <a:r>
              <a:rPr lang="en-US" sz="1800" b="1">
                <a:solidFill>
                  <a:schemeClr val="tx1"/>
                </a:solidFill>
              </a:rPr>
              <a:t>29.680 </a:t>
            </a:r>
            <a:r>
              <a:rPr lang="en-US" sz="1800" b="1" err="1">
                <a:solidFill>
                  <a:schemeClr val="tx1"/>
                </a:solidFill>
              </a:rPr>
              <a:t>empregos</a:t>
            </a:r>
            <a:r>
              <a:rPr lang="en-US" sz="1800">
                <a:solidFill>
                  <a:schemeClr val="tx1"/>
                </a:solidFill>
              </a:rPr>
              <a:t> </a:t>
            </a:r>
            <a:r>
              <a:rPr lang="en-US" sz="1800" err="1">
                <a:solidFill>
                  <a:schemeClr val="tx1"/>
                </a:solidFill>
              </a:rPr>
              <a:t>diretos</a:t>
            </a:r>
            <a:r>
              <a:rPr lang="en-US" sz="1800">
                <a:solidFill>
                  <a:schemeClr val="tx1"/>
                </a:solidFill>
              </a:rPr>
              <a:t> e </a:t>
            </a:r>
            <a:r>
              <a:rPr lang="en-US" sz="1800" err="1">
                <a:solidFill>
                  <a:schemeClr val="tx1"/>
                </a:solidFill>
              </a:rPr>
              <a:t>indiretos</a:t>
            </a:r>
            <a:r>
              <a:rPr lang="en-US" sz="1800">
                <a:solidFill>
                  <a:schemeClr val="tx1"/>
                </a:solidFill>
              </a:rPr>
              <a:t> e </a:t>
            </a:r>
            <a:r>
              <a:rPr lang="en-US" sz="1800" err="1">
                <a:solidFill>
                  <a:schemeClr val="tx1"/>
                </a:solidFill>
              </a:rPr>
              <a:t>recolhido</a:t>
            </a:r>
            <a:r>
              <a:rPr lang="en-US" sz="1800">
                <a:solidFill>
                  <a:schemeClr val="tx1"/>
                </a:solidFill>
              </a:rPr>
              <a:t> </a:t>
            </a:r>
            <a:r>
              <a:rPr lang="en-US" sz="1800" b="1">
                <a:solidFill>
                  <a:schemeClr val="tx1"/>
                </a:solidFill>
              </a:rPr>
              <a:t>R$ 1,7 </a:t>
            </a:r>
            <a:r>
              <a:rPr lang="en-US" sz="1800" b="1" err="1">
                <a:solidFill>
                  <a:schemeClr val="tx1"/>
                </a:solidFill>
              </a:rPr>
              <a:t>milhão</a:t>
            </a:r>
            <a:r>
              <a:rPr lang="en-US" sz="1800" b="1">
                <a:solidFill>
                  <a:schemeClr val="tx1"/>
                </a:solidFill>
              </a:rPr>
              <a:t> </a:t>
            </a:r>
            <a:r>
              <a:rPr lang="en-US" sz="1800" b="1" err="1">
                <a:solidFill>
                  <a:schemeClr val="tx1"/>
                </a:solidFill>
              </a:rPr>
              <a:t>em</a:t>
            </a:r>
            <a:r>
              <a:rPr lang="en-US" sz="1800" b="1">
                <a:solidFill>
                  <a:schemeClr val="tx1"/>
                </a:solidFill>
              </a:rPr>
              <a:t> ISS. </a:t>
            </a:r>
            <a:endParaRPr lang="en-US" b="1">
              <a:solidFill>
                <a:schemeClr val="tx1"/>
              </a:solidFill>
            </a:endParaRPr>
          </a:p>
          <a:p>
            <a:pPr algn="just">
              <a:defRPr>
                <a:solidFill>
                  <a:srgbClr val="404040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endParaRPr lang="en-US" sz="1800">
              <a:solidFill>
                <a:schemeClr val="tx1"/>
              </a:solidFill>
            </a:endParaRPr>
          </a:p>
          <a:p>
            <a:pPr algn="just">
              <a:defRPr>
                <a:solidFill>
                  <a:srgbClr val="404040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rPr lang="en-US" sz="1800">
                <a:solidFill>
                  <a:schemeClr val="tx1"/>
                </a:solidFill>
              </a:rPr>
              <a:t>A </a:t>
            </a:r>
            <a:r>
              <a:rPr lang="en-US" sz="1800" err="1">
                <a:solidFill>
                  <a:schemeClr val="tx1"/>
                </a:solidFill>
              </a:rPr>
              <a:t>segunda</a:t>
            </a:r>
            <a:r>
              <a:rPr lang="en-US" sz="1800">
                <a:solidFill>
                  <a:schemeClr val="tx1"/>
                </a:solidFill>
              </a:rPr>
              <a:t> </a:t>
            </a:r>
            <a:r>
              <a:rPr lang="en-US" sz="1800" err="1">
                <a:solidFill>
                  <a:schemeClr val="tx1"/>
                </a:solidFill>
              </a:rPr>
              <a:t>edição</a:t>
            </a:r>
            <a:r>
              <a:rPr lang="en-US" sz="1800">
                <a:solidFill>
                  <a:schemeClr val="tx1"/>
                </a:solidFill>
              </a:rPr>
              <a:t> do Cash Rebate 2022, </a:t>
            </a:r>
            <a:r>
              <a:rPr lang="en-US" sz="1800" err="1">
                <a:solidFill>
                  <a:schemeClr val="tx1"/>
                </a:solidFill>
              </a:rPr>
              <a:t>conta</a:t>
            </a:r>
            <a:r>
              <a:rPr lang="en-US" sz="1800">
                <a:solidFill>
                  <a:schemeClr val="tx1"/>
                </a:solidFill>
              </a:rPr>
              <a:t> com a </a:t>
            </a:r>
            <a:r>
              <a:rPr lang="en-US" sz="1800" err="1">
                <a:solidFill>
                  <a:schemeClr val="tx1"/>
                </a:solidFill>
              </a:rPr>
              <a:t>parceria</a:t>
            </a:r>
            <a:r>
              <a:rPr lang="en-US" sz="1800">
                <a:solidFill>
                  <a:schemeClr val="tx1"/>
                </a:solidFill>
              </a:rPr>
              <a:t> da </a:t>
            </a:r>
            <a:r>
              <a:rPr lang="en-US" sz="1800" err="1">
                <a:solidFill>
                  <a:schemeClr val="tx1"/>
                </a:solidFill>
              </a:rPr>
              <a:t>Prefeitura</a:t>
            </a:r>
            <a:r>
              <a:rPr lang="en-US" sz="1800">
                <a:solidFill>
                  <a:schemeClr val="tx1"/>
                </a:solidFill>
              </a:rPr>
              <a:t> de São Paulo e o Governo do Estado de São Paulo e </a:t>
            </a:r>
            <a:r>
              <a:rPr lang="en-US" sz="1800" err="1">
                <a:solidFill>
                  <a:schemeClr val="tx1"/>
                </a:solidFill>
              </a:rPr>
              <a:t>tem</a:t>
            </a:r>
            <a:r>
              <a:rPr lang="en-US" sz="1800">
                <a:solidFill>
                  <a:schemeClr val="tx1"/>
                </a:solidFill>
              </a:rPr>
              <a:t> um </a:t>
            </a:r>
            <a:r>
              <a:rPr lang="en-US" sz="1800" b="1" err="1">
                <a:solidFill>
                  <a:schemeClr val="tx1"/>
                </a:solidFill>
                <a:highlight>
                  <a:srgbClr val="FF00FF"/>
                </a:highlight>
              </a:rPr>
              <a:t>orçamento</a:t>
            </a:r>
            <a:r>
              <a:rPr lang="en-US" sz="1800" b="1">
                <a:solidFill>
                  <a:schemeClr val="tx1"/>
                </a:solidFill>
                <a:highlight>
                  <a:srgbClr val="FF00FF"/>
                </a:highlight>
              </a:rPr>
              <a:t> total de R$ 40 </a:t>
            </a:r>
            <a:r>
              <a:rPr lang="en-US" sz="1800" b="1" err="1">
                <a:solidFill>
                  <a:schemeClr val="tx1"/>
                </a:solidFill>
                <a:highlight>
                  <a:srgbClr val="FF00FF"/>
                </a:highlight>
              </a:rPr>
              <a:t>milhões</a:t>
            </a:r>
            <a:r>
              <a:rPr lang="en-US" sz="1800">
                <a:solidFill>
                  <a:schemeClr val="tx1"/>
                </a:solidFill>
                <a:highlight>
                  <a:srgbClr val="FF00FF"/>
                </a:highlight>
              </a:rPr>
              <a:t>.</a:t>
            </a:r>
            <a:r>
              <a:rPr lang="en-US" sz="1800">
                <a:solidFill>
                  <a:schemeClr val="tx1"/>
                </a:solidFill>
              </a:rPr>
              <a:t> A </a:t>
            </a:r>
            <a:r>
              <a:rPr lang="en-US" sz="1800" err="1">
                <a:solidFill>
                  <a:schemeClr val="tx1"/>
                </a:solidFill>
              </a:rPr>
              <a:t>previsão</a:t>
            </a:r>
            <a:r>
              <a:rPr lang="en-US" sz="1800">
                <a:solidFill>
                  <a:schemeClr val="tx1"/>
                </a:solidFill>
              </a:rPr>
              <a:t> é a de que o </a:t>
            </a:r>
            <a:r>
              <a:rPr lang="en-US" sz="1800" err="1">
                <a:solidFill>
                  <a:schemeClr val="tx1"/>
                </a:solidFill>
              </a:rPr>
              <a:t>grande</a:t>
            </a:r>
            <a:r>
              <a:rPr lang="en-US" sz="1800">
                <a:solidFill>
                  <a:schemeClr val="tx1"/>
                </a:solidFill>
              </a:rPr>
              <a:t> </a:t>
            </a:r>
            <a:r>
              <a:rPr lang="en-US" sz="1800" err="1">
                <a:solidFill>
                  <a:schemeClr val="tx1"/>
                </a:solidFill>
              </a:rPr>
              <a:t>impacto</a:t>
            </a:r>
            <a:r>
              <a:rPr lang="en-US" sz="1800">
                <a:solidFill>
                  <a:schemeClr val="tx1"/>
                </a:solidFill>
              </a:rPr>
              <a:t> </a:t>
            </a:r>
            <a:r>
              <a:rPr lang="en-US" sz="1800" err="1">
                <a:solidFill>
                  <a:schemeClr val="tx1"/>
                </a:solidFill>
              </a:rPr>
              <a:t>internacional</a:t>
            </a:r>
            <a:r>
              <a:rPr lang="en-US" sz="1800">
                <a:solidFill>
                  <a:schemeClr val="tx1"/>
                </a:solidFill>
              </a:rPr>
              <a:t> </a:t>
            </a:r>
            <a:r>
              <a:rPr lang="en-US" sz="1800" err="1">
                <a:solidFill>
                  <a:schemeClr val="tx1"/>
                </a:solidFill>
              </a:rPr>
              <a:t>traga</a:t>
            </a:r>
            <a:r>
              <a:rPr lang="en-US" sz="1800">
                <a:solidFill>
                  <a:schemeClr val="tx1"/>
                </a:solidFill>
              </a:rPr>
              <a:t> um</a:t>
            </a:r>
            <a:r>
              <a:rPr lang="en-US" sz="1800" b="1">
                <a:solidFill>
                  <a:schemeClr val="tx1"/>
                </a:solidFill>
              </a:rPr>
              <a:t> </a:t>
            </a:r>
            <a:r>
              <a:rPr lang="en-US" sz="1800" b="1" err="1">
                <a:solidFill>
                  <a:schemeClr val="tx1"/>
                </a:solidFill>
              </a:rPr>
              <a:t>retorno</a:t>
            </a:r>
            <a:r>
              <a:rPr lang="en-US" sz="1800" b="1">
                <a:solidFill>
                  <a:schemeClr val="tx1"/>
                </a:solidFill>
              </a:rPr>
              <a:t> de R$ 200 </a:t>
            </a:r>
            <a:r>
              <a:rPr lang="en-US" sz="1800" b="1" err="1">
                <a:solidFill>
                  <a:schemeClr val="tx1"/>
                </a:solidFill>
              </a:rPr>
              <a:t>milhões</a:t>
            </a:r>
            <a:r>
              <a:rPr lang="en-US" sz="1800">
                <a:solidFill>
                  <a:schemeClr val="tx1"/>
                </a:solidFill>
              </a:rPr>
              <a:t> para a </a:t>
            </a:r>
            <a:r>
              <a:rPr lang="en-US" sz="1800" err="1">
                <a:solidFill>
                  <a:schemeClr val="tx1"/>
                </a:solidFill>
              </a:rPr>
              <a:t>cidade</a:t>
            </a:r>
            <a:r>
              <a:rPr lang="en-US" sz="1800">
                <a:solidFill>
                  <a:schemeClr val="tx1"/>
                </a:solidFill>
              </a:rPr>
              <a:t>.</a:t>
            </a:r>
          </a:p>
          <a:p>
            <a:pPr marL="400050" indent="-285750" algn="just">
              <a:buChar char="•"/>
              <a:defRPr>
                <a:solidFill>
                  <a:srgbClr val="404040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endParaRPr lang="en-US" sz="1800" b="1">
              <a:solidFill>
                <a:schemeClr val="tx1"/>
              </a:solidFill>
              <a:cs typeface="DIN Pro" panose="020B0504020101020102" pitchFamily="34" charset="0"/>
            </a:endParaRPr>
          </a:p>
          <a:p>
            <a:pPr marL="114300" algn="just">
              <a:defRPr>
                <a:solidFill>
                  <a:srgbClr val="404040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rPr lang="en-US" sz="1800" b="1">
                <a:solidFill>
                  <a:schemeClr val="tx1"/>
                </a:solidFill>
                <a:cs typeface="DIN Pro" panose="020B0504020101020102" pitchFamily="34" charset="0"/>
              </a:rPr>
              <a:t>PROMOÇÃO DO AUDIOVISUAL PAULISTANO E DA CIDADE DE SÃO PAULO COMO DESTINO DE FILMAGEM </a:t>
            </a:r>
          </a:p>
          <a:p>
            <a:pPr>
              <a:buSzPct val="100000"/>
              <a:defRPr>
                <a:solidFill>
                  <a:srgbClr val="404040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endParaRPr lang="pt-BR">
              <a:solidFill>
                <a:schemeClr val="tx1"/>
              </a:solidFill>
              <a:latin typeface="DIN Pro" panose="020B0504020101020102" pitchFamily="34" charset="0"/>
              <a:cs typeface="DIN Pro" panose="020B0504020101020102" pitchFamily="34" charset="0"/>
            </a:endParaRPr>
          </a:p>
        </p:txBody>
      </p:sp>
      <p:pic>
        <p:nvPicPr>
          <p:cNvPr id="193" name="Imagem 13" descr="Imagem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50" y="73238"/>
            <a:ext cx="2902205" cy="915027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Retângulo 34"/>
          <p:cNvSpPr/>
          <p:nvPr/>
        </p:nvSpPr>
        <p:spPr>
          <a:xfrm>
            <a:off x="211949" y="5717854"/>
            <a:ext cx="278679" cy="114014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6" name="Retângulo 35"/>
          <p:cNvSpPr/>
          <p:nvPr/>
        </p:nvSpPr>
        <p:spPr>
          <a:xfrm>
            <a:off x="490627" y="5717854"/>
            <a:ext cx="278680" cy="1140147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7" name="Retângulo 36"/>
          <p:cNvSpPr/>
          <p:nvPr/>
        </p:nvSpPr>
        <p:spPr>
          <a:xfrm>
            <a:off x="769307" y="5717854"/>
            <a:ext cx="278681" cy="1140147"/>
          </a:xfrm>
          <a:prstGeom prst="rect">
            <a:avLst/>
          </a:prstGeom>
          <a:solidFill>
            <a:srgbClr val="BFBFBF"/>
          </a:solidFill>
          <a:ln w="12700">
            <a:miter lim="400000"/>
          </a:ln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8" name="Retângulo 37"/>
          <p:cNvSpPr/>
          <p:nvPr/>
        </p:nvSpPr>
        <p:spPr>
          <a:xfrm>
            <a:off x="1047986" y="5717854"/>
            <a:ext cx="278680" cy="114014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9" name="Retângulo 38"/>
          <p:cNvSpPr/>
          <p:nvPr/>
        </p:nvSpPr>
        <p:spPr>
          <a:xfrm>
            <a:off x="1326519" y="5717854"/>
            <a:ext cx="278680" cy="1140147"/>
          </a:xfrm>
          <a:prstGeom prst="rect">
            <a:avLst/>
          </a:prstGeom>
          <a:solidFill>
            <a:srgbClr val="A6A6A6"/>
          </a:solidFill>
          <a:ln w="12700">
            <a:miter lim="400000"/>
          </a:ln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0" name="Retângulo 39"/>
          <p:cNvSpPr/>
          <p:nvPr/>
        </p:nvSpPr>
        <p:spPr>
          <a:xfrm>
            <a:off x="1590718" y="5717854"/>
            <a:ext cx="278681" cy="1140147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1" name="Retângulo 40"/>
          <p:cNvSpPr/>
          <p:nvPr/>
        </p:nvSpPr>
        <p:spPr>
          <a:xfrm>
            <a:off x="1854919" y="5717854"/>
            <a:ext cx="278681" cy="1140147"/>
          </a:xfrm>
          <a:prstGeom prst="rect">
            <a:avLst/>
          </a:prstGeom>
          <a:solidFill>
            <a:srgbClr val="767171"/>
          </a:solidFill>
          <a:ln w="12700">
            <a:miter lim="400000"/>
          </a:ln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02" name="Imagem 42" descr="Imagem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4570" y="1661584"/>
            <a:ext cx="2628901" cy="2628901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CaixaDeTexto 21"/>
          <p:cNvSpPr txBox="1"/>
          <p:nvPr/>
        </p:nvSpPr>
        <p:spPr>
          <a:xfrm rot="16200000">
            <a:off x="-92069" y="2479106"/>
            <a:ext cx="2119396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20" rIns="45719" bIns="45720" anchor="t">
            <a:spAutoFit/>
          </a:bodyPr>
          <a:lstStyle/>
          <a:p>
            <a:pPr>
              <a:defRPr>
                <a:solidFill>
                  <a:srgbClr val="7030A0"/>
                </a:solidFill>
                <a:latin typeface="Alfa Slab One"/>
                <a:ea typeface="Alfa Slab One"/>
                <a:cs typeface="Alfa Slab One"/>
                <a:sym typeface="Alfa Slab One"/>
              </a:defRPr>
            </a:pPr>
            <a:r>
              <a:rPr lang="pt-BR" sz="1800">
                <a:latin typeface="Alfa Slab One"/>
              </a:rPr>
              <a:t>internacional</a:t>
            </a:r>
            <a:endParaRPr lang="pt-BR" sz="1800">
              <a:latin typeface="Alfa Slab One" panose="020B0604020202020204" charset="0"/>
            </a:endParaRPr>
          </a:p>
        </p:txBody>
      </p:sp>
      <p:pic>
        <p:nvPicPr>
          <p:cNvPr id="5" name="Imagem 5" descr="Uma imagem contendo Forma&#10;&#10;Descrição gerada automaticamente">
            <a:extLst>
              <a:ext uri="{FF2B5EF4-FFF2-40B4-BE49-F238E27FC236}">
                <a16:creationId xmlns:a16="http://schemas.microsoft.com/office/drawing/2014/main" id="{C269DD8F-3953-9742-ADB9-9B09575E70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515" t="82273" r="-253" b="802"/>
          <a:stretch/>
        </p:blipFill>
        <p:spPr>
          <a:xfrm>
            <a:off x="2348401" y="4662857"/>
            <a:ext cx="1405720" cy="555000"/>
          </a:xfrm>
          <a:prstGeom prst="rect">
            <a:avLst/>
          </a:prstGeom>
        </p:spPr>
      </p:pic>
      <p:pic>
        <p:nvPicPr>
          <p:cNvPr id="6" name="Imagem 6" descr="Texto&#10;&#10;Descrição gerada automaticamente">
            <a:extLst>
              <a:ext uri="{FF2B5EF4-FFF2-40B4-BE49-F238E27FC236}">
                <a16:creationId xmlns:a16="http://schemas.microsoft.com/office/drawing/2014/main" id="{69DDEC28-4C49-1515-01B1-9E243539C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7642" y="4906112"/>
            <a:ext cx="2033498" cy="1724205"/>
          </a:xfrm>
          <a:prstGeom prst="rect">
            <a:avLst/>
          </a:prstGeom>
        </p:spPr>
      </p:pic>
      <p:pic>
        <p:nvPicPr>
          <p:cNvPr id="7" name="Imagem 7">
            <a:extLst>
              <a:ext uri="{FF2B5EF4-FFF2-40B4-BE49-F238E27FC236}">
                <a16:creationId xmlns:a16="http://schemas.microsoft.com/office/drawing/2014/main" id="{9DBF5880-2C36-0210-502D-E9EFD269D5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4473" y="5230288"/>
            <a:ext cx="914400" cy="676275"/>
          </a:xfrm>
          <a:prstGeom prst="rect">
            <a:avLst/>
          </a:prstGeom>
        </p:spPr>
      </p:pic>
      <p:pic>
        <p:nvPicPr>
          <p:cNvPr id="8" name="Imagem 8" descr="Desenho de um cachorro&#10;&#10;Descrição gerada automaticamente">
            <a:extLst>
              <a:ext uri="{FF2B5EF4-FFF2-40B4-BE49-F238E27FC236}">
                <a16:creationId xmlns:a16="http://schemas.microsoft.com/office/drawing/2014/main" id="{E4047474-E7C5-CE72-7479-8D39B3A19D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2541" y="5342616"/>
            <a:ext cx="742950" cy="1304925"/>
          </a:xfrm>
          <a:prstGeom prst="rect">
            <a:avLst/>
          </a:prstGeom>
        </p:spPr>
      </p:pic>
      <p:pic>
        <p:nvPicPr>
          <p:cNvPr id="9" name="Imagem 9" descr="Texto&#10;&#10;Descrição gerada automaticamente">
            <a:extLst>
              <a:ext uri="{FF2B5EF4-FFF2-40B4-BE49-F238E27FC236}">
                <a16:creationId xmlns:a16="http://schemas.microsoft.com/office/drawing/2014/main" id="{5A1CC9D5-DBA1-AC69-0AB4-7E3EA8FA55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2905" y="4846244"/>
            <a:ext cx="1461531" cy="1459676"/>
          </a:xfrm>
          <a:prstGeom prst="rect">
            <a:avLst/>
          </a:prstGeom>
        </p:spPr>
      </p:pic>
      <p:pic>
        <p:nvPicPr>
          <p:cNvPr id="10" name="Imagem 10">
            <a:extLst>
              <a:ext uri="{FF2B5EF4-FFF2-40B4-BE49-F238E27FC236}">
                <a16:creationId xmlns:a16="http://schemas.microsoft.com/office/drawing/2014/main" id="{DE52D3FF-3FE8-007D-11C4-5844B85160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0704" y="4508069"/>
            <a:ext cx="2317668" cy="677001"/>
          </a:xfrm>
          <a:prstGeom prst="rect">
            <a:avLst/>
          </a:prstGeom>
        </p:spPr>
      </p:pic>
      <p:pic>
        <p:nvPicPr>
          <p:cNvPr id="11" name="Imagem 11">
            <a:extLst>
              <a:ext uri="{FF2B5EF4-FFF2-40B4-BE49-F238E27FC236}">
                <a16:creationId xmlns:a16="http://schemas.microsoft.com/office/drawing/2014/main" id="{DEC3572D-CC72-C46F-3C11-81BCFAA98E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0872" y="5421557"/>
            <a:ext cx="1991097" cy="573257"/>
          </a:xfrm>
          <a:prstGeom prst="rect">
            <a:avLst/>
          </a:prstGeom>
        </p:spPr>
      </p:pic>
      <p:pic>
        <p:nvPicPr>
          <p:cNvPr id="12" name="Imagem 12" descr="Logotipo&#10;&#10;Descrição gerada automaticamente">
            <a:extLst>
              <a:ext uri="{FF2B5EF4-FFF2-40B4-BE49-F238E27FC236}">
                <a16:creationId xmlns:a16="http://schemas.microsoft.com/office/drawing/2014/main" id="{6D63FB4B-A66F-8239-027E-EDBC370726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18510" y="6079893"/>
            <a:ext cx="2040577" cy="616084"/>
          </a:xfrm>
          <a:prstGeom prst="rect">
            <a:avLst/>
          </a:prstGeom>
        </p:spPr>
      </p:pic>
      <p:pic>
        <p:nvPicPr>
          <p:cNvPr id="13" name="Imagem 13" descr="Ícone&#10;&#10;Descrição gerada automaticamente">
            <a:extLst>
              <a:ext uri="{FF2B5EF4-FFF2-40B4-BE49-F238E27FC236}">
                <a16:creationId xmlns:a16="http://schemas.microsoft.com/office/drawing/2014/main" id="{638E7C85-5770-3CE6-845B-F456BF722B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74521" y="4374461"/>
            <a:ext cx="2743200" cy="451653"/>
          </a:xfrm>
          <a:prstGeom prst="rect">
            <a:avLst/>
          </a:prstGeom>
        </p:spPr>
      </p:pic>
      <p:sp>
        <p:nvSpPr>
          <p:cNvPr id="3" name="Google Shape;115;p4">
            <a:extLst>
              <a:ext uri="{FF2B5EF4-FFF2-40B4-BE49-F238E27FC236}">
                <a16:creationId xmlns:a16="http://schemas.microsoft.com/office/drawing/2014/main" id="{AA882E65-6391-658E-D062-2852A7A58691}"/>
              </a:ext>
            </a:extLst>
          </p:cNvPr>
          <p:cNvSpPr txBox="1"/>
          <p:nvPr/>
        </p:nvSpPr>
        <p:spPr>
          <a:xfrm>
            <a:off x="2354565" y="293649"/>
            <a:ext cx="659381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>
              <a:buClr>
                <a:srgbClr val="7030A0"/>
              </a:buClr>
              <a:buSzPts val="2800"/>
            </a:pPr>
            <a:r>
              <a:rPr lang="en-US" sz="2400">
                <a:solidFill>
                  <a:srgbClr val="7030A0"/>
                </a:solidFill>
                <a:latin typeface="Alfa Slab One"/>
              </a:rPr>
              <a:t>Cash Rebate e </a:t>
            </a:r>
            <a:r>
              <a:rPr lang="en-US" sz="2400" err="1">
                <a:solidFill>
                  <a:srgbClr val="7030A0"/>
                </a:solidFill>
                <a:latin typeface="Alfa Slab One"/>
              </a:rPr>
              <a:t>Ações</a:t>
            </a:r>
            <a:r>
              <a:rPr lang="en-US" sz="2400">
                <a:solidFill>
                  <a:srgbClr val="7030A0"/>
                </a:solidFill>
                <a:latin typeface="Alfa Slab One"/>
              </a:rPr>
              <a:t> Internacionais</a:t>
            </a:r>
            <a:endParaRPr lang="en-US" sz="2400">
              <a:solidFill>
                <a:srgbClr val="7030A0"/>
              </a:solidFill>
              <a:latin typeface="Alfa Slab On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217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G_1802.jpg" descr="IMG_1802.jpg"/>
          <p:cNvPicPr>
            <a:picLocks noChangeAspect="1"/>
          </p:cNvPicPr>
          <p:nvPr/>
        </p:nvPicPr>
        <p:blipFill>
          <a:blip r:embed="rId2"/>
          <a:srcRect t="1537" r="52784" b="1537"/>
          <a:stretch>
            <a:fillRect/>
          </a:stretch>
        </p:blipFill>
        <p:spPr>
          <a:xfrm>
            <a:off x="-3366" y="-17463"/>
            <a:ext cx="1949945" cy="53371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Imagem 13" descr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2627" y="188257"/>
            <a:ext cx="2902205" cy="915027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Retângulo 34"/>
          <p:cNvSpPr/>
          <p:nvPr/>
        </p:nvSpPr>
        <p:spPr>
          <a:xfrm>
            <a:off x="211949" y="5717854"/>
            <a:ext cx="278679" cy="114014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5" name="Retângulo 35"/>
          <p:cNvSpPr/>
          <p:nvPr/>
        </p:nvSpPr>
        <p:spPr>
          <a:xfrm>
            <a:off x="490627" y="5717854"/>
            <a:ext cx="278680" cy="1140147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6" name="Retângulo 36"/>
          <p:cNvSpPr/>
          <p:nvPr/>
        </p:nvSpPr>
        <p:spPr>
          <a:xfrm>
            <a:off x="769307" y="5717854"/>
            <a:ext cx="278681" cy="1140147"/>
          </a:xfrm>
          <a:prstGeom prst="rect">
            <a:avLst/>
          </a:prstGeom>
          <a:solidFill>
            <a:srgbClr val="BFBFBF"/>
          </a:solidFill>
          <a:ln w="12700">
            <a:miter lim="400000"/>
          </a:ln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7" name="Retângulo 37"/>
          <p:cNvSpPr/>
          <p:nvPr/>
        </p:nvSpPr>
        <p:spPr>
          <a:xfrm>
            <a:off x="1047986" y="5717854"/>
            <a:ext cx="278680" cy="1140147"/>
          </a:xfrm>
          <a:prstGeom prst="rect">
            <a:avLst/>
          </a:prstGeom>
          <a:solidFill>
            <a:srgbClr val="A6A6A6"/>
          </a:solidFill>
          <a:ln w="12700">
            <a:miter lim="400000"/>
          </a:ln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8" name="Retângulo 38"/>
          <p:cNvSpPr/>
          <p:nvPr/>
        </p:nvSpPr>
        <p:spPr>
          <a:xfrm>
            <a:off x="1326519" y="5717854"/>
            <a:ext cx="278680" cy="1140147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9" name="Retângulo 39"/>
          <p:cNvSpPr/>
          <p:nvPr/>
        </p:nvSpPr>
        <p:spPr>
          <a:xfrm>
            <a:off x="1590718" y="5717854"/>
            <a:ext cx="278681" cy="1140147"/>
          </a:xfrm>
          <a:prstGeom prst="rect">
            <a:avLst/>
          </a:prstGeom>
          <a:solidFill>
            <a:srgbClr val="AF223D"/>
          </a:solidFill>
          <a:ln w="12700">
            <a:miter lim="400000"/>
          </a:ln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0" name="Retângulo 40"/>
          <p:cNvSpPr/>
          <p:nvPr/>
        </p:nvSpPr>
        <p:spPr>
          <a:xfrm>
            <a:off x="1854919" y="5717854"/>
            <a:ext cx="278681" cy="1140147"/>
          </a:xfrm>
          <a:prstGeom prst="rect">
            <a:avLst/>
          </a:prstGeom>
          <a:solidFill>
            <a:srgbClr val="767171"/>
          </a:solidFill>
          <a:ln w="12700">
            <a:miter lim="400000"/>
          </a:ln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31" name="Imagem 42" descr="Imagem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2893" y="1722002"/>
            <a:ext cx="2628901" cy="2628901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CaixaDeTexto 21"/>
          <p:cNvSpPr txBox="1"/>
          <p:nvPr/>
        </p:nvSpPr>
        <p:spPr>
          <a:xfrm rot="16200000">
            <a:off x="232096" y="2590681"/>
            <a:ext cx="1478924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7030A0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>
            <a:r>
              <a:rPr lang="pt-BR" sz="1600"/>
              <a:t>observatório</a:t>
            </a:r>
            <a:endParaRPr sz="1600"/>
          </a:p>
        </p:txBody>
      </p:sp>
      <p:sp>
        <p:nvSpPr>
          <p:cNvPr id="19" name="CaixaDeTexto 10">
            <a:extLst>
              <a:ext uri="{FF2B5EF4-FFF2-40B4-BE49-F238E27FC236}">
                <a16:creationId xmlns:a16="http://schemas.microsoft.com/office/drawing/2014/main" id="{AB1BBD7B-29BE-C946-A060-82E5D15FB43C}"/>
              </a:ext>
            </a:extLst>
          </p:cNvPr>
          <p:cNvSpPr txBox="1"/>
          <p:nvPr/>
        </p:nvSpPr>
        <p:spPr>
          <a:xfrm>
            <a:off x="2380489" y="1034531"/>
            <a:ext cx="6587552" cy="5047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lc="http://schemas.openxmlformats.org/drawingml/2006/lockedCanvas" xmlns:ma14="http://schemas.microsoft.com/office/mac/drawingml/2011/main" val="1"/>
            </a:ext>
          </a:extLst>
        </p:spPr>
        <p:txBody>
          <a:bodyPr wrap="square" lIns="45719" tIns="45720" rIns="45719" bIns="4572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just">
              <a:buSzPts val="1800"/>
            </a:pPr>
            <a:endParaRPr lang="pt-BR">
              <a:solidFill>
                <a:schemeClr val="tx1"/>
              </a:solidFill>
              <a:latin typeface="+mj-lt"/>
              <a:cs typeface="DIN Pro" panose="020B0504020101020102" pitchFamily="34" charset="0"/>
            </a:endParaRPr>
          </a:p>
          <a:p>
            <a:pPr algn="just">
              <a:buSzPts val="1800"/>
            </a:pPr>
            <a:r>
              <a:rPr lang="pt-BR">
                <a:solidFill>
                  <a:schemeClr val="tx1"/>
                </a:solidFill>
                <a:latin typeface="+mj-lt"/>
                <a:cs typeface="DIN Pro" panose="020B0504020101020102" pitchFamily="34" charset="0"/>
              </a:rPr>
              <a:t>Área que coordena a </a:t>
            </a:r>
            <a:r>
              <a:rPr lang="pt-BR" b="1">
                <a:solidFill>
                  <a:schemeClr val="tx1"/>
                </a:solidFill>
                <a:latin typeface="+mj-lt"/>
                <a:cs typeface="DIN Pro" panose="020B0504020101020102" pitchFamily="34" charset="0"/>
              </a:rPr>
              <a:t>coleta de dados </a:t>
            </a:r>
            <a:r>
              <a:rPr lang="pt-BR">
                <a:solidFill>
                  <a:schemeClr val="tx1"/>
                </a:solidFill>
                <a:latin typeface="+mj-lt"/>
                <a:cs typeface="DIN Pro" panose="020B0504020101020102" pitchFamily="34" charset="0"/>
              </a:rPr>
              <a:t>e realiza o tratamento deles para auxiliar todas as outras áreas a tomar decisões com embasamento técnico e desenvolver políticas públicas com maior assertividade. Em 2022 as principais realizações foram:</a:t>
            </a:r>
            <a:endParaRPr lang="pt-BR">
              <a:solidFill>
                <a:schemeClr val="tx1"/>
              </a:solidFill>
            </a:endParaRPr>
          </a:p>
          <a:p>
            <a:pPr algn="just">
              <a:buSzPts val="1800"/>
            </a:pPr>
            <a:endParaRPr lang="pt-BR">
              <a:solidFill>
                <a:schemeClr val="tx1"/>
              </a:solidFill>
              <a:latin typeface="+mj-lt"/>
              <a:cs typeface="DIN Pro" panose="020B0504020101020102" pitchFamily="34" charset="0"/>
            </a:endParaRPr>
          </a:p>
          <a:p>
            <a:pPr algn="just"/>
            <a:r>
              <a:rPr lang="pt-BR">
                <a:solidFill>
                  <a:schemeClr val="tx1"/>
                </a:solidFill>
                <a:latin typeface="Arial"/>
                <a:cs typeface="Arial"/>
              </a:rPr>
              <a:t>➞ </a:t>
            </a:r>
            <a:r>
              <a:rPr lang="pt-BR">
                <a:solidFill>
                  <a:schemeClr val="tx1"/>
                </a:solidFill>
                <a:latin typeface="Arial"/>
                <a:cs typeface="Calibri"/>
              </a:rPr>
              <a:t>Lançamento do </a:t>
            </a:r>
            <a:r>
              <a:rPr lang="pt-BR" b="1">
                <a:solidFill>
                  <a:schemeClr val="tx1"/>
                </a:solidFill>
                <a:highlight>
                  <a:srgbClr val="FF00FF"/>
                </a:highlight>
                <a:latin typeface="Arial"/>
                <a:cs typeface="Calibri"/>
              </a:rPr>
              <a:t>1º Fórum </a:t>
            </a:r>
            <a:r>
              <a:rPr lang="pt-BR" b="1" err="1">
                <a:solidFill>
                  <a:schemeClr val="tx1"/>
                </a:solidFill>
                <a:highlight>
                  <a:srgbClr val="FF00FF"/>
                </a:highlight>
                <a:latin typeface="Arial"/>
                <a:cs typeface="Calibri"/>
              </a:rPr>
              <a:t>Spcine</a:t>
            </a:r>
            <a:r>
              <a:rPr lang="pt-BR">
                <a:solidFill>
                  <a:schemeClr val="tx1"/>
                </a:solidFill>
                <a:latin typeface="Arial"/>
                <a:cs typeface="Calibri"/>
              </a:rPr>
              <a:t> e do Balanço do Impacto Econômico do Setor Audiovisual;</a:t>
            </a:r>
            <a:endParaRPr lang="pt-BR">
              <a:solidFill>
                <a:schemeClr val="tx1"/>
              </a:solidFill>
              <a:ea typeface="+mn-lt"/>
              <a:cs typeface="Calibri"/>
            </a:endParaRPr>
          </a:p>
          <a:p>
            <a:pPr algn="just"/>
            <a:endParaRPr lang="pt-BR">
              <a:solidFill>
                <a:schemeClr val="tx1"/>
              </a:solidFill>
              <a:cs typeface="Calibri"/>
            </a:endParaRPr>
          </a:p>
          <a:p>
            <a:pPr algn="just"/>
            <a:r>
              <a:rPr lang="pt-BR">
                <a:solidFill>
                  <a:schemeClr val="tx1"/>
                </a:solidFill>
                <a:latin typeface="Arial"/>
                <a:cs typeface="Arial"/>
              </a:rPr>
              <a:t>➞ </a:t>
            </a:r>
            <a:r>
              <a:rPr lang="pt-BR" b="1">
                <a:solidFill>
                  <a:schemeClr val="tx1"/>
                </a:solidFill>
                <a:latin typeface="Arial"/>
                <a:cs typeface="Calibri"/>
              </a:rPr>
              <a:t>Lançamento Internacional do Observatório</a:t>
            </a:r>
            <a:r>
              <a:rPr lang="pt-BR">
                <a:solidFill>
                  <a:schemeClr val="tx1"/>
                </a:solidFill>
                <a:latin typeface="Arial"/>
                <a:cs typeface="Calibri"/>
              </a:rPr>
              <a:t> e da Pesquisa </a:t>
            </a:r>
            <a:r>
              <a:rPr lang="pt-BR" err="1">
                <a:solidFill>
                  <a:schemeClr val="tx1"/>
                </a:solidFill>
                <a:latin typeface="Arial"/>
                <a:cs typeface="Calibri"/>
              </a:rPr>
              <a:t>Olsberg</a:t>
            </a:r>
            <a:r>
              <a:rPr lang="pt-BR">
                <a:solidFill>
                  <a:schemeClr val="tx1"/>
                </a:solidFill>
                <a:latin typeface="Arial"/>
                <a:cs typeface="Calibri"/>
              </a:rPr>
              <a:t> no Festival de Cannes;</a:t>
            </a:r>
            <a:endParaRPr lang="pt-BR">
              <a:solidFill>
                <a:schemeClr val="tx1"/>
              </a:solidFill>
              <a:latin typeface="Arial"/>
              <a:ea typeface="+mn-lt"/>
              <a:cs typeface="Calibri"/>
            </a:endParaRPr>
          </a:p>
          <a:p>
            <a:pPr algn="just"/>
            <a:endParaRPr lang="pt-BR">
              <a:solidFill>
                <a:schemeClr val="tx1"/>
              </a:solidFill>
              <a:latin typeface="+mj-lt"/>
              <a:cs typeface="Calibri"/>
            </a:endParaRPr>
          </a:p>
          <a:p>
            <a:pPr algn="just"/>
            <a:r>
              <a:rPr lang="pt-BR">
                <a:solidFill>
                  <a:schemeClr val="tx1"/>
                </a:solidFill>
                <a:latin typeface="+mj-lt"/>
                <a:cs typeface="Arial"/>
              </a:rPr>
              <a:t>➞ Lançamento do </a:t>
            </a:r>
            <a:r>
              <a:rPr lang="pt-BR" b="1">
                <a:solidFill>
                  <a:schemeClr val="tx1"/>
                </a:solidFill>
                <a:highlight>
                  <a:srgbClr val="FF00FF"/>
                </a:highlight>
                <a:latin typeface="+mj-lt"/>
                <a:cs typeface="Arial"/>
              </a:rPr>
              <a:t>Mapeamento de Entidades Representativas do Setor Audiovisual</a:t>
            </a:r>
            <a:r>
              <a:rPr lang="pt-BR">
                <a:solidFill>
                  <a:schemeClr val="tx1"/>
                </a:solidFill>
                <a:highlight>
                  <a:srgbClr val="FF00FF"/>
                </a:highlight>
                <a:latin typeface="+mj-lt"/>
                <a:cs typeface="Arial"/>
              </a:rPr>
              <a:t>;</a:t>
            </a:r>
            <a:endParaRPr lang="pt-BR">
              <a:solidFill>
                <a:schemeClr val="tx1"/>
              </a:solidFill>
              <a:highlight>
                <a:srgbClr val="FF00FF"/>
              </a:highlight>
              <a:ea typeface="+mn-lt"/>
              <a:cs typeface="+mn-lt"/>
            </a:endParaRPr>
          </a:p>
          <a:p>
            <a:pPr marL="285750" indent="-285750" algn="just">
              <a:buFont typeface="Arial"/>
              <a:buChar char="•"/>
            </a:pPr>
            <a:endParaRPr lang="pt-BR">
              <a:solidFill>
                <a:schemeClr val="tx1"/>
              </a:solidFill>
              <a:ea typeface="+mn-lt"/>
              <a:cs typeface="+mn-lt"/>
            </a:endParaRPr>
          </a:p>
          <a:p>
            <a:pPr algn="just"/>
            <a:r>
              <a:rPr lang="pt-BR">
                <a:solidFill>
                  <a:schemeClr val="tx1"/>
                </a:solidFill>
                <a:latin typeface="+mj-lt"/>
                <a:cs typeface="Arial"/>
              </a:rPr>
              <a:t>➞ Plataforma de divulgação dos resultados do </a:t>
            </a:r>
            <a:r>
              <a:rPr lang="pt-BR" b="1">
                <a:solidFill>
                  <a:schemeClr val="tx1"/>
                </a:solidFill>
                <a:highlight>
                  <a:srgbClr val="FF00FF"/>
                </a:highlight>
                <a:latin typeface="+mj-lt"/>
                <a:cs typeface="Arial"/>
              </a:rPr>
              <a:t>Mapeamento do Ecossistema XR no Brasil.</a:t>
            </a:r>
            <a:endParaRPr lang="pt-BR" b="1">
              <a:solidFill>
                <a:schemeClr val="tx1"/>
              </a:solidFill>
              <a:highlight>
                <a:srgbClr val="FF00FF"/>
              </a:highlight>
              <a:cs typeface="Arial"/>
            </a:endParaRPr>
          </a:p>
          <a:p>
            <a:pPr algn="just">
              <a:buSzPts val="1800"/>
            </a:pPr>
            <a:endParaRPr lang="pt-BR" sz="1600">
              <a:solidFill>
                <a:schemeClr val="tx1"/>
              </a:solidFill>
              <a:latin typeface="+mj-lt"/>
              <a:cs typeface="DIN Pro" panose="020B0504020101020102" pitchFamily="34" charset="0"/>
            </a:endParaRPr>
          </a:p>
        </p:txBody>
      </p:sp>
      <p:sp>
        <p:nvSpPr>
          <p:cNvPr id="3" name="Google Shape;115;p4">
            <a:extLst>
              <a:ext uri="{FF2B5EF4-FFF2-40B4-BE49-F238E27FC236}">
                <a16:creationId xmlns:a16="http://schemas.microsoft.com/office/drawing/2014/main" id="{FCBA795F-1D66-EC0A-964B-8B666715630B}"/>
              </a:ext>
            </a:extLst>
          </p:cNvPr>
          <p:cNvSpPr txBox="1"/>
          <p:nvPr/>
        </p:nvSpPr>
        <p:spPr>
          <a:xfrm>
            <a:off x="2383320" y="351158"/>
            <a:ext cx="659381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>
              <a:buClr>
                <a:srgbClr val="7030A0"/>
              </a:buClr>
              <a:buSzPts val="2800"/>
            </a:pPr>
            <a:r>
              <a:rPr lang="en-US" sz="2800" err="1">
                <a:solidFill>
                  <a:srgbClr val="7030A0"/>
                </a:solidFill>
                <a:latin typeface="Alfa Slab One"/>
              </a:rPr>
              <a:t>Observatório</a:t>
            </a:r>
            <a:endParaRPr lang="en-US" sz="2800" err="1">
              <a:solidFill>
                <a:srgbClr val="7030A0"/>
              </a:solidFill>
              <a:latin typeface="Alfa Slab One" panose="020B0604020202020204" charset="0"/>
            </a:endParaRPr>
          </a:p>
        </p:txBody>
      </p:sp>
      <p:pic>
        <p:nvPicPr>
          <p:cNvPr id="6" name="Imagem 6" descr="Uma imagem contendo Diagrama&#10;&#10;Descrição gerada automaticamente">
            <a:extLst>
              <a:ext uri="{FF2B5EF4-FFF2-40B4-BE49-F238E27FC236}">
                <a16:creationId xmlns:a16="http://schemas.microsoft.com/office/drawing/2014/main" id="{B1070BD5-71AB-5E2C-5078-E0436738ED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1" t="-1935" b="16129"/>
          <a:stretch/>
        </p:blipFill>
        <p:spPr>
          <a:xfrm>
            <a:off x="9210136" y="1151626"/>
            <a:ext cx="2915746" cy="2540285"/>
          </a:xfrm>
          <a:prstGeom prst="rect">
            <a:avLst/>
          </a:prstGeom>
        </p:spPr>
      </p:pic>
      <p:pic>
        <p:nvPicPr>
          <p:cNvPr id="2" name="Imagem 3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FD2C20C5-F419-2ABC-C3CC-3A27B381BC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18" t="10781" r="733" b="12268"/>
          <a:stretch/>
        </p:blipFill>
        <p:spPr>
          <a:xfrm>
            <a:off x="9205495" y="4082471"/>
            <a:ext cx="2897784" cy="220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162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G_1802.jpg" descr="IMG_1802.jpg"/>
          <p:cNvPicPr>
            <a:picLocks noChangeAspect="1"/>
          </p:cNvPicPr>
          <p:nvPr/>
        </p:nvPicPr>
        <p:blipFill>
          <a:blip r:embed="rId2"/>
          <a:srcRect t="1537" r="52784" b="1537"/>
          <a:stretch>
            <a:fillRect/>
          </a:stretch>
        </p:blipFill>
        <p:spPr>
          <a:xfrm>
            <a:off x="-3366" y="-17463"/>
            <a:ext cx="1949945" cy="53371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Imagem 13" descr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250" y="447049"/>
            <a:ext cx="2902205" cy="915027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Retângulo 34"/>
          <p:cNvSpPr/>
          <p:nvPr/>
        </p:nvSpPr>
        <p:spPr>
          <a:xfrm>
            <a:off x="211949" y="5717854"/>
            <a:ext cx="278679" cy="114014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5" name="Retângulo 35"/>
          <p:cNvSpPr/>
          <p:nvPr/>
        </p:nvSpPr>
        <p:spPr>
          <a:xfrm>
            <a:off x="490627" y="5717854"/>
            <a:ext cx="278680" cy="1140147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6" name="Retângulo 36"/>
          <p:cNvSpPr/>
          <p:nvPr/>
        </p:nvSpPr>
        <p:spPr>
          <a:xfrm>
            <a:off x="769307" y="5717854"/>
            <a:ext cx="278681" cy="1140147"/>
          </a:xfrm>
          <a:prstGeom prst="rect">
            <a:avLst/>
          </a:prstGeom>
          <a:solidFill>
            <a:srgbClr val="BFBFBF"/>
          </a:solidFill>
          <a:ln w="12700">
            <a:miter lim="400000"/>
          </a:ln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7" name="Retângulo 37"/>
          <p:cNvSpPr/>
          <p:nvPr/>
        </p:nvSpPr>
        <p:spPr>
          <a:xfrm>
            <a:off x="1047986" y="5717854"/>
            <a:ext cx="278680" cy="1140147"/>
          </a:xfrm>
          <a:prstGeom prst="rect">
            <a:avLst/>
          </a:prstGeom>
          <a:solidFill>
            <a:srgbClr val="A6A6A6"/>
          </a:solidFill>
          <a:ln w="12700">
            <a:miter lim="400000"/>
          </a:ln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8" name="Retângulo 38"/>
          <p:cNvSpPr/>
          <p:nvPr/>
        </p:nvSpPr>
        <p:spPr>
          <a:xfrm>
            <a:off x="1326519" y="5717854"/>
            <a:ext cx="278680" cy="1140147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9" name="Retângulo 39"/>
          <p:cNvSpPr/>
          <p:nvPr/>
        </p:nvSpPr>
        <p:spPr>
          <a:xfrm>
            <a:off x="1590718" y="5717854"/>
            <a:ext cx="278681" cy="1140147"/>
          </a:xfrm>
          <a:prstGeom prst="rect">
            <a:avLst/>
          </a:prstGeom>
          <a:solidFill>
            <a:srgbClr val="AF223D"/>
          </a:solidFill>
          <a:ln w="12700">
            <a:miter lim="400000"/>
          </a:ln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0" name="Retângulo 40"/>
          <p:cNvSpPr/>
          <p:nvPr/>
        </p:nvSpPr>
        <p:spPr>
          <a:xfrm>
            <a:off x="1854919" y="5717854"/>
            <a:ext cx="278681" cy="1140147"/>
          </a:xfrm>
          <a:prstGeom prst="rect">
            <a:avLst/>
          </a:prstGeom>
          <a:solidFill>
            <a:srgbClr val="767171"/>
          </a:solidFill>
          <a:ln w="12700">
            <a:miter lim="400000"/>
          </a:ln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31" name="Imagem 42" descr="Imagem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2893" y="1722002"/>
            <a:ext cx="2628901" cy="2628901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CaixaDeTexto 21"/>
          <p:cNvSpPr txBox="1"/>
          <p:nvPr/>
        </p:nvSpPr>
        <p:spPr>
          <a:xfrm rot="16200000">
            <a:off x="232096" y="2590681"/>
            <a:ext cx="1478924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7030A0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>
            <a:r>
              <a:rPr lang="pt-BR" sz="1600"/>
              <a:t>observatório</a:t>
            </a:r>
            <a:endParaRPr sz="1600"/>
          </a:p>
        </p:txBody>
      </p:sp>
      <p:sp>
        <p:nvSpPr>
          <p:cNvPr id="2" name="CaixaDeTexto 10">
            <a:extLst>
              <a:ext uri="{FF2B5EF4-FFF2-40B4-BE49-F238E27FC236}">
                <a16:creationId xmlns:a16="http://schemas.microsoft.com/office/drawing/2014/main" id="{59268D06-13A7-AEE5-9E7F-6C28D8509AF8}"/>
              </a:ext>
            </a:extLst>
          </p:cNvPr>
          <p:cNvSpPr txBox="1"/>
          <p:nvPr/>
        </p:nvSpPr>
        <p:spPr>
          <a:xfrm>
            <a:off x="2286008" y="4165484"/>
            <a:ext cx="671899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lc="http://schemas.openxmlformats.org/drawingml/2006/lockedCanvas" val="1"/>
            </a:ext>
          </a:extLst>
        </p:spPr>
        <p:txBody>
          <a:bodyPr wrap="square" lIns="45719" tIns="45720" rIns="45719" bIns="4572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>
              <a:buSzPts val="1800"/>
            </a:pPr>
            <a:endParaRPr lang="pt-BR" sz="1600">
              <a:solidFill>
                <a:srgbClr val="404040"/>
              </a:solidFill>
              <a:latin typeface="Avenir Next" panose="020B0503020202020204" pitchFamily="34" charset="0"/>
              <a:cs typeface="DIN Pro" panose="020B0504020101020102" pitchFamily="34" charset="0"/>
            </a:endParaRPr>
          </a:p>
        </p:txBody>
      </p:sp>
      <p:pic>
        <p:nvPicPr>
          <p:cNvPr id="3" name="Imagem 2" descr="Uma imagem contendo Logotipo&#10;&#10;Descrição gerada automaticamente">
            <a:extLst>
              <a:ext uri="{FF2B5EF4-FFF2-40B4-BE49-F238E27FC236}">
                <a16:creationId xmlns:a16="http://schemas.microsoft.com/office/drawing/2014/main" id="{7C299C29-7399-7F70-4D2E-3A40E171EF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016" y="697947"/>
            <a:ext cx="3282694" cy="1195725"/>
          </a:xfrm>
          <a:prstGeom prst="rect">
            <a:avLst/>
          </a:prstGeom>
        </p:spPr>
      </p:pic>
      <p:sp>
        <p:nvSpPr>
          <p:cNvPr id="4" name="CaixaDeTexto 10">
            <a:extLst>
              <a:ext uri="{FF2B5EF4-FFF2-40B4-BE49-F238E27FC236}">
                <a16:creationId xmlns:a16="http://schemas.microsoft.com/office/drawing/2014/main" id="{1264B3C0-627A-97BA-2EEB-B5F875EE359F}"/>
              </a:ext>
            </a:extLst>
          </p:cNvPr>
          <p:cNvSpPr txBox="1"/>
          <p:nvPr/>
        </p:nvSpPr>
        <p:spPr>
          <a:xfrm>
            <a:off x="2290029" y="2127354"/>
            <a:ext cx="4546176" cy="4401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lc="http://schemas.openxmlformats.org/drawingml/2006/lockedCanvas" val="1"/>
            </a:ext>
          </a:extLst>
        </p:spPr>
        <p:txBody>
          <a:bodyPr wrap="square" lIns="45719" tIns="45720" rIns="45719" bIns="4572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>
              <a:buSzPts val="1800"/>
            </a:pPr>
            <a:r>
              <a:rPr lang="pt-BR">
                <a:solidFill>
                  <a:schemeClr val="tx1"/>
                </a:solidFill>
                <a:latin typeface="Arial"/>
                <a:ea typeface="Avenir Next" charset="0"/>
                <a:cs typeface="Avenir Next" charset="0"/>
              </a:rPr>
              <a:t>➞  </a:t>
            </a:r>
            <a:r>
              <a:rPr lang="pt-BR" b="1">
                <a:solidFill>
                  <a:schemeClr val="tx1"/>
                </a:solidFill>
                <a:latin typeface="Arial"/>
                <a:ea typeface="Avenir Next" charset="0"/>
                <a:cs typeface="Avenir Next" charset="0"/>
              </a:rPr>
              <a:t>3</a:t>
            </a:r>
            <a:r>
              <a:rPr lang="pt-BR">
                <a:solidFill>
                  <a:schemeClr val="tx1"/>
                </a:solidFill>
                <a:latin typeface="Arial"/>
                <a:ea typeface="Avenir Next" charset="0"/>
                <a:cs typeface="Avenir Next" charset="0"/>
              </a:rPr>
              <a:t> dias de evento, </a:t>
            </a:r>
            <a:r>
              <a:rPr lang="pt-BR" b="1">
                <a:solidFill>
                  <a:schemeClr val="tx1"/>
                </a:solidFill>
                <a:latin typeface="Arial"/>
                <a:ea typeface="Avenir Next" charset="0"/>
                <a:cs typeface="Avenir Next" charset="0"/>
              </a:rPr>
              <a:t>9</a:t>
            </a:r>
            <a:r>
              <a:rPr lang="pt-BR">
                <a:solidFill>
                  <a:schemeClr val="tx1"/>
                </a:solidFill>
                <a:latin typeface="Arial"/>
                <a:ea typeface="Avenir Next" charset="0"/>
                <a:cs typeface="Avenir Next" charset="0"/>
              </a:rPr>
              <a:t> mesas de discussão, </a:t>
            </a:r>
            <a:r>
              <a:rPr lang="pt-BR" b="1">
                <a:solidFill>
                  <a:schemeClr val="tx1"/>
                </a:solidFill>
                <a:latin typeface="Arial"/>
                <a:ea typeface="Avenir Next" charset="0"/>
                <a:cs typeface="Avenir Next" charset="0"/>
              </a:rPr>
              <a:t>40</a:t>
            </a:r>
            <a:r>
              <a:rPr lang="pt-BR">
                <a:solidFill>
                  <a:schemeClr val="tx1"/>
                </a:solidFill>
                <a:latin typeface="Arial"/>
                <a:ea typeface="Avenir Next" charset="0"/>
                <a:cs typeface="Avenir Next" charset="0"/>
              </a:rPr>
              <a:t> convidados para os painéis, </a:t>
            </a:r>
            <a:br>
              <a:rPr lang="pt-BR">
                <a:solidFill>
                  <a:schemeClr val="tx1"/>
                </a:solidFill>
                <a:latin typeface="Arial"/>
                <a:ea typeface="Avenir Next" charset="0"/>
                <a:cs typeface="Avenir Next" charset="0"/>
              </a:rPr>
            </a:br>
            <a:br>
              <a:rPr lang="pt-BR">
                <a:solidFill>
                  <a:schemeClr val="tx1"/>
                </a:solidFill>
                <a:latin typeface="Arial"/>
                <a:ea typeface="Avenir Next" charset="0"/>
                <a:cs typeface="Avenir Next" charset="0"/>
              </a:rPr>
            </a:br>
            <a:r>
              <a:rPr lang="pt-BR">
                <a:solidFill>
                  <a:schemeClr val="tx1"/>
                </a:solidFill>
                <a:latin typeface="Arial"/>
                <a:ea typeface="Avenir Next" charset="0"/>
                <a:cs typeface="Avenir Next" charset="0"/>
              </a:rPr>
              <a:t>➞ </a:t>
            </a:r>
            <a:r>
              <a:rPr lang="pt-BR" b="1">
                <a:solidFill>
                  <a:schemeClr val="tx1"/>
                </a:solidFill>
                <a:latin typeface="Arial"/>
                <a:ea typeface="Avenir Next" charset="0"/>
                <a:cs typeface="Avenir Next" charset="0"/>
              </a:rPr>
              <a:t>508</a:t>
            </a:r>
            <a:r>
              <a:rPr lang="pt-BR">
                <a:solidFill>
                  <a:schemeClr val="tx1"/>
                </a:solidFill>
                <a:latin typeface="Arial"/>
                <a:ea typeface="Avenir Next" charset="0"/>
                <a:cs typeface="Avenir Next" charset="0"/>
              </a:rPr>
              <a:t> inscrições online</a:t>
            </a:r>
            <a:endParaRPr lang="pt-BR" b="1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buSzPts val="1800"/>
            </a:pPr>
            <a:br>
              <a:rPr lang="pt-BR">
                <a:solidFill>
                  <a:schemeClr val="tx1"/>
                </a:solidFill>
                <a:latin typeface="Arial"/>
                <a:ea typeface="Avenir Next" charset="0"/>
                <a:cs typeface="Avenir Next" charset="0"/>
              </a:rPr>
            </a:br>
            <a:r>
              <a:rPr lang="pt-BR">
                <a:solidFill>
                  <a:schemeClr val="tx1"/>
                </a:solidFill>
                <a:latin typeface="Arial"/>
                <a:ea typeface="Avenir Next" charset="0"/>
                <a:cs typeface="Avenir Next" charset="0"/>
              </a:rPr>
              <a:t>➞  </a:t>
            </a:r>
            <a:r>
              <a:rPr lang="pt-BR">
                <a:solidFill>
                  <a:schemeClr val="tx1"/>
                </a:solidFill>
                <a:latin typeface="Arial"/>
                <a:cs typeface="Arial"/>
              </a:rPr>
              <a:t>Total de pessoas presencialmente: </a:t>
            </a:r>
          </a:p>
          <a:p>
            <a:pPr>
              <a:buSzPts val="1800"/>
            </a:pPr>
            <a:r>
              <a:rPr lang="pt-BR" b="1">
                <a:solidFill>
                  <a:schemeClr val="tx1"/>
                </a:solidFill>
                <a:latin typeface="Arial"/>
                <a:cs typeface="Arial"/>
              </a:rPr>
              <a:t>+ de 1000 pessoas</a:t>
            </a:r>
            <a:br>
              <a:rPr lang="pt-BR">
                <a:solidFill>
                  <a:schemeClr val="tx1"/>
                </a:solidFill>
                <a:latin typeface="Arial"/>
              </a:rPr>
            </a:br>
            <a:br>
              <a:rPr lang="pt-BR">
                <a:solidFill>
                  <a:schemeClr val="tx1"/>
                </a:solidFill>
                <a:latin typeface="Arial"/>
              </a:rPr>
            </a:br>
            <a:r>
              <a:rPr lang="pt-BR">
                <a:solidFill>
                  <a:schemeClr val="tx1"/>
                </a:solidFill>
                <a:latin typeface="Arial"/>
                <a:ea typeface="Avenir Next" charset="0"/>
                <a:cs typeface="Avenir Next" charset="0"/>
              </a:rPr>
              <a:t>➞  </a:t>
            </a:r>
            <a:r>
              <a:rPr lang="pt-BR">
                <a:solidFill>
                  <a:schemeClr val="tx1"/>
                </a:solidFill>
                <a:latin typeface="Arial"/>
                <a:cs typeface="Arial"/>
              </a:rPr>
              <a:t>Total de pessoas que assistiram online </a:t>
            </a:r>
            <a:r>
              <a:rPr lang="pt-BR" i="1">
                <a:solidFill>
                  <a:schemeClr val="tx1"/>
                </a:solidFill>
                <a:latin typeface="Arial"/>
                <a:cs typeface="Arial"/>
              </a:rPr>
              <a:t>até 23/05: </a:t>
            </a:r>
          </a:p>
          <a:p>
            <a:pPr>
              <a:buSzPts val="1800"/>
            </a:pPr>
            <a:r>
              <a:rPr lang="pt-BR" b="1" i="1">
                <a:solidFill>
                  <a:schemeClr val="tx1"/>
                </a:solidFill>
                <a:latin typeface="Arial"/>
                <a:cs typeface="Arial"/>
              </a:rPr>
              <a:t>+ 2700 pessoas</a:t>
            </a:r>
            <a:br>
              <a:rPr lang="pt-BR" b="1" i="1">
                <a:solidFill>
                  <a:schemeClr val="tx1"/>
                </a:solidFill>
                <a:latin typeface="Arial"/>
              </a:rPr>
            </a:br>
            <a:br>
              <a:rPr lang="pt-BR" b="1" i="1">
                <a:solidFill>
                  <a:schemeClr val="tx1"/>
                </a:solidFill>
                <a:latin typeface="Arial"/>
              </a:rPr>
            </a:br>
            <a:r>
              <a:rPr lang="pt-BR">
                <a:solidFill>
                  <a:schemeClr val="tx1"/>
                </a:solidFill>
                <a:latin typeface="Arial"/>
                <a:ea typeface="Avenir Next" charset="0"/>
                <a:cs typeface="Avenir Next" charset="0"/>
              </a:rPr>
              <a:t>➞  </a:t>
            </a:r>
            <a:r>
              <a:rPr lang="pt-BR">
                <a:solidFill>
                  <a:schemeClr val="tx1"/>
                </a:solidFill>
                <a:latin typeface="Arial"/>
                <a:cs typeface="Arial"/>
              </a:rPr>
              <a:t>Divulgação na imprensa de dados do Observatório </a:t>
            </a:r>
            <a:r>
              <a:rPr lang="pt-BR" err="1">
                <a:solidFill>
                  <a:schemeClr val="tx1"/>
                </a:solidFill>
                <a:latin typeface="Arial"/>
                <a:cs typeface="Arial"/>
              </a:rPr>
              <a:t>Spcine</a:t>
            </a:r>
            <a:endParaRPr lang="pt-BR" i="1" err="1">
              <a:solidFill>
                <a:schemeClr val="tx1"/>
              </a:solidFill>
              <a:latin typeface="Arial"/>
              <a:cs typeface="Arial"/>
            </a:endParaRPr>
          </a:p>
          <a:p>
            <a:pPr>
              <a:buSzPts val="1800"/>
            </a:pPr>
            <a:endParaRPr lang="pt-BR" i="1">
              <a:solidFill>
                <a:schemeClr val="bg2">
                  <a:lumMod val="10000"/>
                </a:schemeClr>
              </a:solidFill>
              <a:latin typeface="Avenir Next" panose="020B0503020202020204" pitchFamily="34" charset="0"/>
            </a:endParaRP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42268F97-F4FB-1062-B767-AD0EA621E167}"/>
              </a:ext>
            </a:extLst>
          </p:cNvPr>
          <p:cNvGrpSpPr/>
          <p:nvPr/>
        </p:nvGrpSpPr>
        <p:grpSpPr>
          <a:xfrm>
            <a:off x="7724546" y="1490051"/>
            <a:ext cx="4035909" cy="2408850"/>
            <a:chOff x="4625558" y="562070"/>
            <a:chExt cx="5338201" cy="2996879"/>
          </a:xfrm>
        </p:grpSpPr>
        <p:pic>
          <p:nvPicPr>
            <p:cNvPr id="6" name="Imagem 5" descr="Interface gráfica do usuário, Texto, Aplicativo, Email&#10;&#10;Descrição gerada automaticamente">
              <a:extLst>
                <a:ext uri="{FF2B5EF4-FFF2-40B4-BE49-F238E27FC236}">
                  <a16:creationId xmlns:a16="http://schemas.microsoft.com/office/drawing/2014/main" id="{4EA0198E-A375-3EA8-7718-A1C570195B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68" r="22089" b="89644"/>
            <a:stretch/>
          </p:blipFill>
          <p:spPr>
            <a:xfrm>
              <a:off x="4625558" y="562070"/>
              <a:ext cx="5338201" cy="710210"/>
            </a:xfrm>
            <a:prstGeom prst="rect">
              <a:avLst/>
            </a:prstGeom>
          </p:spPr>
        </p:pic>
        <p:pic>
          <p:nvPicPr>
            <p:cNvPr id="7" name="Imagem 6" descr="Interface gráfica do usuário, Texto, Aplicativo, Email&#10;&#10;Descrição gerada automaticamente">
              <a:extLst>
                <a:ext uri="{FF2B5EF4-FFF2-40B4-BE49-F238E27FC236}">
                  <a16:creationId xmlns:a16="http://schemas.microsoft.com/office/drawing/2014/main" id="{5C38A6D5-7748-E443-C316-1227B789B5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68" t="61667" r="22089"/>
            <a:stretch/>
          </p:blipFill>
          <p:spPr>
            <a:xfrm>
              <a:off x="4625558" y="930049"/>
              <a:ext cx="5338201" cy="2628901"/>
            </a:xfrm>
            <a:prstGeom prst="rect">
              <a:avLst/>
            </a:prstGeom>
          </p:spPr>
        </p:pic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47B504FE-426F-2862-872D-DE6A9A6CA8C6}"/>
              </a:ext>
            </a:extLst>
          </p:cNvPr>
          <p:cNvGrpSpPr/>
          <p:nvPr/>
        </p:nvGrpSpPr>
        <p:grpSpPr>
          <a:xfrm>
            <a:off x="7595228" y="4402851"/>
            <a:ext cx="4294544" cy="1506713"/>
            <a:chOff x="-3366" y="1903774"/>
            <a:chExt cx="12195366" cy="4278665"/>
          </a:xfrm>
        </p:grpSpPr>
        <p:pic>
          <p:nvPicPr>
            <p:cNvPr id="12" name="Imagem 11" descr="Interface gráfica do usuário&#10;&#10;Descrição gerada automaticamente com confiança média">
              <a:extLst>
                <a:ext uri="{FF2B5EF4-FFF2-40B4-BE49-F238E27FC236}">
                  <a16:creationId xmlns:a16="http://schemas.microsoft.com/office/drawing/2014/main" id="{DA53F96D-AB4C-B4EE-3003-A891CF80D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903774"/>
              <a:ext cx="12192000" cy="3050452"/>
            </a:xfrm>
            <a:prstGeom prst="rect">
              <a:avLst/>
            </a:prstGeom>
          </p:spPr>
        </p:pic>
        <p:pic>
          <p:nvPicPr>
            <p:cNvPr id="13" name="Imagem 12" descr="Pessoas com instrumentos musicais e microfone em cima de moto&#10;&#10;Descrição gerada automaticamente com confiança média">
              <a:extLst>
                <a:ext uri="{FF2B5EF4-FFF2-40B4-BE49-F238E27FC236}">
                  <a16:creationId xmlns:a16="http://schemas.microsoft.com/office/drawing/2014/main" id="{956A217B-EF9A-1F7E-BB6D-E473804DFE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046"/>
            <a:stretch/>
          </p:blipFill>
          <p:spPr>
            <a:xfrm>
              <a:off x="-3366" y="4510214"/>
              <a:ext cx="12192000" cy="1672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0027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g10223d6d053_1_97" descr="IMG_1802.jpg"/>
          <p:cNvPicPr preferRelativeResize="0"/>
          <p:nvPr/>
        </p:nvPicPr>
        <p:blipFill rotWithShape="1">
          <a:blip r:embed="rId3">
            <a:alphaModFix/>
          </a:blip>
          <a:srcRect t="1541" r="52783" b="1531"/>
          <a:stretch/>
        </p:blipFill>
        <p:spPr>
          <a:xfrm>
            <a:off x="-3366" y="-17463"/>
            <a:ext cx="1949946" cy="5337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g10223d6d053_1_97" descr="Imagem 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58250" y="1351"/>
            <a:ext cx="2902205" cy="915027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g10223d6d053_1_97"/>
          <p:cNvSpPr/>
          <p:nvPr/>
        </p:nvSpPr>
        <p:spPr>
          <a:xfrm>
            <a:off x="211949" y="5717854"/>
            <a:ext cx="278700" cy="114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g10223d6d053_1_97"/>
          <p:cNvSpPr/>
          <p:nvPr/>
        </p:nvSpPr>
        <p:spPr>
          <a:xfrm>
            <a:off x="490627" y="5717854"/>
            <a:ext cx="278700" cy="1140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g10223d6d053_1_97"/>
          <p:cNvSpPr/>
          <p:nvPr/>
        </p:nvSpPr>
        <p:spPr>
          <a:xfrm>
            <a:off x="769307" y="5717854"/>
            <a:ext cx="278700" cy="1140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g10223d6d053_1_97"/>
          <p:cNvSpPr/>
          <p:nvPr/>
        </p:nvSpPr>
        <p:spPr>
          <a:xfrm>
            <a:off x="1047986" y="5717854"/>
            <a:ext cx="278700" cy="1140000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g10223d6d053_1_97"/>
          <p:cNvSpPr/>
          <p:nvPr/>
        </p:nvSpPr>
        <p:spPr>
          <a:xfrm>
            <a:off x="1326519" y="5717854"/>
            <a:ext cx="278700" cy="1140000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g10223d6d053_1_97"/>
          <p:cNvSpPr/>
          <p:nvPr/>
        </p:nvSpPr>
        <p:spPr>
          <a:xfrm>
            <a:off x="1590718" y="5717854"/>
            <a:ext cx="278700" cy="1140000"/>
          </a:xfrm>
          <a:prstGeom prst="rect">
            <a:avLst/>
          </a:prstGeom>
          <a:solidFill>
            <a:srgbClr val="AF223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g10223d6d053_1_97"/>
          <p:cNvSpPr/>
          <p:nvPr/>
        </p:nvSpPr>
        <p:spPr>
          <a:xfrm>
            <a:off x="1854919" y="5717854"/>
            <a:ext cx="278700" cy="1140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g10223d6d053_1_97" descr="Imagem 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66465" y="1773321"/>
            <a:ext cx="2628902" cy="2628902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g10223d6d053_1_97"/>
          <p:cNvSpPr txBox="1"/>
          <p:nvPr/>
        </p:nvSpPr>
        <p:spPr>
          <a:xfrm rot="16200000">
            <a:off x="375828" y="2513703"/>
            <a:ext cx="1479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Alfa Slab One"/>
              <a:buNone/>
            </a:pPr>
            <a:r>
              <a:rPr lang="en-US" sz="2400" b="0" i="0" u="none" strike="noStrike" cap="none">
                <a:solidFill>
                  <a:srgbClr val="7030A0"/>
                </a:solidFill>
                <a:latin typeface="Alfa Slab One"/>
                <a:ea typeface="Alfa Slab One"/>
                <a:cs typeface="Alfa Slab One"/>
                <a:sym typeface="Alfa Slab One"/>
              </a:rPr>
              <a:t>spcine</a:t>
            </a:r>
            <a:endParaRPr sz="2400" b="0" i="0" u="none" strike="noStrike" cap="none">
              <a:solidFill>
                <a:srgbClr val="7030A0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400"/>
              <a:buFont typeface="Alfa Slab One"/>
              <a:buNone/>
            </a:pPr>
            <a:endParaRPr sz="1400" b="0" i="0" u="none" strike="noStrike" cap="none">
              <a:solidFill>
                <a:srgbClr val="7030A0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180" name="Google Shape;180;g10223d6d053_1_97"/>
          <p:cNvSpPr txBox="1"/>
          <p:nvPr/>
        </p:nvSpPr>
        <p:spPr>
          <a:xfrm>
            <a:off x="2412150" y="654553"/>
            <a:ext cx="9355599" cy="6678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457200"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pt-BR" sz="1600">
              <a:solidFill>
                <a:schemeClr val="tx1"/>
              </a:solidFill>
            </a:endParaRPr>
          </a:p>
          <a:p>
            <a:pPr marL="457200" indent="-342900" algn="just">
              <a:buClr>
                <a:schemeClr val="lt2"/>
              </a:buClr>
              <a:buSzPts val="1800"/>
              <a:buChar char="●"/>
            </a:pPr>
            <a:r>
              <a:rPr lang="en-US" sz="1800" dirty="0" err="1">
                <a:solidFill>
                  <a:schemeClr val="tx1"/>
                </a:solidFill>
              </a:rPr>
              <a:t>Fomentar</a:t>
            </a:r>
            <a:r>
              <a:rPr lang="en-US" sz="1800" dirty="0">
                <a:solidFill>
                  <a:schemeClr val="tx1"/>
                </a:solidFill>
              </a:rPr>
              <a:t> a </a:t>
            </a:r>
            <a:r>
              <a:rPr lang="en-US" sz="1800" dirty="0" err="1">
                <a:solidFill>
                  <a:schemeClr val="tx1"/>
                </a:solidFill>
              </a:rPr>
              <a:t>cadeia</a:t>
            </a:r>
            <a:r>
              <a:rPr lang="en-US" sz="1800" dirty="0">
                <a:solidFill>
                  <a:schemeClr val="tx1"/>
                </a:solidFill>
              </a:rPr>
              <a:t> do </a:t>
            </a:r>
            <a:r>
              <a:rPr lang="en-US" sz="1800" dirty="0" err="1">
                <a:solidFill>
                  <a:schemeClr val="tx1"/>
                </a:solidFill>
              </a:rPr>
              <a:t>setor</a:t>
            </a:r>
            <a:r>
              <a:rPr lang="en-US" sz="1800" dirty="0">
                <a:solidFill>
                  <a:schemeClr val="tx1"/>
                </a:solidFill>
              </a:rPr>
              <a:t> audiovisual do </a:t>
            </a:r>
            <a:r>
              <a:rPr lang="en-US" sz="1800" dirty="0" err="1">
                <a:solidFill>
                  <a:schemeClr val="tx1"/>
                </a:solidFill>
              </a:rPr>
              <a:t>município</a:t>
            </a:r>
            <a:r>
              <a:rPr lang="en-US" sz="1800" dirty="0">
                <a:solidFill>
                  <a:schemeClr val="tx1"/>
                </a:solidFill>
              </a:rPr>
              <a:t>, com </a:t>
            </a:r>
            <a:r>
              <a:rPr lang="en-US" sz="1800" dirty="0" err="1">
                <a:solidFill>
                  <a:schemeClr val="tx1"/>
                </a:solidFill>
              </a:rPr>
              <a:t>foco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em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resultados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econômicos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por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meio</a:t>
            </a:r>
            <a:r>
              <a:rPr lang="en-US" sz="1800" dirty="0">
                <a:solidFill>
                  <a:schemeClr val="tx1"/>
                </a:solidFill>
              </a:rPr>
              <a:t> de </a:t>
            </a:r>
            <a:r>
              <a:rPr lang="en-US" sz="1800" dirty="0" err="1">
                <a:solidFill>
                  <a:schemeClr val="tx1"/>
                </a:solidFill>
              </a:rPr>
              <a:t>lançamento</a:t>
            </a:r>
            <a:r>
              <a:rPr lang="en-US" sz="1800" dirty="0">
                <a:solidFill>
                  <a:schemeClr val="tx1"/>
                </a:solidFill>
              </a:rPr>
              <a:t> de </a:t>
            </a:r>
            <a:r>
              <a:rPr lang="en-US" sz="1800" dirty="0" err="1">
                <a:solidFill>
                  <a:schemeClr val="tx1"/>
                </a:solidFill>
              </a:rPr>
              <a:t>editais</a:t>
            </a:r>
            <a:r>
              <a:rPr lang="en-US" sz="1800" dirty="0">
                <a:solidFill>
                  <a:schemeClr val="tx1"/>
                </a:solidFill>
              </a:rPr>
              <a:t> de </a:t>
            </a:r>
            <a:r>
              <a:rPr lang="en-US" sz="1800" dirty="0" err="1">
                <a:solidFill>
                  <a:schemeClr val="tx1"/>
                </a:solidFill>
              </a:rPr>
              <a:t>desenvolvimento</a:t>
            </a:r>
            <a:r>
              <a:rPr lang="en-US" sz="1800" dirty="0">
                <a:solidFill>
                  <a:schemeClr val="tx1"/>
                </a:solidFill>
              </a:rPr>
              <a:t>, de </a:t>
            </a:r>
            <a:r>
              <a:rPr lang="en-US" sz="1800" dirty="0" err="1">
                <a:solidFill>
                  <a:schemeClr val="tx1"/>
                </a:solidFill>
              </a:rPr>
              <a:t>curtas-metragem</a:t>
            </a:r>
            <a:r>
              <a:rPr lang="en-US" sz="1800" dirty="0">
                <a:solidFill>
                  <a:schemeClr val="tx1"/>
                </a:solidFill>
              </a:rPr>
              <a:t>;</a:t>
            </a:r>
          </a:p>
          <a:p>
            <a:pPr algn="just">
              <a:buClr>
                <a:srgbClr val="404040"/>
              </a:buClr>
              <a:buSzPts val="1800"/>
            </a:pPr>
            <a:endParaRPr lang="en-US" sz="1800">
              <a:solidFill>
                <a:schemeClr val="tx1"/>
              </a:solidFill>
            </a:endParaRPr>
          </a:p>
          <a:p>
            <a:pPr marL="457200" indent="-342900" algn="just">
              <a:buClr>
                <a:schemeClr val="lt2"/>
              </a:buClr>
              <a:buSzPts val="1800"/>
              <a:buChar char="●"/>
            </a:pPr>
            <a:r>
              <a:rPr lang="en-US" sz="1800" dirty="0" err="1">
                <a:solidFill>
                  <a:schemeClr val="tx1"/>
                </a:solidFill>
              </a:rPr>
              <a:t>Consolidar</a:t>
            </a:r>
            <a:r>
              <a:rPr lang="en-US" sz="1800" dirty="0">
                <a:solidFill>
                  <a:schemeClr val="tx1"/>
                </a:solidFill>
              </a:rPr>
              <a:t> São Paulo </a:t>
            </a:r>
            <a:r>
              <a:rPr lang="en-US" sz="1800" dirty="0" err="1">
                <a:solidFill>
                  <a:schemeClr val="tx1"/>
                </a:solidFill>
              </a:rPr>
              <a:t>como</a:t>
            </a:r>
            <a:r>
              <a:rPr lang="en-US" sz="1800" dirty="0">
                <a:solidFill>
                  <a:schemeClr val="tx1"/>
                </a:solidFill>
              </a:rPr>
              <a:t> o </a:t>
            </a:r>
            <a:r>
              <a:rPr lang="en-US" sz="1800" dirty="0" err="1">
                <a:solidFill>
                  <a:schemeClr val="tx1"/>
                </a:solidFill>
              </a:rPr>
              <a:t>segundo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maior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destino</a:t>
            </a:r>
            <a:r>
              <a:rPr lang="en-US" sz="1800" dirty="0">
                <a:solidFill>
                  <a:schemeClr val="tx1"/>
                </a:solidFill>
              </a:rPr>
              <a:t> de </a:t>
            </a:r>
            <a:r>
              <a:rPr lang="en-US" sz="1800" dirty="0" err="1">
                <a:solidFill>
                  <a:schemeClr val="tx1"/>
                </a:solidFill>
              </a:rPr>
              <a:t>filmagem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na</a:t>
            </a:r>
            <a:r>
              <a:rPr lang="en-US" sz="1800" dirty="0">
                <a:solidFill>
                  <a:schemeClr val="tx1"/>
                </a:solidFill>
              </a:rPr>
              <a:t> América Latina </a:t>
            </a:r>
            <a:r>
              <a:rPr lang="en-US" sz="1800" dirty="0" err="1">
                <a:solidFill>
                  <a:schemeClr val="tx1"/>
                </a:solidFill>
              </a:rPr>
              <a:t>por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meio</a:t>
            </a:r>
            <a:r>
              <a:rPr lang="en-US" sz="1800" dirty="0">
                <a:solidFill>
                  <a:schemeClr val="tx1"/>
                </a:solidFill>
              </a:rPr>
              <a:t> da 3ª </a:t>
            </a:r>
            <a:r>
              <a:rPr lang="en-US" sz="1800" dirty="0" err="1">
                <a:solidFill>
                  <a:schemeClr val="tx1"/>
                </a:solidFill>
              </a:rPr>
              <a:t>edição</a:t>
            </a:r>
            <a:r>
              <a:rPr lang="en-US" sz="1800" dirty="0">
                <a:solidFill>
                  <a:schemeClr val="tx1"/>
                </a:solidFill>
              </a:rPr>
              <a:t> do Cash Rebate;</a:t>
            </a:r>
          </a:p>
          <a:p>
            <a:pPr marL="457200" indent="-342900" algn="just">
              <a:buClr>
                <a:srgbClr val="535353"/>
              </a:buClr>
              <a:buSzPts val="1800"/>
              <a:buChar char="●"/>
            </a:pPr>
            <a:endParaRPr lang="en-US" sz="1800">
              <a:solidFill>
                <a:schemeClr val="tx1"/>
              </a:solidFill>
            </a:endParaRPr>
          </a:p>
          <a:p>
            <a:pPr marL="457200" indent="-342900" algn="just">
              <a:buClr>
                <a:srgbClr val="535353"/>
              </a:buClr>
              <a:buSzPts val="1800"/>
              <a:buChar char="●"/>
            </a:pPr>
            <a:r>
              <a:rPr lang="en-US" sz="1800" dirty="0" err="1">
                <a:solidFill>
                  <a:schemeClr val="tx1"/>
                </a:solidFill>
              </a:rPr>
              <a:t>Cumprir</a:t>
            </a:r>
            <a:r>
              <a:rPr lang="en-US" sz="1800" dirty="0">
                <a:solidFill>
                  <a:schemeClr val="tx1"/>
                </a:solidFill>
              </a:rPr>
              <a:t> com o Plano de Metas e </a:t>
            </a:r>
            <a:r>
              <a:rPr lang="en-US" sz="1800" dirty="0" err="1">
                <a:solidFill>
                  <a:schemeClr val="tx1"/>
                </a:solidFill>
              </a:rPr>
              <a:t>entregar</a:t>
            </a:r>
            <a:r>
              <a:rPr lang="en-US" sz="1800" dirty="0">
                <a:solidFill>
                  <a:schemeClr val="tx1"/>
                </a:solidFill>
              </a:rPr>
              <a:t> as 10 </a:t>
            </a:r>
            <a:r>
              <a:rPr lang="en-US" sz="1800" dirty="0" err="1">
                <a:solidFill>
                  <a:schemeClr val="tx1"/>
                </a:solidFill>
              </a:rPr>
              <a:t>novas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salas</a:t>
            </a:r>
            <a:r>
              <a:rPr lang="en-US" sz="1800" dirty="0">
                <a:solidFill>
                  <a:schemeClr val="tx1"/>
                </a:solidFill>
              </a:rPr>
              <a:t> de cinema </a:t>
            </a:r>
            <a:r>
              <a:rPr lang="en-US" sz="1800" dirty="0" err="1">
                <a:solidFill>
                  <a:schemeClr val="tx1"/>
                </a:solidFill>
              </a:rPr>
              <a:t>nos</a:t>
            </a:r>
            <a:r>
              <a:rPr lang="en-US" sz="1800" dirty="0">
                <a:solidFill>
                  <a:schemeClr val="tx1"/>
                </a:solidFill>
              </a:rPr>
              <a:t> CEUs;</a:t>
            </a:r>
          </a:p>
          <a:p>
            <a:pPr algn="just">
              <a:buClr>
                <a:srgbClr val="404040"/>
              </a:buClr>
              <a:buSzPts val="1800"/>
            </a:pPr>
            <a:endParaRPr lang="en-US" sz="1800">
              <a:solidFill>
                <a:schemeClr val="tx1"/>
              </a:solidFill>
            </a:endParaRPr>
          </a:p>
          <a:p>
            <a:pPr marL="457200" indent="-342900" algn="just">
              <a:buClr>
                <a:schemeClr val="lt2"/>
              </a:buClr>
              <a:buSzPts val="1800"/>
              <a:buChar char="●"/>
            </a:pPr>
            <a:r>
              <a:rPr lang="en-US" sz="1800" dirty="0" err="1">
                <a:solidFill>
                  <a:schemeClr val="tx1"/>
                </a:solidFill>
              </a:rPr>
              <a:t>Lançar</a:t>
            </a:r>
            <a:r>
              <a:rPr lang="en-US" sz="1800" dirty="0">
                <a:solidFill>
                  <a:schemeClr val="tx1"/>
                </a:solidFill>
              </a:rPr>
              <a:t> a </a:t>
            </a:r>
            <a:r>
              <a:rPr lang="en-US" sz="1800" dirty="0" err="1">
                <a:solidFill>
                  <a:schemeClr val="tx1"/>
                </a:solidFill>
              </a:rPr>
              <a:t>atualização</a:t>
            </a:r>
            <a:r>
              <a:rPr lang="en-US" sz="1800" dirty="0">
                <a:solidFill>
                  <a:schemeClr val="tx1"/>
                </a:solidFill>
              </a:rPr>
              <a:t> da Plataforma </a:t>
            </a:r>
            <a:r>
              <a:rPr lang="en-US" sz="1800" dirty="0" err="1">
                <a:solidFill>
                  <a:schemeClr val="tx1"/>
                </a:solidFill>
              </a:rPr>
              <a:t>SpcinePlay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em</a:t>
            </a:r>
            <a:r>
              <a:rPr lang="en-US" sz="1800" dirty="0">
                <a:solidFill>
                  <a:schemeClr val="tx1"/>
                </a:solidFill>
              </a:rPr>
              <a:t> Smartphones e </a:t>
            </a:r>
            <a:r>
              <a:rPr lang="en-US" sz="1800" dirty="0" err="1">
                <a:solidFill>
                  <a:schemeClr val="tx1"/>
                </a:solidFill>
              </a:rPr>
              <a:t>SmartTVs</a:t>
            </a:r>
            <a:r>
              <a:rPr lang="en-US" sz="1800" dirty="0">
                <a:solidFill>
                  <a:schemeClr val="tx1"/>
                </a:solidFill>
              </a:rPr>
              <a:t>;</a:t>
            </a:r>
          </a:p>
          <a:p>
            <a:pPr marL="457200" indent="-342900" algn="just">
              <a:buClr>
                <a:schemeClr val="lt2"/>
              </a:buClr>
              <a:buSzPts val="1800"/>
              <a:buChar char="●"/>
            </a:pPr>
            <a:endParaRPr lang="en-US" sz="1800">
              <a:solidFill>
                <a:schemeClr val="tx1"/>
              </a:solidFill>
            </a:endParaRPr>
          </a:p>
          <a:p>
            <a:pPr marL="457200" indent="-342900" algn="just">
              <a:buClr>
                <a:schemeClr val="lt2"/>
              </a:buClr>
              <a:buSzPts val="1800"/>
              <a:buChar char="●"/>
            </a:pPr>
            <a:r>
              <a:rPr lang="en-US" sz="1800" dirty="0" err="1">
                <a:solidFill>
                  <a:schemeClr val="tx1"/>
                </a:solidFill>
              </a:rPr>
              <a:t>Ampliar</a:t>
            </a:r>
            <a:r>
              <a:rPr lang="en-US" sz="1800" dirty="0">
                <a:solidFill>
                  <a:schemeClr val="tx1"/>
                </a:solidFill>
              </a:rPr>
              <a:t> as </a:t>
            </a:r>
            <a:r>
              <a:rPr lang="en-US" sz="1800" dirty="0" err="1">
                <a:solidFill>
                  <a:schemeClr val="tx1"/>
                </a:solidFill>
              </a:rPr>
              <a:t>ações</a:t>
            </a:r>
            <a:r>
              <a:rPr lang="en-US" sz="1800" dirty="0">
                <a:solidFill>
                  <a:schemeClr val="tx1"/>
                </a:solidFill>
              </a:rPr>
              <a:t> de </a:t>
            </a:r>
            <a:r>
              <a:rPr lang="en-US" sz="1800" dirty="0" err="1">
                <a:solidFill>
                  <a:schemeClr val="tx1"/>
                </a:solidFill>
              </a:rPr>
              <a:t>fomento</a:t>
            </a:r>
            <a:r>
              <a:rPr lang="en-US" sz="1800" dirty="0">
                <a:solidFill>
                  <a:schemeClr val="tx1"/>
                </a:solidFill>
              </a:rPr>
              <a:t> a Games </a:t>
            </a:r>
            <a:r>
              <a:rPr lang="en-US" sz="1800" dirty="0" err="1">
                <a:solidFill>
                  <a:schemeClr val="tx1"/>
                </a:solidFill>
              </a:rPr>
              <a:t>através</a:t>
            </a:r>
            <a:r>
              <a:rPr lang="en-US" sz="1800" dirty="0">
                <a:solidFill>
                  <a:schemeClr val="tx1"/>
                </a:solidFill>
              </a:rPr>
              <a:t> de </a:t>
            </a:r>
            <a:r>
              <a:rPr lang="en-US" sz="1800" dirty="0" err="1">
                <a:solidFill>
                  <a:schemeClr val="tx1"/>
                </a:solidFill>
              </a:rPr>
              <a:t>parcerias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estratégicas</a:t>
            </a:r>
            <a:r>
              <a:rPr lang="en-US" sz="1800" dirty="0">
                <a:solidFill>
                  <a:schemeClr val="tx1"/>
                </a:solidFill>
              </a:rPr>
              <a:t> e </a:t>
            </a:r>
            <a:r>
              <a:rPr lang="en-US" sz="1800" dirty="0" err="1">
                <a:solidFill>
                  <a:schemeClr val="tx1"/>
                </a:solidFill>
              </a:rPr>
              <a:t>lançar</a:t>
            </a:r>
            <a:r>
              <a:rPr lang="en-US" sz="1800" dirty="0">
                <a:solidFill>
                  <a:schemeClr val="tx1"/>
                </a:solidFill>
              </a:rPr>
              <a:t> o 2º </a:t>
            </a:r>
            <a:r>
              <a:rPr lang="en-US" sz="1800" dirty="0" err="1">
                <a:solidFill>
                  <a:schemeClr val="tx1"/>
                </a:solidFill>
              </a:rPr>
              <a:t>ciclo</a:t>
            </a:r>
            <a:r>
              <a:rPr lang="en-US" sz="1800" dirty="0">
                <a:solidFill>
                  <a:schemeClr val="tx1"/>
                </a:solidFill>
              </a:rPr>
              <a:t> da </a:t>
            </a:r>
            <a:r>
              <a:rPr lang="en-US" sz="1800" dirty="0" err="1">
                <a:solidFill>
                  <a:schemeClr val="tx1"/>
                </a:solidFill>
              </a:rPr>
              <a:t>incubadora</a:t>
            </a:r>
            <a:r>
              <a:rPr lang="en-US" sz="1800" dirty="0">
                <a:solidFill>
                  <a:schemeClr val="tx1"/>
                </a:solidFill>
              </a:rPr>
              <a:t>. </a:t>
            </a:r>
          </a:p>
          <a:p>
            <a:pPr marL="457200" indent="-342900" algn="just">
              <a:buClr>
                <a:schemeClr val="lt2"/>
              </a:buClr>
              <a:buSzPts val="1800"/>
              <a:buChar char="●"/>
            </a:pPr>
            <a:endParaRPr lang="en-US" sz="1800">
              <a:solidFill>
                <a:schemeClr val="tx1"/>
              </a:solidFill>
            </a:endParaRPr>
          </a:p>
          <a:p>
            <a:pPr marL="457200" indent="-342900" algn="just">
              <a:buClr>
                <a:schemeClr val="lt2"/>
              </a:buClr>
              <a:buSzPts val="1800"/>
              <a:buChar char="●"/>
            </a:pPr>
            <a:r>
              <a:rPr lang="en-US" sz="1800" dirty="0" err="1">
                <a:solidFill>
                  <a:schemeClr val="tx1"/>
                </a:solidFill>
              </a:rPr>
              <a:t>Lançar</a:t>
            </a:r>
            <a:r>
              <a:rPr lang="en-US" sz="1800" dirty="0">
                <a:solidFill>
                  <a:schemeClr val="tx1"/>
                </a:solidFill>
              </a:rPr>
              <a:t> a nova </a:t>
            </a:r>
            <a:r>
              <a:rPr lang="en-US" sz="1800" dirty="0" err="1">
                <a:solidFill>
                  <a:schemeClr val="tx1"/>
                </a:solidFill>
              </a:rPr>
              <a:t>Portaria</a:t>
            </a:r>
            <a:r>
              <a:rPr lang="en-US" sz="1800" dirty="0">
                <a:solidFill>
                  <a:schemeClr val="tx1"/>
                </a:solidFill>
              </a:rPr>
              <a:t> de </a:t>
            </a:r>
            <a:r>
              <a:rPr lang="en-US" sz="1800" dirty="0" err="1">
                <a:solidFill>
                  <a:schemeClr val="tx1"/>
                </a:solidFill>
              </a:rPr>
              <a:t>Prestação</a:t>
            </a:r>
            <a:r>
              <a:rPr lang="en-US" sz="1800" dirty="0">
                <a:solidFill>
                  <a:schemeClr val="tx1"/>
                </a:solidFill>
              </a:rPr>
              <a:t> de Contas;</a:t>
            </a:r>
          </a:p>
          <a:p>
            <a:pPr marL="457200" indent="-342900" algn="just">
              <a:buClr>
                <a:schemeClr val="lt2"/>
              </a:buClr>
              <a:buSzPts val="1800"/>
              <a:buChar char="●"/>
            </a:pPr>
            <a:endParaRPr lang="en-US" sz="1800">
              <a:solidFill>
                <a:schemeClr val="tx1"/>
              </a:solidFill>
            </a:endParaRPr>
          </a:p>
          <a:p>
            <a:pPr marL="4572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-US" sz="1800" dirty="0" err="1">
                <a:solidFill>
                  <a:schemeClr val="tx1"/>
                </a:solidFill>
              </a:rPr>
              <a:t>Contribuir</a:t>
            </a:r>
            <a:r>
              <a:rPr lang="en-US" sz="1800" dirty="0">
                <a:solidFill>
                  <a:schemeClr val="tx1"/>
                </a:solidFill>
              </a:rPr>
              <a:t> para a </a:t>
            </a:r>
            <a:r>
              <a:rPr lang="en-US" sz="1800" dirty="0" err="1">
                <a:solidFill>
                  <a:schemeClr val="tx1"/>
                </a:solidFill>
              </a:rPr>
              <a:t>profissionalização</a:t>
            </a:r>
            <a:r>
              <a:rPr lang="en-US" sz="1800" dirty="0">
                <a:solidFill>
                  <a:schemeClr val="tx1"/>
                </a:solidFill>
              </a:rPr>
              <a:t> do </a:t>
            </a:r>
            <a:r>
              <a:rPr lang="en-US" sz="1800" dirty="0" err="1">
                <a:solidFill>
                  <a:schemeClr val="tx1"/>
                </a:solidFill>
              </a:rPr>
              <a:t>setor</a:t>
            </a:r>
            <a:r>
              <a:rPr lang="en-US" sz="1800" dirty="0">
                <a:solidFill>
                  <a:schemeClr val="tx1"/>
                </a:solidFill>
              </a:rPr>
              <a:t> audiovisual;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Arial"/>
              <a:buNone/>
            </a:pPr>
            <a:endParaRPr lang="en-US" sz="1800">
              <a:solidFill>
                <a:schemeClr val="tx1"/>
              </a:solidFill>
            </a:endParaRPr>
          </a:p>
          <a:p>
            <a:pPr marL="457200" indent="-342900" algn="just">
              <a:buClr>
                <a:schemeClr val="lt2"/>
              </a:buClr>
              <a:buSzPts val="1800"/>
              <a:buChar char="●"/>
            </a:pPr>
            <a:r>
              <a:rPr lang="en-US" sz="1800" dirty="0" err="1">
                <a:solidFill>
                  <a:schemeClr val="tx1"/>
                </a:solidFill>
              </a:rPr>
              <a:t>Consolidar</a:t>
            </a:r>
            <a:r>
              <a:rPr lang="en-US" sz="1800" dirty="0">
                <a:solidFill>
                  <a:schemeClr val="tx1"/>
                </a:solidFill>
              </a:rPr>
              <a:t> São Paulo </a:t>
            </a:r>
            <a:r>
              <a:rPr lang="en-US" sz="1800" dirty="0" err="1">
                <a:solidFill>
                  <a:schemeClr val="tx1"/>
                </a:solidFill>
              </a:rPr>
              <a:t>como</a:t>
            </a:r>
            <a:r>
              <a:rPr lang="en-US" sz="1800" dirty="0">
                <a:solidFill>
                  <a:schemeClr val="tx1"/>
                </a:solidFill>
              </a:rPr>
              <a:t> capital da </a:t>
            </a:r>
            <a:r>
              <a:rPr lang="en-US" sz="1800" dirty="0" err="1">
                <a:solidFill>
                  <a:schemeClr val="tx1"/>
                </a:solidFill>
              </a:rPr>
              <a:t>economia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criativa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fomentando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eventos</a:t>
            </a:r>
            <a:r>
              <a:rPr lang="en-US" sz="1800" dirty="0">
                <a:solidFill>
                  <a:schemeClr val="tx1"/>
                </a:solidFill>
              </a:rPr>
              <a:t> que </a:t>
            </a:r>
            <a:r>
              <a:rPr lang="en-US" sz="1800" dirty="0" err="1">
                <a:solidFill>
                  <a:schemeClr val="tx1"/>
                </a:solidFill>
              </a:rPr>
              <a:t>movimentem</a:t>
            </a:r>
            <a:r>
              <a:rPr lang="en-US" sz="1800" dirty="0">
                <a:solidFill>
                  <a:schemeClr val="tx1"/>
                </a:solidFill>
              </a:rPr>
              <a:t> a </a:t>
            </a:r>
            <a:r>
              <a:rPr lang="en-US" sz="1800" dirty="0" err="1">
                <a:solidFill>
                  <a:schemeClr val="tx1"/>
                </a:solidFill>
              </a:rPr>
              <a:t>economia</a:t>
            </a:r>
            <a:r>
              <a:rPr lang="en-US" sz="1800" dirty="0">
                <a:solidFill>
                  <a:schemeClr val="tx1"/>
                </a:solidFill>
              </a:rPr>
              <a:t> do </a:t>
            </a:r>
            <a:r>
              <a:rPr lang="en-US" sz="1800" dirty="0" err="1">
                <a:solidFill>
                  <a:schemeClr val="tx1"/>
                </a:solidFill>
              </a:rPr>
              <a:t>setor</a:t>
            </a:r>
            <a:r>
              <a:rPr lang="en-US" sz="1800" dirty="0">
                <a:solidFill>
                  <a:schemeClr val="tx1"/>
                </a:solidFill>
              </a:rPr>
              <a:t> e </a:t>
            </a:r>
            <a:r>
              <a:rPr lang="en-US" sz="1800" dirty="0" err="1">
                <a:solidFill>
                  <a:schemeClr val="tx1"/>
                </a:solidFill>
              </a:rPr>
              <a:t>difundam</a:t>
            </a:r>
            <a:r>
              <a:rPr lang="en-US" sz="1800" dirty="0">
                <a:solidFill>
                  <a:schemeClr val="tx1"/>
                </a:solidFill>
              </a:rPr>
              <a:t> a </a:t>
            </a:r>
            <a:r>
              <a:rPr lang="en-US" sz="1800" dirty="0" err="1">
                <a:solidFill>
                  <a:schemeClr val="tx1"/>
                </a:solidFill>
              </a:rPr>
              <a:t>produção</a:t>
            </a:r>
            <a:r>
              <a:rPr lang="en-US" sz="1800" dirty="0">
                <a:solidFill>
                  <a:schemeClr val="tx1"/>
                </a:solidFill>
              </a:rPr>
              <a:t> audiovisual </a:t>
            </a:r>
            <a:r>
              <a:rPr lang="en-US" sz="1800" dirty="0" err="1">
                <a:solidFill>
                  <a:schemeClr val="tx1"/>
                </a:solidFill>
              </a:rPr>
              <a:t>nacional</a:t>
            </a:r>
            <a:r>
              <a:rPr lang="en-US" sz="1800" dirty="0">
                <a:solidFill>
                  <a:schemeClr val="tx1"/>
                </a:solidFill>
              </a:rPr>
              <a:t> e </a:t>
            </a:r>
            <a:r>
              <a:rPr lang="en-US" sz="1800" dirty="0" err="1">
                <a:solidFill>
                  <a:schemeClr val="tx1"/>
                </a:solidFill>
              </a:rPr>
              <a:t>internacional</a:t>
            </a:r>
            <a:r>
              <a:rPr lang="en-US" sz="1800" dirty="0">
                <a:solidFill>
                  <a:schemeClr val="tx1"/>
                </a:solidFill>
              </a:rPr>
              <a:t>;</a:t>
            </a:r>
          </a:p>
          <a:p>
            <a:pPr marL="457200" marR="0" lvl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Arial"/>
              <a:buChar char="●"/>
            </a:pPr>
            <a:endParaRPr lang="en-US" sz="1800">
              <a:solidFill>
                <a:schemeClr val="tx1"/>
              </a:solidFill>
            </a:endParaRPr>
          </a:p>
          <a:p>
            <a:pPr algn="just">
              <a:buClr>
                <a:srgbClr val="404040"/>
              </a:buClr>
              <a:buSzPts val="1800"/>
            </a:pPr>
            <a:endParaRPr lang="pt-BR" sz="1600">
              <a:solidFill>
                <a:schemeClr val="tx1"/>
              </a:solidFill>
            </a:endParaRPr>
          </a:p>
        </p:txBody>
      </p:sp>
      <p:sp>
        <p:nvSpPr>
          <p:cNvPr id="3" name="Google Shape;115;p4">
            <a:extLst>
              <a:ext uri="{FF2B5EF4-FFF2-40B4-BE49-F238E27FC236}">
                <a16:creationId xmlns:a16="http://schemas.microsoft.com/office/drawing/2014/main" id="{5BCF13D3-9412-84F0-33F6-26D635CD0089}"/>
              </a:ext>
            </a:extLst>
          </p:cNvPr>
          <p:cNvSpPr txBox="1"/>
          <p:nvPr/>
        </p:nvSpPr>
        <p:spPr>
          <a:xfrm>
            <a:off x="2368943" y="379912"/>
            <a:ext cx="659381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>
              <a:buClr>
                <a:srgbClr val="7030A0"/>
              </a:buClr>
              <a:buSzPts val="2800"/>
            </a:pPr>
            <a:r>
              <a:rPr lang="en-US" sz="2800" err="1">
                <a:solidFill>
                  <a:srgbClr val="7030A0"/>
                </a:solidFill>
                <a:latin typeface="Alfa Slab One"/>
              </a:rPr>
              <a:t>Objetivos</a:t>
            </a:r>
            <a:r>
              <a:rPr lang="en-US" sz="2800">
                <a:solidFill>
                  <a:srgbClr val="7030A0"/>
                </a:solidFill>
                <a:latin typeface="Alfa Slab One"/>
              </a:rPr>
              <a:t> 2023</a:t>
            </a:r>
            <a:endParaRPr lang="en-US" sz="2800">
              <a:solidFill>
                <a:srgbClr val="7030A0"/>
              </a:solidFill>
              <a:latin typeface="Alfa Slab One" panose="020B060402020202020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g10223d6d053_1_127" descr="8-mostra-ecofalante_47969773998_o.jpg"/>
          <p:cNvPicPr preferRelativeResize="0"/>
          <p:nvPr/>
        </p:nvPicPr>
        <p:blipFill rotWithShape="1">
          <a:blip r:embed="rId3">
            <a:alphaModFix/>
          </a:blip>
          <a:srcRect l="1742" r="73949"/>
          <a:stretch/>
        </p:blipFill>
        <p:spPr>
          <a:xfrm>
            <a:off x="-13157" y="91440"/>
            <a:ext cx="1947414" cy="5340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g10223d6d053_1_127" descr="Imagem 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58250" y="488471"/>
            <a:ext cx="2902205" cy="915028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g10223d6d053_1_127"/>
          <p:cNvSpPr/>
          <p:nvPr/>
        </p:nvSpPr>
        <p:spPr>
          <a:xfrm>
            <a:off x="217676" y="5717854"/>
            <a:ext cx="278700" cy="1140000"/>
          </a:xfrm>
          <a:prstGeom prst="rect">
            <a:avLst/>
          </a:prstGeom>
          <a:solidFill>
            <a:srgbClr val="E28005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g10223d6d053_1_127"/>
          <p:cNvSpPr/>
          <p:nvPr/>
        </p:nvSpPr>
        <p:spPr>
          <a:xfrm>
            <a:off x="496355" y="5717854"/>
            <a:ext cx="278700" cy="114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g10223d6d053_1_127"/>
          <p:cNvSpPr/>
          <p:nvPr/>
        </p:nvSpPr>
        <p:spPr>
          <a:xfrm>
            <a:off x="775033" y="5717854"/>
            <a:ext cx="278700" cy="1140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g10223d6d053_1_127"/>
          <p:cNvSpPr/>
          <p:nvPr/>
        </p:nvSpPr>
        <p:spPr>
          <a:xfrm>
            <a:off x="1053713" y="5717854"/>
            <a:ext cx="278700" cy="1140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g10223d6d053_1_127"/>
          <p:cNvSpPr/>
          <p:nvPr/>
        </p:nvSpPr>
        <p:spPr>
          <a:xfrm>
            <a:off x="1332246" y="5717854"/>
            <a:ext cx="278700" cy="1140000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g10223d6d053_1_127"/>
          <p:cNvSpPr/>
          <p:nvPr/>
        </p:nvSpPr>
        <p:spPr>
          <a:xfrm>
            <a:off x="1596445" y="5717854"/>
            <a:ext cx="278700" cy="1140000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g10223d6d053_1_127"/>
          <p:cNvSpPr/>
          <p:nvPr/>
        </p:nvSpPr>
        <p:spPr>
          <a:xfrm>
            <a:off x="1860647" y="5717854"/>
            <a:ext cx="278700" cy="1140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" name="Google Shape;194;g10223d6d053_1_127" descr="Imagem 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05371" y="1823962"/>
            <a:ext cx="2628902" cy="2628902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g10223d6d053_1_127"/>
          <p:cNvSpPr txBox="1"/>
          <p:nvPr/>
        </p:nvSpPr>
        <p:spPr>
          <a:xfrm rot="16200000">
            <a:off x="258463" y="2296078"/>
            <a:ext cx="167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Alfa Slab One"/>
              <a:buNone/>
            </a:pPr>
            <a:r>
              <a:rPr lang="en-US" sz="2400" b="0" i="0" u="none" strike="noStrike" cap="none">
                <a:solidFill>
                  <a:srgbClr val="7030A0"/>
                </a:solidFill>
                <a:latin typeface="Alfa Slab One"/>
                <a:ea typeface="Alfa Slab One"/>
                <a:cs typeface="Alfa Slab One"/>
                <a:sym typeface="Alfa Slab One"/>
              </a:rPr>
              <a:t>spcine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Alfa Slab One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9AF2D223-5741-8DAD-3D4F-C875E15271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6100592"/>
              </p:ext>
            </p:extLst>
          </p:nvPr>
        </p:nvGraphicFramePr>
        <p:xfrm>
          <a:off x="2610289" y="1305601"/>
          <a:ext cx="8937474" cy="19623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2508">
                  <a:extLst>
                    <a:ext uri="{9D8B030D-6E8A-4147-A177-3AD203B41FA5}">
                      <a16:colId xmlns:a16="http://schemas.microsoft.com/office/drawing/2014/main" val="29215159"/>
                    </a:ext>
                  </a:extLst>
                </a:gridCol>
                <a:gridCol w="2142508">
                  <a:extLst>
                    <a:ext uri="{9D8B030D-6E8A-4147-A177-3AD203B41FA5}">
                      <a16:colId xmlns:a16="http://schemas.microsoft.com/office/drawing/2014/main" val="1139247823"/>
                    </a:ext>
                  </a:extLst>
                </a:gridCol>
                <a:gridCol w="2509950">
                  <a:extLst>
                    <a:ext uri="{9D8B030D-6E8A-4147-A177-3AD203B41FA5}">
                      <a16:colId xmlns:a16="http://schemas.microsoft.com/office/drawing/2014/main" val="3775660996"/>
                    </a:ext>
                  </a:extLst>
                </a:gridCol>
                <a:gridCol w="2142508">
                  <a:extLst>
                    <a:ext uri="{9D8B030D-6E8A-4147-A177-3AD203B41FA5}">
                      <a16:colId xmlns:a16="http://schemas.microsoft.com/office/drawing/2014/main" val="882107960"/>
                    </a:ext>
                  </a:extLst>
                </a:gridCol>
              </a:tblGrid>
              <a:tr h="565433">
                <a:tc gridSpan="4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600" b="1" i="0" u="none" strike="noStrike" noProof="0" dirty="0">
                          <a:effectLst/>
                        </a:rPr>
                        <a:t>ORÇAMENTO 2022</a:t>
                      </a:r>
                      <a:endParaRPr lang="pt-BR" dirty="0"/>
                    </a:p>
                  </a:txBody>
                  <a:tcPr marL="9524" marR="9524" marT="9524" anchor="b"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600" b="1" i="0" u="none" strike="noStrike" noProof="0">
                        <a:effectLst/>
                      </a:endParaRPr>
                    </a:p>
                  </a:txBody>
                  <a:tcPr marL="9525" marR="9525" marT="9525" anchor="b"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 marL="9525" marR="9525" marT="9525" anchor="b"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 marL="9524" marR="9524" marT="9524" anchor="b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6863006"/>
                  </a:ext>
                </a:extLst>
              </a:tr>
              <a:tr h="66521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600" b="1" i="0" u="none" strike="noStrike" noProof="0" dirty="0">
                          <a:effectLst/>
                          <a:latin typeface="Arial"/>
                        </a:rPr>
                        <a:t>Orçado 2022</a:t>
                      </a:r>
                    </a:p>
                  </a:txBody>
                  <a:tcPr marL="9524" marR="9524" marT="9524" anchor="b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600" b="1" i="0" u="none" strike="noStrike" noProof="0" dirty="0">
                          <a:effectLst/>
                          <a:latin typeface="Arial"/>
                        </a:rPr>
                        <a:t>Previsão até o final do ano (PMSP)</a:t>
                      </a:r>
                      <a:endParaRPr lang="pt-BR" dirty="0"/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dirty="0">
                          <a:effectLst/>
                        </a:rPr>
                        <a:t>Outras Fontes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600" b="1" dirty="0">
                          <a:effectLst/>
                        </a:rPr>
                        <a:t>Total</a:t>
                      </a:r>
                    </a:p>
                  </a:txBody>
                  <a:tcPr marL="9524" marR="9524" marT="9524" anchor="b"/>
                </a:tc>
                <a:extLst>
                  <a:ext uri="{0D108BD9-81ED-4DB2-BD59-A6C34878D82A}">
                    <a16:rowId xmlns:a16="http://schemas.microsoft.com/office/drawing/2014/main" val="3962278394"/>
                  </a:ext>
                </a:extLst>
              </a:tr>
              <a:tr h="731736"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pt-BR" sz="1800" b="1" i="0" u="none" strike="noStrike" noProof="0" dirty="0">
                          <a:effectLst/>
                          <a:latin typeface="Arial"/>
                        </a:rPr>
                        <a:t>R$ 27.294.556</a:t>
                      </a:r>
                    </a:p>
                  </a:txBody>
                  <a:tcPr marL="9524" marR="9524" marT="9524" anchor="b"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pt-BR" sz="1800" b="1" i="0" u="none" strike="noStrike" noProof="0" dirty="0">
                          <a:effectLst/>
                          <a:latin typeface="Arial"/>
                        </a:rPr>
                        <a:t>R$ 54.050.000,00</a:t>
                      </a:r>
                      <a:endParaRPr lang="pt-BR" sz="1800" b="1" dirty="0">
                        <a:effectLst/>
                        <a:latin typeface="Arial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pt-BR" sz="1800" b="1" dirty="0">
                          <a:latin typeface="Arial"/>
                        </a:rPr>
                        <a:t>R$ 20.000.000,00 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pt-BR" sz="1800" b="1" dirty="0">
                          <a:effectLst/>
                          <a:latin typeface="Arial"/>
                        </a:rPr>
                        <a:t>R$ 74.050.000,00</a:t>
                      </a:r>
                    </a:p>
                  </a:txBody>
                  <a:tcPr marL="9524" marR="9524" marT="9524" anchor="b"/>
                </a:tc>
                <a:extLst>
                  <a:ext uri="{0D108BD9-81ED-4DB2-BD59-A6C34878D82A}">
                    <a16:rowId xmlns:a16="http://schemas.microsoft.com/office/drawing/2014/main" val="3675877306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BB909362-E067-5596-FDD3-D872B3C042BF}"/>
              </a:ext>
            </a:extLst>
          </p:cNvPr>
          <p:cNvSpPr txBox="1"/>
          <p:nvPr/>
        </p:nvSpPr>
        <p:spPr>
          <a:xfrm>
            <a:off x="7988060" y="1633268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Google Shape;115;p4">
            <a:extLst>
              <a:ext uri="{FF2B5EF4-FFF2-40B4-BE49-F238E27FC236}">
                <a16:creationId xmlns:a16="http://schemas.microsoft.com/office/drawing/2014/main" id="{D95E0C2E-0EBE-9C2C-309B-3EB91234C9CA}"/>
              </a:ext>
            </a:extLst>
          </p:cNvPr>
          <p:cNvSpPr txBox="1"/>
          <p:nvPr/>
        </p:nvSpPr>
        <p:spPr>
          <a:xfrm>
            <a:off x="2514086" y="730674"/>
            <a:ext cx="659381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>
              <a:buClr>
                <a:srgbClr val="7030A0"/>
              </a:buClr>
              <a:buSzPts val="2800"/>
            </a:pPr>
            <a:r>
              <a:rPr lang="en-US" sz="2800">
                <a:solidFill>
                  <a:srgbClr val="7030A0"/>
                </a:solidFill>
                <a:latin typeface="Alfa Slab One"/>
              </a:rPr>
              <a:t>ORÇAMENTO</a:t>
            </a:r>
            <a:endParaRPr lang="en-US" sz="2800">
              <a:solidFill>
                <a:srgbClr val="7030A0"/>
              </a:solidFill>
              <a:latin typeface="Alfa Slab One" panose="020B0604020202020204" charset="0"/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F0CCF910-19F9-7B98-D8FC-B1AE1DC108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6258973"/>
              </p:ext>
            </p:extLst>
          </p:nvPr>
        </p:nvGraphicFramePr>
        <p:xfrm>
          <a:off x="4907888" y="3651070"/>
          <a:ext cx="4557134" cy="19623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7134">
                  <a:extLst>
                    <a:ext uri="{9D8B030D-6E8A-4147-A177-3AD203B41FA5}">
                      <a16:colId xmlns:a16="http://schemas.microsoft.com/office/drawing/2014/main" val="1139247823"/>
                    </a:ext>
                  </a:extLst>
                </a:gridCol>
              </a:tblGrid>
              <a:tr h="5654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600" b="1" i="0" u="none" strike="noStrike" noProof="0">
                          <a:effectLst/>
                        </a:rPr>
                        <a:t>PLOA 2023</a:t>
                      </a:r>
                    </a:p>
                  </a:txBody>
                  <a:tcPr marL="9525" marR="9525" marT="9525" anchor="b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6863006"/>
                  </a:ext>
                </a:extLst>
              </a:tr>
              <a:tr h="66521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600" b="1" i="0" u="none" strike="noStrike" noProof="0">
                          <a:effectLst/>
                          <a:latin typeface="Arial"/>
                        </a:rPr>
                        <a:t>Orçado</a:t>
                      </a: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3962278394"/>
                  </a:ext>
                </a:extLst>
              </a:tr>
              <a:tr h="73173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800" b="1" i="0" u="none" strike="noStrike" noProof="0">
                          <a:effectLst/>
                          <a:latin typeface="Arial"/>
                        </a:rPr>
                        <a:t>R$ </a:t>
                      </a:r>
                      <a:r>
                        <a:rPr lang="pt-BR" sz="1800" b="1" i="0" u="none" strike="noStrike" noProof="0">
                          <a:effectLst/>
                        </a:rPr>
                        <a:t>26.517.083</a:t>
                      </a:r>
                      <a:endParaRPr lang="pt-BR" sz="1800" b="1">
                        <a:effectLst/>
                        <a:latin typeface="Arial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36758773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136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"/>
          <p:cNvSpPr/>
          <p:nvPr/>
        </p:nvSpPr>
        <p:spPr>
          <a:xfrm>
            <a:off x="0" y="0"/>
            <a:ext cx="12192000" cy="5162550"/>
          </a:xfrm>
          <a:prstGeom prst="rect">
            <a:avLst/>
          </a:prstGeom>
          <a:solidFill>
            <a:srgbClr val="7030A0"/>
          </a:solidFill>
          <a:ln w="12700" cap="flat" cmpd="sng">
            <a:solidFill>
              <a:srgbClr val="32538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5" name="Google Shape;205;p14"/>
          <p:cNvGrpSpPr/>
          <p:nvPr/>
        </p:nvGrpSpPr>
        <p:grpSpPr>
          <a:xfrm>
            <a:off x="199308" y="2218780"/>
            <a:ext cx="3841925" cy="1210222"/>
            <a:chOff x="0" y="0"/>
            <a:chExt cx="3841923" cy="1210221"/>
          </a:xfrm>
        </p:grpSpPr>
        <p:pic>
          <p:nvPicPr>
            <p:cNvPr id="206" name="Google Shape;206;p14" descr="Imagem 20"/>
            <p:cNvPicPr preferRelativeResize="0"/>
            <p:nvPr/>
          </p:nvPicPr>
          <p:blipFill rotWithShape="1">
            <a:blip r:embed="rId3">
              <a:alphaModFix/>
            </a:blip>
            <a:srcRect l="52697" r="10101"/>
            <a:stretch/>
          </p:blipFill>
          <p:spPr>
            <a:xfrm>
              <a:off x="2010214" y="211011"/>
              <a:ext cx="1831709" cy="9992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" name="Google Shape;207;p14" descr="Imagem 3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0"/>
              <a:ext cx="2151504" cy="121022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8" name="Google Shape;208;p14"/>
          <p:cNvGrpSpPr/>
          <p:nvPr/>
        </p:nvGrpSpPr>
        <p:grpSpPr>
          <a:xfrm>
            <a:off x="556216" y="5717854"/>
            <a:ext cx="1928002" cy="1140148"/>
            <a:chOff x="0" y="0"/>
            <a:chExt cx="1928001" cy="1140147"/>
          </a:xfrm>
        </p:grpSpPr>
        <p:sp>
          <p:nvSpPr>
            <p:cNvPr id="209" name="Google Shape;209;p14"/>
            <p:cNvSpPr/>
            <p:nvPr/>
          </p:nvSpPr>
          <p:spPr>
            <a:xfrm>
              <a:off x="0" y="0"/>
              <a:ext cx="278678" cy="1140147"/>
            </a:xfrm>
            <a:prstGeom prst="rect">
              <a:avLst/>
            </a:prstGeom>
            <a:solidFill>
              <a:srgbClr val="E28005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14"/>
            <p:cNvSpPr/>
            <p:nvPr/>
          </p:nvSpPr>
          <p:spPr>
            <a:xfrm>
              <a:off x="278678" y="0"/>
              <a:ext cx="278679" cy="1140147"/>
            </a:xfrm>
            <a:prstGeom prst="rect">
              <a:avLst/>
            </a:prstGeom>
            <a:solidFill>
              <a:srgbClr val="4AAAAC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14"/>
            <p:cNvSpPr/>
            <p:nvPr/>
          </p:nvSpPr>
          <p:spPr>
            <a:xfrm>
              <a:off x="557357" y="0"/>
              <a:ext cx="278681" cy="1140147"/>
            </a:xfrm>
            <a:prstGeom prst="rect">
              <a:avLst/>
            </a:prstGeom>
            <a:solidFill>
              <a:srgbClr val="3A8458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14"/>
            <p:cNvSpPr/>
            <p:nvPr/>
          </p:nvSpPr>
          <p:spPr>
            <a:xfrm>
              <a:off x="836036" y="0"/>
              <a:ext cx="278679" cy="1140147"/>
            </a:xfrm>
            <a:prstGeom prst="rect">
              <a:avLst/>
            </a:prstGeom>
            <a:solidFill>
              <a:srgbClr val="FF6C4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14"/>
            <p:cNvSpPr/>
            <p:nvPr/>
          </p:nvSpPr>
          <p:spPr>
            <a:xfrm>
              <a:off x="1114569" y="0"/>
              <a:ext cx="278679" cy="1140147"/>
            </a:xfrm>
            <a:prstGeom prst="rect">
              <a:avLst/>
            </a:prstGeom>
            <a:solidFill>
              <a:srgbClr val="E61A74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14"/>
            <p:cNvSpPr/>
            <p:nvPr/>
          </p:nvSpPr>
          <p:spPr>
            <a:xfrm>
              <a:off x="1378769" y="0"/>
              <a:ext cx="278681" cy="1140147"/>
            </a:xfrm>
            <a:prstGeom prst="rect">
              <a:avLst/>
            </a:prstGeom>
            <a:solidFill>
              <a:srgbClr val="AF223D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14"/>
            <p:cNvSpPr/>
            <p:nvPr/>
          </p:nvSpPr>
          <p:spPr>
            <a:xfrm>
              <a:off x="1649320" y="0"/>
              <a:ext cx="278681" cy="1140147"/>
            </a:xfrm>
            <a:prstGeom prst="rect">
              <a:avLst/>
            </a:prstGeom>
            <a:solidFill>
              <a:srgbClr val="8C578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6" name="Google Shape;216;p14"/>
          <p:cNvGrpSpPr/>
          <p:nvPr/>
        </p:nvGrpSpPr>
        <p:grpSpPr>
          <a:xfrm>
            <a:off x="5819583" y="1428824"/>
            <a:ext cx="6965203" cy="3025809"/>
            <a:chOff x="0" y="0"/>
            <a:chExt cx="6965202" cy="3025807"/>
          </a:xfrm>
        </p:grpSpPr>
        <p:sp>
          <p:nvSpPr>
            <p:cNvPr id="217" name="Google Shape;217;p14"/>
            <p:cNvSpPr txBox="1"/>
            <p:nvPr/>
          </p:nvSpPr>
          <p:spPr>
            <a:xfrm>
              <a:off x="0" y="0"/>
              <a:ext cx="6965202" cy="1430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800"/>
                <a:buFont typeface="Arial"/>
                <a:buNone/>
              </a:pPr>
              <a:r>
                <a:rPr lang="en-US" sz="48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SPCINE</a:t>
              </a:r>
              <a:endPara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EMPRESA DE CINEMA E AUDIOVISUAL 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DE SÃO PAULO</a:t>
              </a:r>
              <a:endParaRPr/>
            </a:p>
          </p:txBody>
        </p:sp>
        <p:pic>
          <p:nvPicPr>
            <p:cNvPr id="218" name="Google Shape;218;p14" descr="Imagem 3"/>
            <p:cNvPicPr preferRelativeResize="0"/>
            <p:nvPr/>
          </p:nvPicPr>
          <p:blipFill rotWithShape="1">
            <a:blip r:embed="rId5">
              <a:alphaModFix/>
            </a:blip>
            <a:srcRect l="20038" t="10556" r="19750" b="24721"/>
            <a:stretch/>
          </p:blipFill>
          <p:spPr>
            <a:xfrm>
              <a:off x="32014" y="2214286"/>
              <a:ext cx="262075" cy="2817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9" name="Google Shape;219;p14"/>
            <p:cNvSpPr txBox="1"/>
            <p:nvPr/>
          </p:nvSpPr>
          <p:spPr>
            <a:xfrm>
              <a:off x="340242" y="1630843"/>
              <a:ext cx="3045124" cy="3769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www.spcine.com.br</a:t>
              </a: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14"/>
            <p:cNvSpPr txBox="1"/>
            <p:nvPr/>
          </p:nvSpPr>
          <p:spPr>
            <a:xfrm>
              <a:off x="340243" y="2155055"/>
              <a:ext cx="3045125" cy="3769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@spcine_</a:t>
              </a:r>
              <a:endParaRPr/>
            </a:p>
          </p:txBody>
        </p:sp>
        <p:pic>
          <p:nvPicPr>
            <p:cNvPr id="221" name="Google Shape;221;p14" descr="Imagem 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1372" y="2717099"/>
              <a:ext cx="232925" cy="232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2" name="Google Shape;222;p14"/>
            <p:cNvSpPr txBox="1"/>
            <p:nvPr/>
          </p:nvSpPr>
          <p:spPr>
            <a:xfrm>
              <a:off x="340242" y="2648895"/>
              <a:ext cx="3045124" cy="3769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/</a:t>
              </a:r>
              <a:r>
                <a:rPr lang="en-US" sz="1800" b="0" i="0" u="none" strike="noStrike" cap="none" err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spcinesp</a:t>
              </a:r>
              <a:endParaRPr sz="1800" b="0" i="0" u="none" strike="noStrike" cap="none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23" name="Google Shape;223;p14" descr="Imagem 9"/>
            <p:cNvPicPr preferRelativeResize="0"/>
            <p:nvPr/>
          </p:nvPicPr>
          <p:blipFill rotWithShape="1">
            <a:blip r:embed="rId7">
              <a:alphaModFix/>
            </a:blip>
            <a:srcRect b="13610"/>
            <a:stretch/>
          </p:blipFill>
          <p:spPr>
            <a:xfrm>
              <a:off x="0" y="1721367"/>
              <a:ext cx="326105" cy="28171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tângulo 41"/>
          <p:cNvSpPr/>
          <p:nvPr/>
        </p:nvSpPr>
        <p:spPr>
          <a:xfrm>
            <a:off x="0" y="-5534"/>
            <a:ext cx="1869399" cy="5431095"/>
          </a:xfrm>
          <a:prstGeom prst="rect">
            <a:avLst/>
          </a:prstGeom>
          <a:solidFill>
            <a:srgbClr val="EA755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1" name="CaixaDeTexto 8"/>
          <p:cNvSpPr txBox="1"/>
          <p:nvPr/>
        </p:nvSpPr>
        <p:spPr>
          <a:xfrm>
            <a:off x="2447219" y="829450"/>
            <a:ext cx="7165052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20" rIns="45719" bIns="45720" anchor="t">
            <a:spAutoFit/>
          </a:bodyPr>
          <a:lstStyle>
            <a:lvl1pPr>
              <a:defRPr sz="2800" b="1">
                <a:solidFill>
                  <a:srgbClr val="7030A0"/>
                </a:solidFill>
                <a:latin typeface="DIN Pro Bold"/>
                <a:ea typeface="DIN Pro Bold"/>
                <a:cs typeface="DIN Pro Bold"/>
                <a:sym typeface="DIN Pro Bold"/>
              </a:defRPr>
            </a:lvl1pPr>
          </a:lstStyle>
          <a:p>
            <a:r>
              <a:rPr lang="pt-BR" b="0">
                <a:latin typeface="Alfa Slab One" panose="020B0604020202020204" charset="0"/>
                <a:cs typeface="Arial" panose="020B0604020202020204" pitchFamily="34" charset="0"/>
              </a:rPr>
              <a:t>SOBRE NÓS</a:t>
            </a:r>
          </a:p>
        </p:txBody>
      </p:sp>
      <p:sp>
        <p:nvSpPr>
          <p:cNvPr id="192" name="CaixaDeTexto 10"/>
          <p:cNvSpPr txBox="1"/>
          <p:nvPr/>
        </p:nvSpPr>
        <p:spPr>
          <a:xfrm>
            <a:off x="2487149" y="1688293"/>
            <a:ext cx="9077609" cy="4524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20" rIns="45719" bIns="45720" anchor="t">
            <a:spAutoFit/>
          </a:bodyPr>
          <a:lstStyle/>
          <a:p>
            <a:pPr>
              <a:buSzPct val="100000"/>
              <a:defRPr>
                <a:solidFill>
                  <a:srgbClr val="404040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endParaRPr lang="pt-BR" sz="2200" b="1">
              <a:solidFill>
                <a:srgbClr val="7030A0"/>
              </a:solidFill>
              <a:ea typeface="+mn-lt"/>
              <a:cs typeface="+mn-lt"/>
            </a:endParaRPr>
          </a:p>
          <a:p>
            <a:pPr algn="just">
              <a:buSzPct val="100000"/>
              <a:defRPr>
                <a:solidFill>
                  <a:srgbClr val="404040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rPr lang="pt-BR" sz="2200">
                <a:solidFill>
                  <a:schemeClr val="tx1"/>
                </a:solidFill>
                <a:latin typeface="+mn-lt"/>
                <a:ea typeface="+mn-lt"/>
              </a:rPr>
              <a:t>Criada em 2015, a </a:t>
            </a:r>
            <a:r>
              <a:rPr lang="pt-BR" sz="2200" b="1" err="1">
                <a:solidFill>
                  <a:schemeClr val="tx1"/>
                </a:solidFill>
                <a:latin typeface="+mn-lt"/>
                <a:ea typeface="+mn-lt"/>
              </a:rPr>
              <a:t>Spcine</a:t>
            </a:r>
            <a:r>
              <a:rPr lang="pt-BR" sz="2200">
                <a:solidFill>
                  <a:schemeClr val="tx1"/>
                </a:solidFill>
                <a:latin typeface="+mn-lt"/>
                <a:ea typeface="+mn-lt"/>
              </a:rPr>
              <a:t> é uma empresa pública de fomento ao audiovisual vinculada à Secretaria Municipal de Cultura da Cidade de São Paulo. Atua como um escritório de desenvolvimento, financiamento e implementação de programas e políticas para os setores de cinema, TV, games e novas mídias. </a:t>
            </a:r>
          </a:p>
          <a:p>
            <a:pPr algn="just">
              <a:buSzPct val="100000"/>
              <a:defRPr>
                <a:solidFill>
                  <a:srgbClr val="404040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endParaRPr lang="pt-BR" sz="2200">
              <a:solidFill>
                <a:schemeClr val="tx1"/>
              </a:solidFill>
              <a:latin typeface="+mn-lt"/>
              <a:ea typeface="+mn-lt"/>
              <a:cs typeface="Arial" panose="020B0604020202020204" pitchFamily="34" charset="0"/>
            </a:endParaRPr>
          </a:p>
          <a:p>
            <a:pPr algn="just">
              <a:buSzPct val="100000"/>
              <a:defRPr>
                <a:solidFill>
                  <a:srgbClr val="404040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rPr lang="pt-BR" sz="2200" b="1">
                <a:solidFill>
                  <a:schemeClr val="tx1"/>
                </a:solidFill>
                <a:latin typeface="+mn-lt"/>
                <a:ea typeface="+mn-lt"/>
              </a:rPr>
              <a:t>Nossa missão é promover o fortalecimento e o desenvolvimento democrático, inclusivo e sustentável do setor audiovisual, por meio do pensamento, formulação, implementação e avaliação das políticas públicas, articulando parcerias, recursos e ações inovadoras.</a:t>
            </a:r>
          </a:p>
          <a:p>
            <a:pPr algn="just">
              <a:buSzPct val="100000"/>
              <a:defRPr>
                <a:solidFill>
                  <a:srgbClr val="404040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endParaRPr lang="pt-BR" sz="2400">
              <a:solidFill>
                <a:schemeClr val="tx1"/>
              </a:solidFill>
              <a:latin typeface="+mn-lt"/>
              <a:ea typeface="+mn-lt"/>
              <a:cs typeface="Arial" panose="020B0604020202020204" pitchFamily="34" charset="0"/>
            </a:endParaRPr>
          </a:p>
        </p:txBody>
      </p:sp>
      <p:pic>
        <p:nvPicPr>
          <p:cNvPr id="193" name="Imagem 13" descr="Imagem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50" y="447049"/>
            <a:ext cx="2902205" cy="915027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Retângulo 34"/>
          <p:cNvSpPr/>
          <p:nvPr/>
        </p:nvSpPr>
        <p:spPr>
          <a:xfrm>
            <a:off x="211949" y="5717854"/>
            <a:ext cx="278679" cy="114014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6" name="Retângulo 35"/>
          <p:cNvSpPr/>
          <p:nvPr/>
        </p:nvSpPr>
        <p:spPr>
          <a:xfrm>
            <a:off x="490627" y="5717854"/>
            <a:ext cx="278680" cy="1140147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7" name="Retângulo 36"/>
          <p:cNvSpPr/>
          <p:nvPr/>
        </p:nvSpPr>
        <p:spPr>
          <a:xfrm>
            <a:off x="769307" y="5717854"/>
            <a:ext cx="278681" cy="1140147"/>
          </a:xfrm>
          <a:prstGeom prst="rect">
            <a:avLst/>
          </a:prstGeom>
          <a:solidFill>
            <a:srgbClr val="BFBFBF"/>
          </a:solidFill>
          <a:ln w="12700">
            <a:miter lim="400000"/>
          </a:ln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8" name="Retângulo 37"/>
          <p:cNvSpPr/>
          <p:nvPr/>
        </p:nvSpPr>
        <p:spPr>
          <a:xfrm>
            <a:off x="1047986" y="5717854"/>
            <a:ext cx="278680" cy="1140147"/>
          </a:xfrm>
          <a:prstGeom prst="rect">
            <a:avLst/>
          </a:prstGeom>
          <a:solidFill>
            <a:srgbClr val="FF6C4E"/>
          </a:solidFill>
          <a:ln w="12700">
            <a:miter lim="400000"/>
          </a:ln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9" name="Retângulo 38"/>
          <p:cNvSpPr/>
          <p:nvPr/>
        </p:nvSpPr>
        <p:spPr>
          <a:xfrm>
            <a:off x="1326519" y="5717854"/>
            <a:ext cx="278680" cy="1140147"/>
          </a:xfrm>
          <a:prstGeom prst="rect">
            <a:avLst/>
          </a:prstGeom>
          <a:solidFill>
            <a:srgbClr val="A6A6A6"/>
          </a:solidFill>
          <a:ln w="12700">
            <a:miter lim="400000"/>
          </a:ln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0" name="Retângulo 39"/>
          <p:cNvSpPr/>
          <p:nvPr/>
        </p:nvSpPr>
        <p:spPr>
          <a:xfrm>
            <a:off x="1590718" y="5717854"/>
            <a:ext cx="278681" cy="1140147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1" name="Retângulo 40"/>
          <p:cNvSpPr/>
          <p:nvPr/>
        </p:nvSpPr>
        <p:spPr>
          <a:xfrm>
            <a:off x="1854919" y="5717854"/>
            <a:ext cx="278681" cy="1140147"/>
          </a:xfrm>
          <a:prstGeom prst="rect">
            <a:avLst/>
          </a:prstGeom>
          <a:solidFill>
            <a:srgbClr val="767171"/>
          </a:solidFill>
          <a:ln w="12700">
            <a:miter lim="400000"/>
          </a:ln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02" name="Imagem 42" descr="Imagem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5804" y="1450243"/>
            <a:ext cx="2628901" cy="2628901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CaixaDeTexto 21"/>
          <p:cNvSpPr txBox="1"/>
          <p:nvPr/>
        </p:nvSpPr>
        <p:spPr>
          <a:xfrm rot="16200000">
            <a:off x="266960" y="2202164"/>
            <a:ext cx="1674072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7030A0"/>
                </a:solidFill>
                <a:latin typeface="Alfa Slab One"/>
                <a:ea typeface="Alfa Slab One"/>
                <a:cs typeface="Alfa Slab One"/>
                <a:sym typeface="Alfa Slab One"/>
              </a:defRPr>
            </a:pPr>
            <a:r>
              <a:rPr lang="pt-BR"/>
              <a:t>institucional</a:t>
            </a:r>
            <a:endParaRPr/>
          </a:p>
          <a:p>
            <a:pPr>
              <a:defRPr>
                <a:solidFill>
                  <a:srgbClr val="7030A0"/>
                </a:solidFill>
                <a:latin typeface="Alfa Slab One"/>
                <a:ea typeface="Alfa Slab One"/>
                <a:cs typeface="Alfa Slab One"/>
                <a:sym typeface="Alfa Slab One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6488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tângulo 41"/>
          <p:cNvSpPr/>
          <p:nvPr/>
        </p:nvSpPr>
        <p:spPr>
          <a:xfrm>
            <a:off x="0" y="-1"/>
            <a:ext cx="1936751" cy="5327662"/>
          </a:xfrm>
          <a:prstGeom prst="rect">
            <a:avLst/>
          </a:prstGeom>
          <a:solidFill>
            <a:srgbClr val="EA755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1" name="CaixaDeTexto 8"/>
          <p:cNvSpPr txBox="1"/>
          <p:nvPr/>
        </p:nvSpPr>
        <p:spPr>
          <a:xfrm>
            <a:off x="2340094" y="901516"/>
            <a:ext cx="7165052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20" rIns="45719" bIns="45720" anchor="t">
            <a:spAutoFit/>
          </a:bodyPr>
          <a:lstStyle>
            <a:lvl1pPr>
              <a:defRPr sz="2800" b="1">
                <a:solidFill>
                  <a:srgbClr val="7030A0"/>
                </a:solidFill>
                <a:latin typeface="DIN Pro Bold"/>
                <a:ea typeface="DIN Pro Bold"/>
                <a:cs typeface="DIN Pro Bold"/>
                <a:sym typeface="DIN Pro Bold"/>
              </a:defRPr>
            </a:lvl1pPr>
          </a:lstStyle>
          <a:p>
            <a:r>
              <a:rPr lang="pt-BR" b="0">
                <a:latin typeface="Alfa Slab One" panose="020B0604020202020204" charset="0"/>
                <a:cs typeface="Arial" panose="020B0604020202020204" pitchFamily="34" charset="0"/>
              </a:rPr>
              <a:t>ESTRUTURA</a:t>
            </a:r>
          </a:p>
        </p:txBody>
      </p:sp>
      <p:pic>
        <p:nvPicPr>
          <p:cNvPr id="193" name="Imagem 13" descr="Imagem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50" y="447049"/>
            <a:ext cx="2902205" cy="915027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Retângulo 34"/>
          <p:cNvSpPr/>
          <p:nvPr/>
        </p:nvSpPr>
        <p:spPr>
          <a:xfrm>
            <a:off x="211949" y="5717854"/>
            <a:ext cx="278679" cy="114014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6" name="Retângulo 35"/>
          <p:cNvSpPr/>
          <p:nvPr/>
        </p:nvSpPr>
        <p:spPr>
          <a:xfrm>
            <a:off x="490627" y="5717854"/>
            <a:ext cx="278680" cy="1140147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7" name="Retângulo 36"/>
          <p:cNvSpPr/>
          <p:nvPr/>
        </p:nvSpPr>
        <p:spPr>
          <a:xfrm>
            <a:off x="769307" y="5717854"/>
            <a:ext cx="278681" cy="1140147"/>
          </a:xfrm>
          <a:prstGeom prst="rect">
            <a:avLst/>
          </a:prstGeom>
          <a:solidFill>
            <a:srgbClr val="BFBFBF"/>
          </a:solidFill>
          <a:ln w="12700">
            <a:miter lim="400000"/>
          </a:ln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8" name="Retângulo 37"/>
          <p:cNvSpPr/>
          <p:nvPr/>
        </p:nvSpPr>
        <p:spPr>
          <a:xfrm>
            <a:off x="1047986" y="5717854"/>
            <a:ext cx="278680" cy="1140147"/>
          </a:xfrm>
          <a:prstGeom prst="rect">
            <a:avLst/>
          </a:prstGeom>
          <a:solidFill>
            <a:srgbClr val="FF6C4E"/>
          </a:solidFill>
          <a:ln w="12700">
            <a:miter lim="400000"/>
          </a:ln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9" name="Retângulo 38"/>
          <p:cNvSpPr/>
          <p:nvPr/>
        </p:nvSpPr>
        <p:spPr>
          <a:xfrm>
            <a:off x="1326519" y="5717854"/>
            <a:ext cx="278680" cy="1140147"/>
          </a:xfrm>
          <a:prstGeom prst="rect">
            <a:avLst/>
          </a:prstGeom>
          <a:solidFill>
            <a:srgbClr val="A6A6A6"/>
          </a:solidFill>
          <a:ln w="12700">
            <a:miter lim="400000"/>
          </a:ln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0" name="Retângulo 39"/>
          <p:cNvSpPr/>
          <p:nvPr/>
        </p:nvSpPr>
        <p:spPr>
          <a:xfrm>
            <a:off x="1590718" y="5717854"/>
            <a:ext cx="278681" cy="1140147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1" name="Retângulo 40"/>
          <p:cNvSpPr/>
          <p:nvPr/>
        </p:nvSpPr>
        <p:spPr>
          <a:xfrm>
            <a:off x="1854919" y="5717854"/>
            <a:ext cx="278681" cy="1140147"/>
          </a:xfrm>
          <a:prstGeom prst="rect">
            <a:avLst/>
          </a:prstGeom>
          <a:solidFill>
            <a:srgbClr val="767171"/>
          </a:solidFill>
          <a:ln w="12700">
            <a:miter lim="400000"/>
          </a:ln>
        </p:spPr>
        <p:txBody>
          <a:bodyPr lIns="45719" rIns="45719" anchor="ctr"/>
          <a:lstStyle/>
          <a:p>
            <a:pPr algn="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02" name="Imagem 42" descr="Imagem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5804" y="1520583"/>
            <a:ext cx="2628901" cy="2628901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CaixaDeTexto 21"/>
          <p:cNvSpPr txBox="1"/>
          <p:nvPr/>
        </p:nvSpPr>
        <p:spPr>
          <a:xfrm rot="16200000">
            <a:off x="256486" y="2173410"/>
            <a:ext cx="1674072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7030A0"/>
                </a:solidFill>
                <a:latin typeface="Alfa Slab One"/>
                <a:ea typeface="Alfa Slab One"/>
                <a:cs typeface="Alfa Slab One"/>
                <a:sym typeface="Alfa Slab One"/>
              </a:defRPr>
            </a:pPr>
            <a:r>
              <a:rPr lang="pt-BR"/>
              <a:t>institucional</a:t>
            </a:r>
            <a:endParaRPr/>
          </a:p>
          <a:p>
            <a:pPr>
              <a:defRPr>
                <a:solidFill>
                  <a:srgbClr val="7030A0"/>
                </a:solidFill>
                <a:latin typeface="Alfa Slab One"/>
                <a:ea typeface="Alfa Slab One"/>
                <a:cs typeface="Alfa Slab One"/>
                <a:sym typeface="Alfa Slab One"/>
              </a:defRPr>
            </a:pPr>
            <a:endParaRPr/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7E058D51-CDE8-614A-AEF8-927DB29A7BBB}"/>
              </a:ext>
            </a:extLst>
          </p:cNvPr>
          <p:cNvGrpSpPr/>
          <p:nvPr/>
        </p:nvGrpSpPr>
        <p:grpSpPr>
          <a:xfrm>
            <a:off x="2555754" y="3142713"/>
            <a:ext cx="3144791" cy="550734"/>
            <a:chOff x="141734" y="2208754"/>
            <a:chExt cx="3144791" cy="550734"/>
          </a:xfr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chilly" dir="t"/>
          </a:scene3d>
        </p:grpSpPr>
        <p:sp>
          <p:nvSpPr>
            <p:cNvPr id="46" name="Retângulo Arredondado 45">
              <a:extLst>
                <a:ext uri="{FF2B5EF4-FFF2-40B4-BE49-F238E27FC236}">
                  <a16:creationId xmlns:a16="http://schemas.microsoft.com/office/drawing/2014/main" id="{C201D269-B7CE-A742-96EF-F242DB8943F0}"/>
                </a:ext>
              </a:extLst>
            </p:cNvPr>
            <p:cNvSpPr/>
            <p:nvPr/>
          </p:nvSpPr>
          <p:spPr>
            <a:xfrm>
              <a:off x="141734" y="2208754"/>
              <a:ext cx="3144791" cy="550734"/>
            </a:xfrm>
            <a:prstGeom prst="roundRect">
              <a:avLst>
                <a:gd name="adj" fmla="val 10000"/>
              </a:avLst>
            </a:prstGeom>
            <a:grpFill/>
            <a:sp3d prstMaterial="translucentPowder">
              <a:bevelT w="127000" h="25400" prst="softRound"/>
            </a:sp3d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F5999050-A7F7-1F45-9648-63D162693D2D}"/>
                </a:ext>
              </a:extLst>
            </p:cNvPr>
            <p:cNvSpPr txBox="1"/>
            <p:nvPr/>
          </p:nvSpPr>
          <p:spPr>
            <a:xfrm>
              <a:off x="157864" y="2224884"/>
              <a:ext cx="3112531" cy="518474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400" b="1" kern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Spcine</a:t>
              </a:r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C8FC217C-C959-824E-9455-315013A67057}"/>
              </a:ext>
            </a:extLst>
          </p:cNvPr>
          <p:cNvGrpSpPr/>
          <p:nvPr/>
        </p:nvGrpSpPr>
        <p:grpSpPr>
          <a:xfrm>
            <a:off x="5761095" y="2294564"/>
            <a:ext cx="2515831" cy="708180"/>
            <a:chOff x="3748999" y="795539"/>
            <a:chExt cx="2515831" cy="708180"/>
          </a:xfr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chilly" dir="t"/>
          </a:scene3d>
        </p:grpSpPr>
        <p:sp>
          <p:nvSpPr>
            <p:cNvPr id="44" name="Retângulo Arredondado 43">
              <a:extLst>
                <a:ext uri="{FF2B5EF4-FFF2-40B4-BE49-F238E27FC236}">
                  <a16:creationId xmlns:a16="http://schemas.microsoft.com/office/drawing/2014/main" id="{22451223-1494-3840-ABF1-326E0F37AA3F}"/>
                </a:ext>
              </a:extLst>
            </p:cNvPr>
            <p:cNvSpPr/>
            <p:nvPr/>
          </p:nvSpPr>
          <p:spPr>
            <a:xfrm>
              <a:off x="3748999" y="952985"/>
              <a:ext cx="2515831" cy="550734"/>
            </a:xfrm>
            <a:prstGeom prst="roundRect">
              <a:avLst>
                <a:gd name="adj" fmla="val 10000"/>
              </a:avLst>
            </a:prstGeom>
            <a:grpFill/>
            <a:sp3d prstMaterial="translucentPowder">
              <a:bevelT w="127000" h="25400" prst="softRound"/>
            </a:sp3d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796A63E4-3173-DD4B-A19F-FF663DA15106}"/>
                </a:ext>
              </a:extLst>
            </p:cNvPr>
            <p:cNvSpPr txBox="1"/>
            <p:nvPr/>
          </p:nvSpPr>
          <p:spPr>
            <a:xfrm>
              <a:off x="3765129" y="795539"/>
              <a:ext cx="2499701" cy="69205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600" b="1" kern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Diretoria de Inovação e Políticas do Audiovisual</a:t>
              </a:r>
            </a:p>
          </p:txBody>
        </p: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FCAFB7E5-3A7E-6C4F-BA4B-CCC679362556}"/>
              </a:ext>
            </a:extLst>
          </p:cNvPr>
          <p:cNvGrpSpPr/>
          <p:nvPr/>
        </p:nvGrpSpPr>
        <p:grpSpPr>
          <a:xfrm>
            <a:off x="8752889" y="1391853"/>
            <a:ext cx="2067577" cy="550734"/>
            <a:chOff x="6705417" y="3472"/>
            <a:chExt cx="2067577" cy="550734"/>
          </a:xfr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chilly" dir="t"/>
          </a:scene3d>
        </p:grpSpPr>
        <p:sp>
          <p:nvSpPr>
            <p:cNvPr id="42" name="Retângulo Arredondado 41">
              <a:extLst>
                <a:ext uri="{FF2B5EF4-FFF2-40B4-BE49-F238E27FC236}">
                  <a16:creationId xmlns:a16="http://schemas.microsoft.com/office/drawing/2014/main" id="{C3035929-76FA-2A4E-8888-A58E921119E8}"/>
                </a:ext>
              </a:extLst>
            </p:cNvPr>
            <p:cNvSpPr/>
            <p:nvPr/>
          </p:nvSpPr>
          <p:spPr>
            <a:xfrm>
              <a:off x="6705417" y="3472"/>
              <a:ext cx="2067577" cy="550734"/>
            </a:xfrm>
            <a:prstGeom prst="roundRect">
              <a:avLst>
                <a:gd name="adj" fmla="val 10000"/>
              </a:avLst>
            </a:prstGeom>
            <a:grpFill/>
            <a:sp3d prstMaterial="translucentPowder">
              <a:bevelT w="127000" h="25400" prst="softRound"/>
            </a:sp3d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ACDA4E84-FFF0-C54C-979E-758BD0716B02}"/>
                </a:ext>
              </a:extLst>
            </p:cNvPr>
            <p:cNvSpPr txBox="1"/>
            <p:nvPr/>
          </p:nvSpPr>
          <p:spPr>
            <a:xfrm>
              <a:off x="6721547" y="19602"/>
              <a:ext cx="2035317" cy="518474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400" kern="1200">
                  <a:solidFill>
                    <a:schemeClr val="tx1"/>
                  </a:solidFill>
                  <a:latin typeface="+mj-lt"/>
                  <a:cs typeface="DIN Pro" panose="020B0504020101020102" pitchFamily="34" charset="0"/>
                </a:rPr>
                <a:t>Difusão</a:t>
              </a:r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E13C467C-94F9-5747-B8A4-795BD264E0B3}"/>
              </a:ext>
            </a:extLst>
          </p:cNvPr>
          <p:cNvGrpSpPr/>
          <p:nvPr/>
        </p:nvGrpSpPr>
        <p:grpSpPr>
          <a:xfrm>
            <a:off x="8765105" y="2037902"/>
            <a:ext cx="2069780" cy="549726"/>
            <a:chOff x="6705417" y="636817"/>
            <a:chExt cx="2069780" cy="549726"/>
          </a:xfr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chilly" dir="t"/>
          </a:scene3d>
        </p:grpSpPr>
        <p:sp>
          <p:nvSpPr>
            <p:cNvPr id="40" name="Retângulo Arredondado 39">
              <a:extLst>
                <a:ext uri="{FF2B5EF4-FFF2-40B4-BE49-F238E27FC236}">
                  <a16:creationId xmlns:a16="http://schemas.microsoft.com/office/drawing/2014/main" id="{A04017AA-C847-B443-801D-BECB039E7568}"/>
                </a:ext>
              </a:extLst>
            </p:cNvPr>
            <p:cNvSpPr/>
            <p:nvPr/>
          </p:nvSpPr>
          <p:spPr>
            <a:xfrm>
              <a:off x="6705417" y="636817"/>
              <a:ext cx="2069780" cy="549726"/>
            </a:xfrm>
            <a:prstGeom prst="roundRect">
              <a:avLst>
                <a:gd name="adj" fmla="val 10000"/>
              </a:avLst>
            </a:prstGeom>
            <a:grpFill/>
            <a:sp3d prstMaterial="translucentPowder">
              <a:bevelT w="127000" h="25400" prst="softRound"/>
            </a:sp3d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D867DB30-8386-3049-B5CE-81C755593F1E}"/>
                </a:ext>
              </a:extLst>
            </p:cNvPr>
            <p:cNvSpPr txBox="1"/>
            <p:nvPr/>
          </p:nvSpPr>
          <p:spPr>
            <a:xfrm>
              <a:off x="6721518" y="652918"/>
              <a:ext cx="2037578" cy="517524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400" kern="1200">
                  <a:solidFill>
                    <a:schemeClr val="tx1"/>
                  </a:solidFill>
                  <a:latin typeface="+mj-lt"/>
                  <a:cs typeface="DIN Pro" panose="020B0504020101020102" pitchFamily="34" charset="0"/>
                </a:rPr>
                <a:t>Eventos</a:t>
              </a:r>
            </a:p>
          </p:txBody>
        </p: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597814BF-A946-D34D-99D2-6D4840BD04FA}"/>
              </a:ext>
            </a:extLst>
          </p:cNvPr>
          <p:cNvGrpSpPr/>
          <p:nvPr/>
        </p:nvGrpSpPr>
        <p:grpSpPr>
          <a:xfrm>
            <a:off x="8781206" y="2687702"/>
            <a:ext cx="2068469" cy="550734"/>
            <a:chOff x="6705417" y="1269153"/>
            <a:chExt cx="2068469" cy="550734"/>
          </a:xfr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chilly" dir="t"/>
          </a:scene3d>
        </p:grpSpPr>
        <p:sp>
          <p:nvSpPr>
            <p:cNvPr id="38" name="Retângulo Arredondado 37">
              <a:extLst>
                <a:ext uri="{FF2B5EF4-FFF2-40B4-BE49-F238E27FC236}">
                  <a16:creationId xmlns:a16="http://schemas.microsoft.com/office/drawing/2014/main" id="{2AA0A407-F910-4048-9FB8-A32F6F22D177}"/>
                </a:ext>
              </a:extLst>
            </p:cNvPr>
            <p:cNvSpPr/>
            <p:nvPr/>
          </p:nvSpPr>
          <p:spPr>
            <a:xfrm>
              <a:off x="6705417" y="1269153"/>
              <a:ext cx="2068469" cy="550734"/>
            </a:xfrm>
            <a:prstGeom prst="roundRect">
              <a:avLst>
                <a:gd name="adj" fmla="val 10000"/>
              </a:avLst>
            </a:prstGeom>
            <a:grpFill/>
            <a:sp3d prstMaterial="translucentPowder">
              <a:bevelT w="127000" h="25400" prst="softRound"/>
            </a:sp3d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B7715323-81D3-C348-AC4B-0F247416E377}"/>
                </a:ext>
              </a:extLst>
            </p:cNvPr>
            <p:cNvSpPr txBox="1"/>
            <p:nvPr/>
          </p:nvSpPr>
          <p:spPr>
            <a:xfrm>
              <a:off x="6721547" y="1285283"/>
              <a:ext cx="2036209" cy="518474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400" kern="1200">
                  <a:solidFill>
                    <a:schemeClr val="tx1"/>
                  </a:solidFill>
                  <a:latin typeface="+mj-lt"/>
                  <a:cs typeface="DIN Pro" panose="020B0504020101020102" pitchFamily="34" charset="0"/>
                </a:rPr>
                <a:t>Formação</a:t>
              </a: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EAD477A9-F5B0-5B41-BB65-05F95DE846DA}"/>
              </a:ext>
            </a:extLst>
          </p:cNvPr>
          <p:cNvGrpSpPr/>
          <p:nvPr/>
        </p:nvGrpSpPr>
        <p:grpSpPr>
          <a:xfrm>
            <a:off x="8771833" y="3338510"/>
            <a:ext cx="2070000" cy="550734"/>
            <a:chOff x="6668816" y="1915021"/>
            <a:chExt cx="2070000" cy="550734"/>
          </a:xfr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chilly" dir="t"/>
          </a:scene3d>
        </p:grpSpPr>
        <p:sp>
          <p:nvSpPr>
            <p:cNvPr id="36" name="Retângulo Arredondado 35">
              <a:extLst>
                <a:ext uri="{FF2B5EF4-FFF2-40B4-BE49-F238E27FC236}">
                  <a16:creationId xmlns:a16="http://schemas.microsoft.com/office/drawing/2014/main" id="{104910E3-1F50-A94D-80A1-6119FC5175EA}"/>
                </a:ext>
              </a:extLst>
            </p:cNvPr>
            <p:cNvSpPr/>
            <p:nvPr/>
          </p:nvSpPr>
          <p:spPr>
            <a:xfrm>
              <a:off x="6668816" y="1915021"/>
              <a:ext cx="2070000" cy="550734"/>
            </a:xfrm>
            <a:prstGeom prst="roundRect">
              <a:avLst>
                <a:gd name="adj" fmla="val 10000"/>
              </a:avLst>
            </a:prstGeom>
            <a:grpFill/>
            <a:sp3d prstMaterial="translucentPowder">
              <a:bevelT w="127000" h="25400" prst="softRound"/>
            </a:sp3d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E736DC3D-25FF-4943-910E-5B22763C8DF2}"/>
                </a:ext>
              </a:extLst>
            </p:cNvPr>
            <p:cNvSpPr txBox="1"/>
            <p:nvPr/>
          </p:nvSpPr>
          <p:spPr>
            <a:xfrm>
              <a:off x="6684946" y="1931151"/>
              <a:ext cx="2037740" cy="518474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kern="1200">
                  <a:solidFill>
                    <a:schemeClr val="tx1"/>
                  </a:solidFill>
                  <a:latin typeface="+mj-lt"/>
                  <a:cs typeface="DIN Pro" panose="020B0504020101020102" pitchFamily="34" charset="0"/>
                </a:rPr>
                <a:t>Games</a:t>
              </a:r>
              <a:endParaRPr lang="pt-BR" sz="1400" kern="1200">
                <a:solidFill>
                  <a:schemeClr val="tx1"/>
                </a:solidFill>
                <a:latin typeface="+mj-lt"/>
                <a:cs typeface="DIN Pro" panose="020B0504020101020102" pitchFamily="34" charset="0"/>
              </a:endParaRPr>
            </a:p>
          </p:txBody>
        </p: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6B86D5CC-D2A9-B849-A4B7-CDBC7455E9B2}"/>
              </a:ext>
            </a:extLst>
          </p:cNvPr>
          <p:cNvGrpSpPr/>
          <p:nvPr/>
        </p:nvGrpSpPr>
        <p:grpSpPr>
          <a:xfrm>
            <a:off x="5777225" y="4306271"/>
            <a:ext cx="2531961" cy="708180"/>
            <a:chOff x="3736949" y="3606348"/>
            <a:chExt cx="2531961" cy="708180"/>
          </a:xfrm>
          <a:solidFill>
            <a:srgbClr val="D07DBF"/>
          </a:solidFill>
          <a:scene3d>
            <a:camera prst="orthographicFront"/>
            <a:lightRig rig="chilly" dir="t"/>
          </a:scene3d>
        </p:grpSpPr>
        <p:sp>
          <p:nvSpPr>
            <p:cNvPr id="34" name="Retângulo Arredondado 33">
              <a:extLst>
                <a:ext uri="{FF2B5EF4-FFF2-40B4-BE49-F238E27FC236}">
                  <a16:creationId xmlns:a16="http://schemas.microsoft.com/office/drawing/2014/main" id="{4CCED5BB-539B-3848-9D4E-53EE4B73036B}"/>
                </a:ext>
              </a:extLst>
            </p:cNvPr>
            <p:cNvSpPr/>
            <p:nvPr/>
          </p:nvSpPr>
          <p:spPr>
            <a:xfrm>
              <a:off x="3736949" y="3606348"/>
              <a:ext cx="2515831" cy="550734"/>
            </a:xfrm>
            <a:prstGeom prst="roundRect">
              <a:avLst>
                <a:gd name="adj" fmla="val 10000"/>
              </a:avLst>
            </a:prstGeom>
            <a:grpFill/>
            <a:sp3d prstMaterial="translucentPowder">
              <a:bevelT w="127000" h="25400" prst="softRound"/>
            </a:sp3d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4954FD6C-1567-184F-B431-4E7D7A53E346}"/>
                </a:ext>
              </a:extLst>
            </p:cNvPr>
            <p:cNvSpPr txBox="1"/>
            <p:nvPr/>
          </p:nvSpPr>
          <p:spPr>
            <a:xfrm>
              <a:off x="3753079" y="3622477"/>
              <a:ext cx="2515831" cy="69205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600" b="1" kern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Diretoria de Investimentos e Parcerias Estratégicas   </a:t>
              </a:r>
            </a:p>
          </p:txBody>
        </p: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6823FC6F-2132-CC48-89AA-00D2C584C682}"/>
              </a:ext>
            </a:extLst>
          </p:cNvPr>
          <p:cNvGrpSpPr/>
          <p:nvPr/>
        </p:nvGrpSpPr>
        <p:grpSpPr>
          <a:xfrm>
            <a:off x="8735867" y="4023451"/>
            <a:ext cx="2141933" cy="550734"/>
            <a:chOff x="6705417" y="2608137"/>
            <a:chExt cx="2068469" cy="550734"/>
          </a:xfrm>
          <a:solidFill>
            <a:srgbClr val="D07DBF"/>
          </a:solidFill>
          <a:scene3d>
            <a:camera prst="orthographicFront"/>
            <a:lightRig rig="chilly" dir="t"/>
          </a:scene3d>
        </p:grpSpPr>
        <p:sp>
          <p:nvSpPr>
            <p:cNvPr id="32" name="Retângulo Arredondado 31">
              <a:extLst>
                <a:ext uri="{FF2B5EF4-FFF2-40B4-BE49-F238E27FC236}">
                  <a16:creationId xmlns:a16="http://schemas.microsoft.com/office/drawing/2014/main" id="{E059C158-35A5-D14F-8F48-3CA8CC284055}"/>
                </a:ext>
              </a:extLst>
            </p:cNvPr>
            <p:cNvSpPr/>
            <p:nvPr/>
          </p:nvSpPr>
          <p:spPr>
            <a:xfrm>
              <a:off x="6705417" y="2608137"/>
              <a:ext cx="2068469" cy="550734"/>
            </a:xfrm>
            <a:prstGeom prst="roundRect">
              <a:avLst>
                <a:gd name="adj" fmla="val 10000"/>
              </a:avLst>
            </a:prstGeom>
            <a:grpFill/>
            <a:sp3d prstMaterial="translucentPowder">
              <a:bevelT w="127000" h="25400" prst="softRound"/>
            </a:sp3d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AE4F7D79-0A85-A943-85C1-6A29CDD98687}"/>
                </a:ext>
              </a:extLst>
            </p:cNvPr>
            <p:cNvSpPr txBox="1"/>
            <p:nvPr/>
          </p:nvSpPr>
          <p:spPr>
            <a:xfrm>
              <a:off x="6721547" y="2624267"/>
              <a:ext cx="2036209" cy="518474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400" kern="1200" err="1">
                  <a:solidFill>
                    <a:schemeClr val="tx1"/>
                  </a:solidFill>
                  <a:latin typeface="+mj-lt"/>
                  <a:cs typeface="DIN Pro" panose="020B0504020101020102" pitchFamily="34" charset="0"/>
                </a:rPr>
                <a:t>SPFilm</a:t>
              </a:r>
              <a:endParaRPr lang="en-US" sz="1400" kern="1200">
                <a:solidFill>
                  <a:schemeClr val="tx1"/>
                </a:solidFill>
                <a:latin typeface="+mj-lt"/>
                <a:cs typeface="DIN Pro" panose="020B0504020101020102" pitchFamily="34" charset="0"/>
              </a:endParaRPr>
            </a:p>
          </p:txBody>
        </p: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358E22D2-3099-C241-9973-E7B53D41090E}"/>
              </a:ext>
            </a:extLst>
          </p:cNvPr>
          <p:cNvGrpSpPr/>
          <p:nvPr/>
        </p:nvGrpSpPr>
        <p:grpSpPr>
          <a:xfrm>
            <a:off x="8753055" y="4618466"/>
            <a:ext cx="2124745" cy="550734"/>
            <a:chOff x="6693367" y="3217381"/>
            <a:chExt cx="2068469" cy="550734"/>
          </a:xfrm>
          <a:scene3d>
            <a:camera prst="orthographicFront"/>
            <a:lightRig rig="chilly" dir="t"/>
          </a:scene3d>
        </p:grpSpPr>
        <p:sp>
          <p:nvSpPr>
            <p:cNvPr id="30" name="Retângulo Arredondado 29">
              <a:extLst>
                <a:ext uri="{FF2B5EF4-FFF2-40B4-BE49-F238E27FC236}">
                  <a16:creationId xmlns:a16="http://schemas.microsoft.com/office/drawing/2014/main" id="{CB1ADC40-6279-B645-A88A-D06945290A21}"/>
                </a:ext>
              </a:extLst>
            </p:cNvPr>
            <p:cNvSpPr/>
            <p:nvPr/>
          </p:nvSpPr>
          <p:spPr>
            <a:xfrm>
              <a:off x="6693367" y="3217381"/>
              <a:ext cx="2068469" cy="550734"/>
            </a:xfrm>
            <a:prstGeom prst="roundRect">
              <a:avLst>
                <a:gd name="adj" fmla="val 10000"/>
              </a:avLst>
            </a:prstGeom>
            <a:sp3d prstMaterial="translucentPowder">
              <a:bevelT w="127000" h="25400" prst="softRound"/>
            </a:sp3d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E3CA6FBD-0609-8344-A7F5-ED139FC86AEE}"/>
                </a:ext>
              </a:extLst>
            </p:cNvPr>
            <p:cNvSpPr txBox="1"/>
            <p:nvPr/>
          </p:nvSpPr>
          <p:spPr>
            <a:xfrm>
              <a:off x="6709497" y="3233511"/>
              <a:ext cx="2036209" cy="518474"/>
            </a:xfrm>
            <a:prstGeom prst="rect">
              <a:avLst/>
            </a:prstGeom>
            <a:solidFill>
              <a:srgbClr val="D07DBF"/>
            </a:solidFill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400" kern="1200">
                  <a:solidFill>
                    <a:schemeClr val="tx1"/>
                  </a:solidFill>
                  <a:latin typeface="+mj-lt"/>
                  <a:cs typeface="DIN Pro" panose="020B0504020101020102" pitchFamily="34" charset="0"/>
                </a:rPr>
                <a:t>Observatório</a:t>
              </a:r>
              <a:endParaRPr lang="en-US" sz="1400" kern="1200">
                <a:solidFill>
                  <a:schemeClr val="tx1"/>
                </a:solidFill>
                <a:latin typeface="+mj-lt"/>
                <a:cs typeface="DIN Pro" panose="020B0504020101020102" pitchFamily="34" charset="0"/>
              </a:endParaRPr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8925F30E-5946-8A46-A407-AB8817D342F0}"/>
              </a:ext>
            </a:extLst>
          </p:cNvPr>
          <p:cNvGrpSpPr/>
          <p:nvPr/>
        </p:nvGrpSpPr>
        <p:grpSpPr>
          <a:xfrm>
            <a:off x="8752442" y="5201793"/>
            <a:ext cx="2125358" cy="570321"/>
            <a:chOff x="6705417" y="3792738"/>
            <a:chExt cx="2068469" cy="570321"/>
          </a:xfrm>
          <a:solidFill>
            <a:srgbClr val="D07DBF"/>
          </a:solidFill>
          <a:scene3d>
            <a:camera prst="orthographicFront"/>
            <a:lightRig rig="chilly" dir="t"/>
          </a:scene3d>
        </p:grpSpPr>
        <p:sp>
          <p:nvSpPr>
            <p:cNvPr id="28" name="Retângulo Arredondado 27">
              <a:extLst>
                <a:ext uri="{FF2B5EF4-FFF2-40B4-BE49-F238E27FC236}">
                  <a16:creationId xmlns:a16="http://schemas.microsoft.com/office/drawing/2014/main" id="{440051DC-762F-784E-A387-4B28FDFB99CB}"/>
                </a:ext>
              </a:extLst>
            </p:cNvPr>
            <p:cNvSpPr/>
            <p:nvPr/>
          </p:nvSpPr>
          <p:spPr>
            <a:xfrm>
              <a:off x="6705417" y="3802531"/>
              <a:ext cx="2068469" cy="550734"/>
            </a:xfrm>
            <a:prstGeom prst="roundRect">
              <a:avLst>
                <a:gd name="adj" fmla="val 10000"/>
              </a:avLst>
            </a:prstGeom>
            <a:grpFill/>
            <a:sp3d prstMaterial="translucentPowder">
              <a:bevelT w="127000" h="25400" prst="softRound"/>
            </a:sp3d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5CE5D2E5-C0D8-8F4D-9A84-E9C8C5775C57}"/>
                </a:ext>
              </a:extLst>
            </p:cNvPr>
            <p:cNvSpPr txBox="1"/>
            <p:nvPr/>
          </p:nvSpPr>
          <p:spPr>
            <a:xfrm>
              <a:off x="6721547" y="3792738"/>
              <a:ext cx="2036209" cy="57032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400" kern="1200">
                  <a:solidFill>
                    <a:schemeClr val="tx1"/>
                  </a:solidFill>
                  <a:latin typeface="+mj-lt"/>
                  <a:cs typeface="DIN Pro" panose="020B0504020101020102" pitchFamily="34" charset="0"/>
                </a:rPr>
                <a:t>Desenvolvimento Econômico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9E7B897C-B0E9-284E-9EDB-A168A806A631}"/>
              </a:ext>
            </a:extLst>
          </p:cNvPr>
          <p:cNvGrpSpPr/>
          <p:nvPr/>
        </p:nvGrpSpPr>
        <p:grpSpPr>
          <a:xfrm>
            <a:off x="8765105" y="5836960"/>
            <a:ext cx="2112695" cy="550734"/>
            <a:chOff x="6705417" y="4435875"/>
            <a:chExt cx="2068469" cy="550734"/>
          </a:xfrm>
          <a:solidFill>
            <a:srgbClr val="D07DBF"/>
          </a:solidFill>
          <a:scene3d>
            <a:camera prst="orthographicFront"/>
            <a:lightRig rig="chilly" dir="t"/>
          </a:scene3d>
        </p:grpSpPr>
        <p:sp>
          <p:nvSpPr>
            <p:cNvPr id="26" name="Retângulo Arredondado 25">
              <a:extLst>
                <a:ext uri="{FF2B5EF4-FFF2-40B4-BE49-F238E27FC236}">
                  <a16:creationId xmlns:a16="http://schemas.microsoft.com/office/drawing/2014/main" id="{1E0DE367-4E9C-0445-93C3-3583109AE112}"/>
                </a:ext>
              </a:extLst>
            </p:cNvPr>
            <p:cNvSpPr/>
            <p:nvPr/>
          </p:nvSpPr>
          <p:spPr>
            <a:xfrm>
              <a:off x="6705417" y="4435875"/>
              <a:ext cx="2068469" cy="550734"/>
            </a:xfrm>
            <a:prstGeom prst="roundRect">
              <a:avLst>
                <a:gd name="adj" fmla="val 10000"/>
              </a:avLst>
            </a:prstGeom>
            <a:grpFill/>
            <a:sp3d prstMaterial="translucentPowder">
              <a:bevelT w="127000" h="25400" prst="softRound"/>
            </a:sp3d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34AFEE34-D9C7-D44D-A55C-7B550C4ADD10}"/>
                </a:ext>
              </a:extLst>
            </p:cNvPr>
            <p:cNvSpPr txBox="1"/>
            <p:nvPr/>
          </p:nvSpPr>
          <p:spPr>
            <a:xfrm>
              <a:off x="6721547" y="4452005"/>
              <a:ext cx="2036209" cy="518474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" tIns="7620" rIns="7620" bIns="76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400" kern="1200">
                  <a:solidFill>
                    <a:schemeClr val="tx1"/>
                  </a:solidFill>
                  <a:latin typeface="+mj-lt"/>
                  <a:cs typeface="DIN Pro" panose="020B0504020101020102" pitchFamily="34" charset="0"/>
                </a:rPr>
                <a:t>Internacional</a:t>
              </a:r>
              <a:r>
                <a:rPr lang="pt-BR" sz="1400" kern="1200">
                  <a:solidFill>
                    <a:schemeClr val="tx1"/>
                  </a:solidFill>
                  <a:latin typeface="DIN Pro" panose="020B0504020101020102" pitchFamily="34" charset="0"/>
                  <a:cs typeface="DIN Pro" panose="020B0504020101020102" pitchFamily="34" charset="0"/>
                </a:rPr>
                <a:t>     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3665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"/>
          <p:cNvSpPr txBox="1"/>
          <p:nvPr/>
        </p:nvSpPr>
        <p:spPr>
          <a:xfrm>
            <a:off x="2407269" y="512300"/>
            <a:ext cx="6191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800"/>
              <a:buFont typeface="Arial"/>
              <a:buNone/>
            </a:pPr>
            <a:r>
              <a:rPr lang="en-US" sz="2800">
                <a:solidFill>
                  <a:srgbClr val="7030A0"/>
                </a:solidFill>
                <a:latin typeface="Alfa Slab One" panose="020B0604020202020204" charset="0"/>
              </a:rPr>
              <a:t>PRINCIPAIS AÇÕES 2022</a:t>
            </a:r>
            <a:endParaRPr>
              <a:latin typeface="Alfa Slab One" panose="020B0604020202020204" charset="0"/>
            </a:endParaRPr>
          </a:p>
        </p:txBody>
      </p:sp>
      <p:sp>
        <p:nvSpPr>
          <p:cNvPr id="80" name="Google Shape;80;p2"/>
          <p:cNvSpPr txBox="1"/>
          <p:nvPr/>
        </p:nvSpPr>
        <p:spPr>
          <a:xfrm>
            <a:off x="2407269" y="2836882"/>
            <a:ext cx="9405900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114300" algn="just">
              <a:buClr>
                <a:schemeClr val="lt2"/>
              </a:buClr>
              <a:buSzPts val="1800"/>
            </a:pPr>
            <a:r>
              <a:rPr lang="pt-BR" sz="1800">
                <a:solidFill>
                  <a:schemeClr val="tx1"/>
                </a:solidFill>
                <a:latin typeface="+mn-lt"/>
              </a:rPr>
              <a:t>Aquecemos o setor audiovisual realizando o </a:t>
            </a:r>
            <a:r>
              <a:rPr lang="pt-BR" sz="2000" b="1">
                <a:solidFill>
                  <a:schemeClr val="tx1"/>
                </a:solidFill>
                <a:highlight>
                  <a:srgbClr val="FF00FF"/>
                </a:highlight>
                <a:latin typeface="+mn-lt"/>
              </a:rPr>
              <a:t>investimento de </a:t>
            </a:r>
            <a:r>
              <a:rPr lang="en-US" sz="2000" b="1">
                <a:solidFill>
                  <a:schemeClr val="tx1"/>
                </a:solidFill>
                <a:highlight>
                  <a:srgbClr val="FF00FF"/>
                </a:highlight>
                <a:latin typeface="+mn-lt"/>
              </a:rPr>
              <a:t>8,5 </a:t>
            </a:r>
            <a:r>
              <a:rPr lang="pt-BR" sz="2000" b="1">
                <a:solidFill>
                  <a:schemeClr val="tx1"/>
                </a:solidFill>
                <a:highlight>
                  <a:srgbClr val="FF00FF"/>
                </a:highlight>
                <a:latin typeface="+mn-lt"/>
              </a:rPr>
              <a:t>milhões</a:t>
            </a:r>
            <a:r>
              <a:rPr lang="en-US" sz="1800">
                <a:solidFill>
                  <a:schemeClr val="tx1"/>
                </a:solidFill>
                <a:latin typeface="+mn-lt"/>
              </a:rPr>
              <a:t> de reais </a:t>
            </a:r>
            <a:r>
              <a:rPr lang="pt-BR" sz="1800">
                <a:solidFill>
                  <a:schemeClr val="tx1"/>
                </a:solidFill>
                <a:latin typeface="+mn-lt"/>
              </a:rPr>
              <a:t>apoiando</a:t>
            </a:r>
            <a:r>
              <a:rPr lang="en-US" sz="1800">
                <a:solidFill>
                  <a:schemeClr val="tx1"/>
                </a:solidFill>
                <a:latin typeface="+mn-lt"/>
              </a:rPr>
              <a:t> 58 </a:t>
            </a:r>
            <a:r>
              <a:rPr lang="pt-BR" sz="1800">
                <a:solidFill>
                  <a:schemeClr val="tx1"/>
                </a:solidFill>
                <a:latin typeface="+mn-lt"/>
              </a:rPr>
              <a:t>projetos</a:t>
            </a:r>
            <a:r>
              <a:rPr lang="en-US" sz="1800">
                <a:solidFill>
                  <a:schemeClr val="tx1"/>
                </a:solidFill>
                <a:latin typeface="+mn-lt"/>
              </a:rPr>
              <a:t>:</a:t>
            </a:r>
          </a:p>
          <a:p>
            <a:pPr marL="457200" indent="-342900" algn="just">
              <a:buClr>
                <a:schemeClr val="lt2"/>
              </a:buClr>
              <a:buSzPts val="1800"/>
              <a:buChar char="●"/>
            </a:pPr>
            <a:endParaRPr lang="en-US" sz="1800">
              <a:solidFill>
                <a:schemeClr val="tx1"/>
              </a:solidFill>
              <a:latin typeface="+mn-lt"/>
            </a:endParaRPr>
          </a:p>
          <a:p>
            <a:pPr marL="114300" algn="just">
              <a:buClr>
                <a:schemeClr val="lt2"/>
              </a:buClr>
              <a:buSzPts val="1800"/>
            </a:pPr>
            <a:r>
              <a:rPr lang="en-US" sz="1800" b="1">
                <a:solidFill>
                  <a:schemeClr val="tx1"/>
                </a:solidFill>
                <a:latin typeface="+mn-lt"/>
              </a:rPr>
              <a:t>LANÇAMENTO 04 EDITAIS:</a:t>
            </a:r>
            <a:endParaRPr lang="pt-BR" sz="1800" b="1">
              <a:solidFill>
                <a:schemeClr val="tx1"/>
              </a:solidFill>
              <a:latin typeface="+mn-lt"/>
            </a:endParaRPr>
          </a:p>
          <a:p>
            <a:pPr marL="114300" algn="just">
              <a:buSzPts val="1800"/>
            </a:pPr>
            <a:endParaRPr lang="en-US" sz="1800">
              <a:solidFill>
                <a:schemeClr val="tx1"/>
              </a:solidFill>
              <a:latin typeface="+mn-lt"/>
            </a:endParaRPr>
          </a:p>
          <a:p>
            <a:pPr marL="400050" indent="-285750" algn="just">
              <a:buSzPts val="1800"/>
              <a:buChar char="•"/>
            </a:pPr>
            <a:r>
              <a:rPr lang="en-US" sz="1800" err="1">
                <a:solidFill>
                  <a:schemeClr val="tx1"/>
                </a:solidFill>
                <a:latin typeface="+mn-lt"/>
              </a:rPr>
              <a:t>Produção</a:t>
            </a:r>
            <a:r>
              <a:rPr lang="en-US" sz="1800">
                <a:solidFill>
                  <a:schemeClr val="tx1"/>
                </a:solidFill>
                <a:latin typeface="+mn-lt"/>
              </a:rPr>
              <a:t> de Curtas-</a:t>
            </a:r>
            <a:r>
              <a:rPr lang="en-US" sz="1800" err="1">
                <a:solidFill>
                  <a:schemeClr val="tx1"/>
                </a:solidFill>
                <a:latin typeface="+mn-lt"/>
              </a:rPr>
              <a:t>metragens</a:t>
            </a:r>
            <a:r>
              <a:rPr lang="en-US" sz="1800">
                <a:solidFill>
                  <a:schemeClr val="tx1"/>
                </a:solidFill>
                <a:latin typeface="+mn-lt"/>
              </a:rPr>
              <a:t>; </a:t>
            </a:r>
            <a:endParaRPr lang="pt-BR" sz="1800">
              <a:solidFill>
                <a:schemeClr val="tx1"/>
              </a:solidFill>
              <a:latin typeface="+mn-lt"/>
            </a:endParaRPr>
          </a:p>
          <a:p>
            <a:pPr marL="400050" indent="-285750" algn="just">
              <a:buSzPts val="1800"/>
              <a:buChar char="•"/>
            </a:pPr>
            <a:endParaRPr lang="en-US" sz="1800">
              <a:solidFill>
                <a:schemeClr val="tx1"/>
              </a:solidFill>
              <a:latin typeface="+mn-lt"/>
            </a:endParaRPr>
          </a:p>
          <a:p>
            <a:pPr marL="400050" indent="-285750" algn="just">
              <a:buSzPts val="1800"/>
              <a:buChar char="•"/>
            </a:pPr>
            <a:r>
              <a:rPr lang="en-US" sz="1800" err="1">
                <a:solidFill>
                  <a:schemeClr val="tx1"/>
                </a:solidFill>
                <a:latin typeface="+mn-lt"/>
              </a:rPr>
              <a:t>Produção</a:t>
            </a:r>
            <a:r>
              <a:rPr lang="en-US" sz="1800">
                <a:solidFill>
                  <a:schemeClr val="tx1"/>
                </a:solidFill>
                <a:latin typeface="+mn-lt"/>
              </a:rPr>
              <a:t> de Longas-</a:t>
            </a:r>
            <a:r>
              <a:rPr lang="en-US" sz="1800" err="1">
                <a:solidFill>
                  <a:schemeClr val="tx1"/>
                </a:solidFill>
                <a:latin typeface="+mn-lt"/>
              </a:rPr>
              <a:t>metragens</a:t>
            </a:r>
            <a:r>
              <a:rPr lang="en-US" sz="1800">
                <a:solidFill>
                  <a:schemeClr val="tx1"/>
                </a:solidFill>
                <a:latin typeface="+mn-lt"/>
              </a:rPr>
              <a:t> de Baixo </a:t>
            </a:r>
            <a:r>
              <a:rPr lang="en-US" sz="1800" err="1">
                <a:solidFill>
                  <a:schemeClr val="tx1"/>
                </a:solidFill>
                <a:latin typeface="+mn-lt"/>
              </a:rPr>
              <a:t>Orçamento</a:t>
            </a:r>
            <a:r>
              <a:rPr lang="en-US" sz="1800">
                <a:solidFill>
                  <a:schemeClr val="tx1"/>
                </a:solidFill>
                <a:latin typeface="+mn-lt"/>
              </a:rPr>
              <a:t>; </a:t>
            </a:r>
            <a:endParaRPr lang="pt-BR" sz="1800">
              <a:solidFill>
                <a:schemeClr val="tx1"/>
              </a:solidFill>
              <a:latin typeface="+mn-lt"/>
            </a:endParaRPr>
          </a:p>
          <a:p>
            <a:pPr marL="400050" indent="-285750" algn="just">
              <a:buSzPts val="1800"/>
              <a:buChar char="•"/>
            </a:pPr>
            <a:endParaRPr lang="pt-BR" sz="1800">
              <a:solidFill>
                <a:schemeClr val="tx1"/>
              </a:solidFill>
              <a:latin typeface="+mn-lt"/>
            </a:endParaRPr>
          </a:p>
          <a:p>
            <a:pPr marL="400050" indent="-285750" algn="just">
              <a:buSzPts val="1800"/>
              <a:buChar char="•"/>
            </a:pPr>
            <a:r>
              <a:rPr lang="en-US" sz="1800" err="1">
                <a:solidFill>
                  <a:schemeClr val="tx1"/>
                </a:solidFill>
                <a:latin typeface="+mn-lt"/>
              </a:rPr>
              <a:t>Distribuição</a:t>
            </a:r>
            <a:r>
              <a:rPr lang="en-US" sz="1800">
                <a:solidFill>
                  <a:schemeClr val="tx1"/>
                </a:solidFill>
                <a:latin typeface="+mn-lt"/>
              </a:rPr>
              <a:t> de Pequeno e Médio Porte de Longas-</a:t>
            </a:r>
            <a:r>
              <a:rPr lang="en-US" sz="1800" err="1">
                <a:solidFill>
                  <a:schemeClr val="tx1"/>
                </a:solidFill>
                <a:latin typeface="+mn-lt"/>
              </a:rPr>
              <a:t>metragens</a:t>
            </a:r>
            <a:r>
              <a:rPr lang="en-US" sz="1800">
                <a:solidFill>
                  <a:schemeClr val="tx1"/>
                </a:solidFill>
                <a:latin typeface="+mn-lt"/>
              </a:rPr>
              <a:t>;</a:t>
            </a:r>
            <a:endParaRPr lang="pt-BR" sz="1800">
              <a:solidFill>
                <a:schemeClr val="tx1"/>
              </a:solidFill>
              <a:latin typeface="+mn-lt"/>
            </a:endParaRPr>
          </a:p>
          <a:p>
            <a:pPr marL="400050" indent="-285750" algn="just">
              <a:buSzPts val="1800"/>
              <a:buChar char="•"/>
            </a:pPr>
            <a:endParaRPr lang="en-US" sz="1800">
              <a:solidFill>
                <a:schemeClr val="tx1"/>
              </a:solidFill>
              <a:latin typeface="+mn-lt"/>
            </a:endParaRPr>
          </a:p>
          <a:p>
            <a:pPr marL="400050" indent="-285750" algn="just">
              <a:buSzPts val="1800"/>
              <a:buChar char="•"/>
            </a:pPr>
            <a:r>
              <a:rPr lang="en-US" sz="1800" err="1">
                <a:solidFill>
                  <a:schemeClr val="tx1"/>
                </a:solidFill>
                <a:latin typeface="+mn-lt"/>
              </a:rPr>
              <a:t>Desenvolvimento</a:t>
            </a:r>
            <a:r>
              <a:rPr lang="en-US" sz="1800">
                <a:solidFill>
                  <a:schemeClr val="tx1"/>
                </a:solidFill>
                <a:latin typeface="+mn-lt"/>
              </a:rPr>
              <a:t> de Longas-</a:t>
            </a:r>
            <a:r>
              <a:rPr lang="en-US" sz="1800" err="1">
                <a:solidFill>
                  <a:schemeClr val="tx1"/>
                </a:solidFill>
                <a:latin typeface="+mn-lt"/>
              </a:rPr>
              <a:t>metragens</a:t>
            </a:r>
            <a:r>
              <a:rPr lang="en-US" sz="1800">
                <a:solidFill>
                  <a:schemeClr val="tx1"/>
                </a:solidFill>
                <a:latin typeface="+mn-lt"/>
              </a:rPr>
              <a:t> e Obras </a:t>
            </a:r>
            <a:r>
              <a:rPr lang="en-US" sz="1800" err="1">
                <a:solidFill>
                  <a:schemeClr val="tx1"/>
                </a:solidFill>
                <a:latin typeface="+mn-lt"/>
              </a:rPr>
              <a:t>Seriadas</a:t>
            </a:r>
            <a:r>
              <a:rPr lang="en-US" sz="1800">
                <a:solidFill>
                  <a:schemeClr val="tx1"/>
                </a:solidFill>
                <a:latin typeface="+mn-lt"/>
              </a:rPr>
              <a:t>.</a:t>
            </a:r>
          </a:p>
        </p:txBody>
      </p:sp>
      <p:pic>
        <p:nvPicPr>
          <p:cNvPr id="81" name="Google Shape;81;p2" descr="Imagem 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31025" y="245774"/>
            <a:ext cx="2902205" cy="91502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2"/>
          <p:cNvSpPr/>
          <p:nvPr/>
        </p:nvSpPr>
        <p:spPr>
          <a:xfrm>
            <a:off x="211949" y="5717854"/>
            <a:ext cx="278679" cy="114014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490627" y="5717854"/>
            <a:ext cx="278680" cy="114014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769307" y="5717854"/>
            <a:ext cx="278681" cy="1140147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1047986" y="5717854"/>
            <a:ext cx="278680" cy="1140147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1326519" y="5717854"/>
            <a:ext cx="278680" cy="1140147"/>
          </a:xfrm>
          <a:prstGeom prst="rect">
            <a:avLst/>
          </a:prstGeom>
          <a:solidFill>
            <a:srgbClr val="E61A7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2"/>
          <p:cNvSpPr/>
          <p:nvPr/>
        </p:nvSpPr>
        <p:spPr>
          <a:xfrm>
            <a:off x="1590718" y="5717854"/>
            <a:ext cx="278681" cy="1140147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1854919" y="5717854"/>
            <a:ext cx="278681" cy="1140147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2"/>
          <p:cNvSpPr txBox="1"/>
          <p:nvPr/>
        </p:nvSpPr>
        <p:spPr>
          <a:xfrm>
            <a:off x="2412125" y="1035500"/>
            <a:ext cx="9190500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>
              <a:buClr>
                <a:srgbClr val="7030A0"/>
              </a:buClr>
              <a:buSzPts val="2800"/>
            </a:pPr>
            <a:endParaRPr lang="pt-BR" sz="2800" b="1">
              <a:solidFill>
                <a:srgbClr val="7030A0"/>
              </a:solidFill>
              <a:latin typeface="Alfa Slab One" panose="020B0604020202020204" charset="0"/>
            </a:endParaRPr>
          </a:p>
          <a:p>
            <a:pPr>
              <a:buClr>
                <a:srgbClr val="7030A0"/>
              </a:buClr>
              <a:buSzPts val="2800"/>
            </a:pPr>
            <a:r>
              <a:rPr lang="pt-BR" sz="2800">
                <a:solidFill>
                  <a:srgbClr val="7030A0"/>
                </a:solidFill>
                <a:latin typeface="Alfa Slab One" panose="020B0604020202020204" charset="0"/>
              </a:rPr>
              <a:t>Desenvolvimento Econômico</a:t>
            </a:r>
          </a:p>
          <a:p>
            <a:pPr>
              <a:buClr>
                <a:srgbClr val="7030A0"/>
              </a:buClr>
              <a:buSzPts val="2800"/>
            </a:pPr>
            <a:r>
              <a:rPr lang="pt-BR" sz="2800">
                <a:solidFill>
                  <a:srgbClr val="7030A0"/>
                </a:solidFill>
                <a:latin typeface="Alfa Slab One" panose="020B0604020202020204" charset="0"/>
              </a:rPr>
              <a:t>Plano de Retomada Econômica do Audiovisual</a:t>
            </a:r>
          </a:p>
        </p:txBody>
      </p:sp>
      <p:pic>
        <p:nvPicPr>
          <p:cNvPr id="16" name="Google Shape;96;p6" descr="8-mostra-ecofalante_47969773998_o.jpg">
            <a:extLst>
              <a:ext uri="{FF2B5EF4-FFF2-40B4-BE49-F238E27FC236}">
                <a16:creationId xmlns:a16="http://schemas.microsoft.com/office/drawing/2014/main" id="{3D1657DC-2516-40B0-8DCB-722D5352B48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742" r="73950"/>
          <a:stretch/>
        </p:blipFill>
        <p:spPr>
          <a:xfrm>
            <a:off x="0" y="0"/>
            <a:ext cx="1947412" cy="5340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05;p6" descr="Imagem 42">
            <a:extLst>
              <a:ext uri="{FF2B5EF4-FFF2-40B4-BE49-F238E27FC236}">
                <a16:creationId xmlns:a16="http://schemas.microsoft.com/office/drawing/2014/main" id="{14BE2E4D-4FE8-488D-BA08-E3B6F58C0F6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66465" y="2114549"/>
            <a:ext cx="2628901" cy="262890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06;p6">
            <a:extLst>
              <a:ext uri="{FF2B5EF4-FFF2-40B4-BE49-F238E27FC236}">
                <a16:creationId xmlns:a16="http://schemas.microsoft.com/office/drawing/2014/main" id="{B4F2E530-6D8D-45F0-96DA-BC04612EE50A}"/>
              </a:ext>
            </a:extLst>
          </p:cNvPr>
          <p:cNvSpPr txBox="1"/>
          <p:nvPr/>
        </p:nvSpPr>
        <p:spPr>
          <a:xfrm rot="16200000">
            <a:off x="348270" y="2747790"/>
            <a:ext cx="1674072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Alfa Slab One"/>
              <a:buNone/>
            </a:pPr>
            <a:r>
              <a:rPr lang="pt-BR" sz="1200">
                <a:solidFill>
                  <a:srgbClr val="7030A0"/>
                </a:solidFill>
                <a:latin typeface="Alfa Slab One"/>
                <a:ea typeface="Calibri"/>
                <a:cs typeface="Calibri"/>
                <a:sym typeface="Alfa Slab One"/>
              </a:rPr>
              <a:t>desenvolvimento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Alfa Slab One"/>
              <a:buNone/>
            </a:pPr>
            <a:r>
              <a:rPr lang="pt-BR" sz="1200">
                <a:solidFill>
                  <a:srgbClr val="7030A0"/>
                </a:solidFill>
                <a:latin typeface="Alfa Slab One"/>
                <a:ea typeface="Calibri"/>
                <a:cs typeface="Calibri"/>
                <a:sym typeface="Alfa Slab One"/>
              </a:rPr>
              <a:t>econômico</a:t>
            </a:r>
            <a:endParaRPr lang="pt-BR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Alfa Slab One"/>
              <a:buNone/>
            </a:pPr>
            <a:endParaRPr lang="pt-BR"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6" descr="8-mostra-ecofalante_47969773998_o.jpg"/>
          <p:cNvPicPr preferRelativeResize="0"/>
          <p:nvPr/>
        </p:nvPicPr>
        <p:blipFill rotWithShape="1">
          <a:blip r:embed="rId4">
            <a:alphaModFix/>
          </a:blip>
          <a:srcRect l="1742" r="73950"/>
          <a:stretch/>
        </p:blipFill>
        <p:spPr>
          <a:xfrm>
            <a:off x="-13157" y="91440"/>
            <a:ext cx="1947412" cy="5340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6" descr="Imagem 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98941" y="79338"/>
            <a:ext cx="2902205" cy="915028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6"/>
          <p:cNvSpPr/>
          <p:nvPr/>
        </p:nvSpPr>
        <p:spPr>
          <a:xfrm>
            <a:off x="217676" y="5717854"/>
            <a:ext cx="278679" cy="1140147"/>
          </a:xfrm>
          <a:prstGeom prst="rect">
            <a:avLst/>
          </a:prstGeom>
          <a:solidFill>
            <a:srgbClr val="E28005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6"/>
          <p:cNvSpPr/>
          <p:nvPr/>
        </p:nvSpPr>
        <p:spPr>
          <a:xfrm>
            <a:off x="496355" y="5717854"/>
            <a:ext cx="278680" cy="114014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6"/>
          <p:cNvSpPr/>
          <p:nvPr/>
        </p:nvSpPr>
        <p:spPr>
          <a:xfrm>
            <a:off x="775033" y="5717854"/>
            <a:ext cx="278682" cy="114014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6"/>
          <p:cNvSpPr/>
          <p:nvPr/>
        </p:nvSpPr>
        <p:spPr>
          <a:xfrm>
            <a:off x="1053713" y="5717854"/>
            <a:ext cx="278680" cy="1140147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6"/>
          <p:cNvSpPr/>
          <p:nvPr/>
        </p:nvSpPr>
        <p:spPr>
          <a:xfrm>
            <a:off x="1332246" y="5717854"/>
            <a:ext cx="278679" cy="1140147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6"/>
          <p:cNvSpPr/>
          <p:nvPr/>
        </p:nvSpPr>
        <p:spPr>
          <a:xfrm>
            <a:off x="1596445" y="5717854"/>
            <a:ext cx="278681" cy="1140147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6"/>
          <p:cNvSpPr/>
          <p:nvPr/>
        </p:nvSpPr>
        <p:spPr>
          <a:xfrm>
            <a:off x="1860647" y="5717854"/>
            <a:ext cx="278681" cy="1140147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" name="Google Shape;105;p6" descr="Imagem 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05370" y="2023115"/>
            <a:ext cx="2628901" cy="2628901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6"/>
          <p:cNvSpPr txBox="1"/>
          <p:nvPr/>
        </p:nvSpPr>
        <p:spPr>
          <a:xfrm rot="-5400000">
            <a:off x="309981" y="2438552"/>
            <a:ext cx="167407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Alfa Slab One"/>
              <a:buNone/>
            </a:pPr>
            <a:r>
              <a:rPr lang="pt-BR" sz="1800">
                <a:solidFill>
                  <a:srgbClr val="7030A0"/>
                </a:solidFill>
                <a:latin typeface="Alfa Slab One"/>
                <a:ea typeface="Calibri"/>
                <a:cs typeface="Calibri"/>
                <a:sym typeface="Alfa Slab One"/>
              </a:rPr>
              <a:t>circuito</a:t>
            </a:r>
            <a:endParaRPr lang="pt-BR"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Alfa Slab One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6"/>
          <p:cNvSpPr txBox="1"/>
          <p:nvPr/>
        </p:nvSpPr>
        <p:spPr>
          <a:xfrm>
            <a:off x="2473675" y="275242"/>
            <a:ext cx="531225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800"/>
              <a:buFont typeface="Arial"/>
              <a:buNone/>
            </a:pPr>
            <a:r>
              <a:rPr lang="pt-BR" sz="2800" i="0" u="none" strike="noStrike" cap="none">
                <a:solidFill>
                  <a:srgbClr val="7030A0"/>
                </a:solidFill>
                <a:latin typeface="Alfa Slab One" panose="020B0604020202020204" charset="0"/>
                <a:sym typeface="Arial"/>
              </a:rPr>
              <a:t>Circuito</a:t>
            </a:r>
            <a:r>
              <a:rPr lang="en-US" sz="2800" b="1" i="0" u="none" strike="noStrike" cap="none">
                <a:solidFill>
                  <a:srgbClr val="7030A0"/>
                </a:solidFill>
                <a:latin typeface="Alfa Slab One" panose="020B0604020202020204" charset="0"/>
                <a:sym typeface="Arial"/>
              </a:rPr>
              <a:t> </a:t>
            </a:r>
            <a:r>
              <a:rPr lang="en-US" sz="2800" i="0" u="none" strike="noStrike" cap="none">
                <a:solidFill>
                  <a:srgbClr val="7030A0"/>
                </a:solidFill>
                <a:latin typeface="Alfa Slab One" panose="020B0604020202020204" charset="0"/>
                <a:sym typeface="Arial"/>
              </a:rPr>
              <a:t>Spcine</a:t>
            </a:r>
            <a:endParaRPr/>
          </a:p>
        </p:txBody>
      </p:sp>
      <p:sp>
        <p:nvSpPr>
          <p:cNvPr id="109" name="Google Shape;109;p6"/>
          <p:cNvSpPr txBox="1"/>
          <p:nvPr/>
        </p:nvSpPr>
        <p:spPr>
          <a:xfrm>
            <a:off x="2517374" y="994366"/>
            <a:ext cx="4730175" cy="1846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just" rtl="0" fontAlgn="base"/>
            <a:r>
              <a:rPr lang="pt-BR" sz="1800" b="0" i="0" u="none" strike="noStrike">
                <a:solidFill>
                  <a:schemeClr val="tx1"/>
                </a:solidFill>
                <a:effectLst/>
                <a:latin typeface="+mn-lt"/>
              </a:rPr>
              <a:t>Criado em 2016 o </a:t>
            </a:r>
            <a:r>
              <a:rPr lang="pt-BR" sz="1800" b="1" i="0" u="none" strike="noStrike">
                <a:solidFill>
                  <a:schemeClr val="tx1"/>
                </a:solidFill>
                <a:effectLst/>
                <a:latin typeface="+mn-lt"/>
              </a:rPr>
              <a:t>Circuito Spcine</a:t>
            </a:r>
            <a:r>
              <a:rPr lang="pt-BR" sz="1800" b="0" i="0" u="none" strike="noStrike">
                <a:solidFill>
                  <a:schemeClr val="tx1"/>
                </a:solidFill>
                <a:effectLst/>
                <a:latin typeface="+mn-lt"/>
              </a:rPr>
              <a:t> é a rede de salas de cinema da Prefeitura de São Paulo. São 20 espaços (15 CEUs e 05 espaços culturais) presentes, sobretudo, em bairros não atendidos pelas salas comercias.</a:t>
            </a:r>
            <a:r>
              <a:rPr lang="en-US" sz="1800" b="0" i="0">
                <a:solidFill>
                  <a:schemeClr val="tx1"/>
                </a:solidFill>
                <a:effectLst/>
                <a:latin typeface="+mn-lt"/>
              </a:rPr>
              <a:t>​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D24DD71-1834-CA8F-CCEE-237289E76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782" y="1148227"/>
            <a:ext cx="4803688" cy="563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09;p6">
            <a:extLst>
              <a:ext uri="{FF2B5EF4-FFF2-40B4-BE49-F238E27FC236}">
                <a16:creationId xmlns:a16="http://schemas.microsoft.com/office/drawing/2014/main" id="{D4C8E69F-0F83-51A3-A0A8-E75330E9BFC7}"/>
              </a:ext>
            </a:extLst>
          </p:cNvPr>
          <p:cNvSpPr txBox="1"/>
          <p:nvPr/>
        </p:nvSpPr>
        <p:spPr>
          <a:xfrm>
            <a:off x="2517374" y="3036899"/>
            <a:ext cx="4730175" cy="3631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just" rtl="0" fontAlgn="base"/>
            <a:r>
              <a:rPr lang="pt-BR" sz="1600" b="1" i="0" u="none" strike="noStrike">
                <a:solidFill>
                  <a:srgbClr val="000000"/>
                </a:solidFill>
                <a:effectLst/>
                <a:latin typeface="+mn-lt"/>
              </a:rPr>
              <a:t>Salas em operação:</a:t>
            </a:r>
            <a:r>
              <a:rPr lang="pt-BR" sz="1600" b="0" i="0">
                <a:solidFill>
                  <a:srgbClr val="000000"/>
                </a:solidFill>
                <a:effectLst/>
                <a:latin typeface="+mn-lt"/>
              </a:rPr>
              <a:t>​</a:t>
            </a:r>
          </a:p>
          <a:p>
            <a:pPr algn="just" rtl="0" fontAlgn="base">
              <a:buFont typeface="Arial" panose="020B0604020202020204" pitchFamily="34" charset="0"/>
              <a:buChar char="•"/>
            </a:pPr>
            <a:r>
              <a:rPr lang="pt-BR" sz="1600" b="0" i="0" u="none" strike="noStrike">
                <a:solidFill>
                  <a:srgbClr val="000000"/>
                </a:solidFill>
                <a:effectLst/>
                <a:latin typeface="+mn-lt"/>
              </a:rPr>
              <a:t>Biblioteca Roberto Santos </a:t>
            </a:r>
            <a:r>
              <a:rPr lang="pt-BR" sz="1600" b="0" i="0">
                <a:solidFill>
                  <a:srgbClr val="000000"/>
                </a:solidFill>
                <a:effectLst/>
                <a:latin typeface="+mn-lt"/>
              </a:rPr>
              <a:t>​</a:t>
            </a:r>
          </a:p>
          <a:p>
            <a:pPr algn="just" rtl="0" fontAlgn="base">
              <a:buFont typeface="Arial" panose="020B0604020202020204" pitchFamily="34" charset="0"/>
              <a:buChar char="•"/>
            </a:pPr>
            <a:r>
              <a:rPr lang="pt-BR" sz="1600" b="0" i="0" u="none" strike="noStrike">
                <a:solidFill>
                  <a:srgbClr val="000000"/>
                </a:solidFill>
                <a:effectLst/>
                <a:latin typeface="+mn-lt"/>
              </a:rPr>
              <a:t>CCSP – Paulo Emílio </a:t>
            </a:r>
            <a:r>
              <a:rPr lang="pt-BR" sz="1600" b="0" i="0">
                <a:solidFill>
                  <a:srgbClr val="000000"/>
                </a:solidFill>
                <a:effectLst/>
                <a:latin typeface="+mn-lt"/>
              </a:rPr>
              <a:t>​</a:t>
            </a:r>
          </a:p>
          <a:p>
            <a:pPr algn="just" rtl="0" fontAlgn="base">
              <a:buFont typeface="Arial" panose="020B0604020202020204" pitchFamily="34" charset="0"/>
              <a:buChar char="•"/>
            </a:pPr>
            <a:r>
              <a:rPr lang="pt-BR" sz="1600" b="0" i="0" u="none" strike="noStrike">
                <a:solidFill>
                  <a:srgbClr val="000000"/>
                </a:solidFill>
                <a:effectLst/>
                <a:latin typeface="+mn-lt"/>
              </a:rPr>
              <a:t>CCSP – Lima Barreto </a:t>
            </a:r>
            <a:r>
              <a:rPr lang="pt-BR" sz="1600" b="0" i="0">
                <a:solidFill>
                  <a:srgbClr val="000000"/>
                </a:solidFill>
                <a:effectLst/>
                <a:latin typeface="+mn-lt"/>
              </a:rPr>
              <a:t>​</a:t>
            </a:r>
          </a:p>
          <a:p>
            <a:pPr algn="just" rtl="0" fontAlgn="base">
              <a:buFont typeface="Arial" panose="020B0604020202020204" pitchFamily="34" charset="0"/>
              <a:buChar char="•"/>
            </a:pPr>
            <a:r>
              <a:rPr lang="pt-BR" sz="1600" b="0" i="0" u="none" strike="noStrike">
                <a:solidFill>
                  <a:srgbClr val="000000"/>
                </a:solidFill>
                <a:effectLst/>
                <a:latin typeface="+mn-lt"/>
              </a:rPr>
              <a:t>CEU Feitiço da Vila</a:t>
            </a:r>
            <a:r>
              <a:rPr lang="pt-BR" sz="1600" b="0" i="0">
                <a:solidFill>
                  <a:srgbClr val="000000"/>
                </a:solidFill>
                <a:effectLst/>
                <a:latin typeface="+mn-lt"/>
              </a:rPr>
              <a:t>​</a:t>
            </a:r>
          </a:p>
          <a:p>
            <a:pPr algn="just" rtl="0" fontAlgn="base">
              <a:buFont typeface="Arial" panose="020B0604020202020204" pitchFamily="34" charset="0"/>
              <a:buChar char="•"/>
            </a:pPr>
            <a:r>
              <a:rPr lang="pt-BR" sz="1600" b="0" i="0" u="none" strike="noStrike">
                <a:solidFill>
                  <a:srgbClr val="000000"/>
                </a:solidFill>
                <a:effectLst/>
                <a:latin typeface="+mn-lt"/>
              </a:rPr>
              <a:t>CEU Jambeiro </a:t>
            </a:r>
            <a:r>
              <a:rPr lang="pt-BR" sz="1600" b="0" i="0">
                <a:solidFill>
                  <a:srgbClr val="000000"/>
                </a:solidFill>
                <a:effectLst/>
                <a:latin typeface="+mn-lt"/>
              </a:rPr>
              <a:t>​</a:t>
            </a:r>
          </a:p>
          <a:p>
            <a:pPr algn="just" rtl="0" fontAlgn="base">
              <a:buFont typeface="Arial" panose="020B0604020202020204" pitchFamily="34" charset="0"/>
              <a:buChar char="•"/>
            </a:pPr>
            <a:r>
              <a:rPr lang="pt-BR" sz="1600" b="0" i="0" u="none" strike="noStrike">
                <a:solidFill>
                  <a:srgbClr val="000000"/>
                </a:solidFill>
                <a:effectLst/>
                <a:latin typeface="+mn-lt"/>
              </a:rPr>
              <a:t>CEU Meninos</a:t>
            </a:r>
            <a:r>
              <a:rPr lang="pt-BR" sz="1600" b="0" i="0">
                <a:solidFill>
                  <a:srgbClr val="000000"/>
                </a:solidFill>
                <a:effectLst/>
                <a:latin typeface="+mn-lt"/>
              </a:rPr>
              <a:t>​</a:t>
            </a:r>
          </a:p>
          <a:p>
            <a:pPr algn="just" rtl="0" fontAlgn="base">
              <a:buFont typeface="Arial" panose="020B0604020202020204" pitchFamily="34" charset="0"/>
              <a:buChar char="•"/>
            </a:pPr>
            <a:r>
              <a:rPr lang="pt-BR" sz="1600" b="0" i="0" u="none" strike="noStrike">
                <a:solidFill>
                  <a:srgbClr val="000000"/>
                </a:solidFill>
                <a:effectLst/>
                <a:latin typeface="+mn-lt"/>
              </a:rPr>
              <a:t>CEU Perus</a:t>
            </a:r>
            <a:r>
              <a:rPr lang="pt-BR" sz="1600" b="0" i="0">
                <a:solidFill>
                  <a:srgbClr val="000000"/>
                </a:solidFill>
                <a:effectLst/>
                <a:latin typeface="+mn-lt"/>
              </a:rPr>
              <a:t>​</a:t>
            </a:r>
          </a:p>
          <a:p>
            <a:pPr algn="just" rtl="0" fontAlgn="base">
              <a:buFont typeface="Arial" panose="020B0604020202020204" pitchFamily="34" charset="0"/>
              <a:buChar char="•"/>
            </a:pPr>
            <a:r>
              <a:rPr lang="pt-BR" sz="1600" b="0" i="0" u="none" strike="noStrike">
                <a:solidFill>
                  <a:srgbClr val="000000"/>
                </a:solidFill>
                <a:effectLst/>
                <a:latin typeface="+mn-lt"/>
              </a:rPr>
              <a:t>CEU Vila Atlântica</a:t>
            </a:r>
            <a:r>
              <a:rPr lang="pt-BR" sz="1600" b="0" i="0">
                <a:solidFill>
                  <a:srgbClr val="000000"/>
                </a:solidFill>
                <a:effectLst/>
                <a:latin typeface="+mn-lt"/>
              </a:rPr>
              <a:t>​</a:t>
            </a:r>
          </a:p>
          <a:p>
            <a:pPr algn="just" rtl="0" fontAlgn="base">
              <a:buFont typeface="Arial" panose="020B0604020202020204" pitchFamily="34" charset="0"/>
              <a:buChar char="•"/>
            </a:pPr>
            <a:endParaRPr lang="pt-BR" sz="1600" b="0" i="0">
              <a:solidFill>
                <a:srgbClr val="000000"/>
              </a:solidFill>
              <a:effectLst/>
              <a:latin typeface="+mn-lt"/>
            </a:endParaRPr>
          </a:p>
          <a:p>
            <a:pPr algn="just" rtl="0" fontAlgn="base"/>
            <a:r>
              <a:rPr lang="pt-BR" sz="1600" b="1" i="0" u="none" strike="noStrike">
                <a:solidFill>
                  <a:srgbClr val="000000"/>
                </a:solidFill>
                <a:effectLst/>
                <a:latin typeface="+mn-lt"/>
              </a:rPr>
              <a:t>Retomada em novembro:</a:t>
            </a:r>
            <a:r>
              <a:rPr lang="pt-BR" sz="1600" b="0" i="0">
                <a:solidFill>
                  <a:srgbClr val="000000"/>
                </a:solidFill>
                <a:effectLst/>
                <a:latin typeface="+mn-lt"/>
              </a:rPr>
              <a:t>​</a:t>
            </a:r>
          </a:p>
          <a:p>
            <a:pPr algn="just" rtl="0" fontAlgn="base">
              <a:buFont typeface="Arial" panose="020B0604020202020204" pitchFamily="34" charset="0"/>
              <a:buChar char="•"/>
            </a:pPr>
            <a:r>
              <a:rPr lang="pt-BR" sz="1600" b="0" i="0" u="none" strike="noStrike">
                <a:solidFill>
                  <a:srgbClr val="000000"/>
                </a:solidFill>
                <a:effectLst/>
                <a:latin typeface="+mn-lt"/>
              </a:rPr>
              <a:t>Cine Olido</a:t>
            </a:r>
            <a:r>
              <a:rPr lang="pt-BR" sz="1600" b="0" i="0">
                <a:solidFill>
                  <a:srgbClr val="000000"/>
                </a:solidFill>
                <a:effectLst/>
                <a:latin typeface="+mn-lt"/>
              </a:rPr>
              <a:t>​</a:t>
            </a:r>
          </a:p>
          <a:p>
            <a:pPr algn="just" rtl="0" fontAlgn="base">
              <a:buFont typeface="Arial" panose="020B0604020202020204" pitchFamily="34" charset="0"/>
              <a:buChar char="•"/>
            </a:pPr>
            <a:r>
              <a:rPr lang="pt-BR" sz="1600" b="0" i="0" u="none" strike="noStrike">
                <a:solidFill>
                  <a:srgbClr val="000000"/>
                </a:solidFill>
                <a:effectLst/>
                <a:latin typeface="+mn-lt"/>
              </a:rPr>
              <a:t>CEU Parque Veredas </a:t>
            </a:r>
            <a:r>
              <a:rPr lang="pt-BR" sz="1600" b="0" i="0">
                <a:solidFill>
                  <a:srgbClr val="000000"/>
                </a:solidFill>
                <a:effectLst/>
                <a:latin typeface="+mn-lt"/>
              </a:rPr>
              <a:t>​</a:t>
            </a:r>
          </a:p>
          <a:p>
            <a:pPr algn="just" rtl="0" fontAlgn="base">
              <a:buFont typeface="Arial" panose="020B0604020202020204" pitchFamily="34" charset="0"/>
              <a:buChar char="•"/>
            </a:pPr>
            <a:r>
              <a:rPr lang="pt-BR" sz="1600" b="0" i="0" u="none" strike="noStrike">
                <a:solidFill>
                  <a:srgbClr val="000000"/>
                </a:solidFill>
                <a:effectLst/>
                <a:latin typeface="+mn-lt"/>
              </a:rPr>
              <a:t>CEU São Rafael</a:t>
            </a:r>
            <a:endParaRPr lang="pt-BR" sz="1600" b="0" i="0">
              <a:solidFill>
                <a:srgbClr val="000000"/>
              </a:solidFill>
              <a:effectLst/>
              <a:latin typeface="+mn-lt"/>
            </a:endParaRPr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6" descr="8-mostra-ecofalante_47969773998_o.jpg"/>
          <p:cNvPicPr preferRelativeResize="0"/>
          <p:nvPr/>
        </p:nvPicPr>
        <p:blipFill rotWithShape="1">
          <a:blip r:embed="rId3">
            <a:alphaModFix/>
          </a:blip>
          <a:srcRect l="1742" r="73950"/>
          <a:stretch/>
        </p:blipFill>
        <p:spPr>
          <a:xfrm>
            <a:off x="-13157" y="91440"/>
            <a:ext cx="1947412" cy="5340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6" descr="Imagem 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45749" y="321262"/>
            <a:ext cx="2902205" cy="915028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6"/>
          <p:cNvSpPr/>
          <p:nvPr/>
        </p:nvSpPr>
        <p:spPr>
          <a:xfrm>
            <a:off x="217676" y="5717854"/>
            <a:ext cx="278679" cy="1140147"/>
          </a:xfrm>
          <a:prstGeom prst="rect">
            <a:avLst/>
          </a:prstGeom>
          <a:solidFill>
            <a:srgbClr val="E28005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6"/>
          <p:cNvSpPr/>
          <p:nvPr/>
        </p:nvSpPr>
        <p:spPr>
          <a:xfrm>
            <a:off x="496355" y="5717854"/>
            <a:ext cx="278680" cy="114014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6"/>
          <p:cNvSpPr/>
          <p:nvPr/>
        </p:nvSpPr>
        <p:spPr>
          <a:xfrm>
            <a:off x="775033" y="5717854"/>
            <a:ext cx="278682" cy="114014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6"/>
          <p:cNvSpPr/>
          <p:nvPr/>
        </p:nvSpPr>
        <p:spPr>
          <a:xfrm>
            <a:off x="1053713" y="5717854"/>
            <a:ext cx="278680" cy="1140147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6"/>
          <p:cNvSpPr/>
          <p:nvPr/>
        </p:nvSpPr>
        <p:spPr>
          <a:xfrm>
            <a:off x="1332246" y="5717854"/>
            <a:ext cx="278679" cy="1140147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6"/>
          <p:cNvSpPr/>
          <p:nvPr/>
        </p:nvSpPr>
        <p:spPr>
          <a:xfrm>
            <a:off x="1596445" y="5717854"/>
            <a:ext cx="278681" cy="1140147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6"/>
          <p:cNvSpPr/>
          <p:nvPr/>
        </p:nvSpPr>
        <p:spPr>
          <a:xfrm>
            <a:off x="1860647" y="5717854"/>
            <a:ext cx="278681" cy="1140147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" name="Google Shape;105;p6" descr="Imagem 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05370" y="2023115"/>
            <a:ext cx="2628901" cy="2628901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6"/>
          <p:cNvSpPr txBox="1"/>
          <p:nvPr/>
        </p:nvSpPr>
        <p:spPr>
          <a:xfrm rot="-5400000">
            <a:off x="309981" y="2438552"/>
            <a:ext cx="167407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Alfa Slab One"/>
              <a:buNone/>
            </a:pPr>
            <a:r>
              <a:rPr lang="pt-BR" sz="1800">
                <a:solidFill>
                  <a:srgbClr val="7030A0"/>
                </a:solidFill>
                <a:latin typeface="Alfa Slab One"/>
                <a:ea typeface="Calibri"/>
                <a:cs typeface="Calibri"/>
                <a:sym typeface="Alfa Slab One"/>
              </a:rPr>
              <a:t>circuito</a:t>
            </a:r>
            <a:endParaRPr lang="pt-BR"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Alfa Slab One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6"/>
          <p:cNvSpPr txBox="1"/>
          <p:nvPr/>
        </p:nvSpPr>
        <p:spPr>
          <a:xfrm>
            <a:off x="2479021" y="536852"/>
            <a:ext cx="531225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800"/>
              <a:buFont typeface="Arial"/>
              <a:buNone/>
            </a:pPr>
            <a:r>
              <a:rPr lang="pt-BR" sz="2800" i="0" u="none" strike="noStrike" cap="none">
                <a:solidFill>
                  <a:srgbClr val="7030A0"/>
                </a:solidFill>
                <a:latin typeface="Alfa Slab One" panose="020B0604020202020204" charset="0"/>
                <a:sym typeface="Arial"/>
              </a:rPr>
              <a:t>Circuito</a:t>
            </a:r>
            <a:r>
              <a:rPr lang="en-US" sz="2800" i="0" u="none" strike="noStrike" cap="none">
                <a:solidFill>
                  <a:srgbClr val="7030A0"/>
                </a:solidFill>
                <a:latin typeface="Alfa Slab One" panose="020B0604020202020204" charset="0"/>
                <a:sym typeface="Arial"/>
              </a:rPr>
              <a:t> Spcine</a:t>
            </a:r>
            <a:endParaRPr/>
          </a:p>
        </p:txBody>
      </p:sp>
      <p:pic>
        <p:nvPicPr>
          <p:cNvPr id="2050" name="Picture 2" descr="Medida Provisória - Globo Filmes">
            <a:extLst>
              <a:ext uri="{FF2B5EF4-FFF2-40B4-BE49-F238E27FC236}">
                <a16:creationId xmlns:a16="http://schemas.microsoft.com/office/drawing/2014/main" id="{0A33AF3D-A191-C551-4392-A79D7958F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664" y="3943097"/>
            <a:ext cx="1984428" cy="291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ovos pôsteres de Encanto destacam a magia dos personagens">
            <a:extLst>
              <a:ext uri="{FF2B5EF4-FFF2-40B4-BE49-F238E27FC236}">
                <a16:creationId xmlns:a16="http://schemas.microsoft.com/office/drawing/2014/main" id="{46E3EA48-23B0-EF7B-2D6E-97162568F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633" y="3961609"/>
            <a:ext cx="1984428" cy="292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oração de fogo - Filme 2021 - AdoroCinema">
            <a:extLst>
              <a:ext uri="{FF2B5EF4-FFF2-40B4-BE49-F238E27FC236}">
                <a16:creationId xmlns:a16="http://schemas.microsoft.com/office/drawing/2014/main" id="{B5416303-141E-8B39-570D-286007D9F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602" y="3938846"/>
            <a:ext cx="2171963" cy="293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. P. A. - O Filme – Wikipédia, a enciclopédia livre">
            <a:extLst>
              <a:ext uri="{FF2B5EF4-FFF2-40B4-BE49-F238E27FC236}">
                <a16:creationId xmlns:a16="http://schemas.microsoft.com/office/drawing/2014/main" id="{77EE27F5-7BC3-31C7-AB12-FCF90BF7F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106" y="3921128"/>
            <a:ext cx="2003493" cy="293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omem-Aranha: sem volta para casa' ganha pôster de retorno aos cinemas">
            <a:extLst>
              <a:ext uri="{FF2B5EF4-FFF2-40B4-BE49-F238E27FC236}">
                <a16:creationId xmlns:a16="http://schemas.microsoft.com/office/drawing/2014/main" id="{72AF3009-3DC1-8559-7AF7-FA806EF60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139" y="3921128"/>
            <a:ext cx="1920861" cy="293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CDB7A2B5-C59B-0EB4-A13B-C284DD1F7AF4}"/>
              </a:ext>
            </a:extLst>
          </p:cNvPr>
          <p:cNvSpPr/>
          <p:nvPr/>
        </p:nvSpPr>
        <p:spPr>
          <a:xfrm>
            <a:off x="3448920" y="6462380"/>
            <a:ext cx="530942" cy="39562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/>
              <a:t>1º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3E4D0E2C-C545-901A-898F-69DE5B98CF15}"/>
              </a:ext>
            </a:extLst>
          </p:cNvPr>
          <p:cNvSpPr/>
          <p:nvPr/>
        </p:nvSpPr>
        <p:spPr>
          <a:xfrm>
            <a:off x="5595321" y="6487344"/>
            <a:ext cx="530942" cy="38837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/>
              <a:t>2º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932D3CB3-C48B-EC70-A297-0081D42BF127}"/>
              </a:ext>
            </a:extLst>
          </p:cNvPr>
          <p:cNvSpPr/>
          <p:nvPr/>
        </p:nvSpPr>
        <p:spPr>
          <a:xfrm>
            <a:off x="7839827" y="6487344"/>
            <a:ext cx="530942" cy="38837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/>
              <a:t>3º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0D8221E8-510E-228F-6D66-A3BE91EF1BA2}"/>
              </a:ext>
            </a:extLst>
          </p:cNvPr>
          <p:cNvSpPr/>
          <p:nvPr/>
        </p:nvSpPr>
        <p:spPr>
          <a:xfrm>
            <a:off x="9864335" y="6472212"/>
            <a:ext cx="530942" cy="38837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/>
              <a:t>4º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8FC19337-60AB-9C0F-E4FA-0CD8AB8F7C4C}"/>
              </a:ext>
            </a:extLst>
          </p:cNvPr>
          <p:cNvSpPr/>
          <p:nvPr/>
        </p:nvSpPr>
        <p:spPr>
          <a:xfrm>
            <a:off x="11682483" y="6487344"/>
            <a:ext cx="530942" cy="38837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/>
              <a:t>5º</a:t>
            </a:r>
          </a:p>
        </p:txBody>
      </p:sp>
      <p:sp>
        <p:nvSpPr>
          <p:cNvPr id="10" name="Google Shape;109;p6">
            <a:extLst>
              <a:ext uri="{FF2B5EF4-FFF2-40B4-BE49-F238E27FC236}">
                <a16:creationId xmlns:a16="http://schemas.microsoft.com/office/drawing/2014/main" id="{4AA7C879-4E58-D71C-62F5-27291744DF97}"/>
              </a:ext>
            </a:extLst>
          </p:cNvPr>
          <p:cNvSpPr txBox="1"/>
          <p:nvPr/>
        </p:nvSpPr>
        <p:spPr>
          <a:xfrm>
            <a:off x="2479021" y="1331027"/>
            <a:ext cx="7346961" cy="240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just" rtl="0" fontAlgn="base"/>
            <a:r>
              <a:rPr lang="pt-BR" sz="1800" b="1" i="0">
                <a:solidFill>
                  <a:schemeClr val="tx1"/>
                </a:solidFill>
                <a:effectLst/>
                <a:latin typeface="+mn-lt"/>
              </a:rPr>
              <a:t>➞ Dados Circuito Spcine 2022:​</a:t>
            </a:r>
          </a:p>
          <a:p>
            <a:pPr algn="just" rtl="0" fontAlgn="base"/>
            <a:endParaRPr lang="pt-BR" sz="1800" b="0" i="0">
              <a:solidFill>
                <a:schemeClr val="tx1"/>
              </a:solidFill>
              <a:effectLst/>
              <a:latin typeface="+mn-lt"/>
            </a:endParaRPr>
          </a:p>
          <a:p>
            <a:pPr algn="just" rtl="0" fontAlgn="base"/>
            <a:r>
              <a:rPr lang="pt-BR" sz="1800" b="0" i="0">
                <a:solidFill>
                  <a:schemeClr val="tx1"/>
                </a:solidFill>
                <a:effectLst/>
                <a:latin typeface="+mn-lt"/>
              </a:rPr>
              <a:t>Total de público: 56.801 ​</a:t>
            </a:r>
          </a:p>
          <a:p>
            <a:pPr algn="just" rtl="0" fontAlgn="base"/>
            <a:endParaRPr lang="pt-BR" sz="1800" b="0" i="0">
              <a:solidFill>
                <a:schemeClr val="tx1"/>
              </a:solidFill>
              <a:effectLst/>
              <a:latin typeface="+mn-lt"/>
            </a:endParaRPr>
          </a:p>
          <a:p>
            <a:pPr algn="just" rtl="0" fontAlgn="base"/>
            <a:r>
              <a:rPr lang="pt-BR" sz="1800" b="0" i="0">
                <a:solidFill>
                  <a:schemeClr val="tx1"/>
                </a:solidFill>
                <a:effectLst/>
                <a:latin typeface="+mn-lt"/>
              </a:rPr>
              <a:t>Total de sessões: 2.840​</a:t>
            </a:r>
          </a:p>
          <a:p>
            <a:pPr algn="just" rtl="0" fontAlgn="base"/>
            <a:endParaRPr lang="pt-BR" sz="1800" b="0" i="0">
              <a:solidFill>
                <a:schemeClr val="tx1"/>
              </a:solidFill>
              <a:effectLst/>
              <a:latin typeface="+mn-lt"/>
            </a:endParaRPr>
          </a:p>
          <a:p>
            <a:pPr algn="just" rtl="0" fontAlgn="base"/>
            <a:endParaRPr lang="pt-BR" sz="1800" b="0" i="0">
              <a:solidFill>
                <a:schemeClr val="tx1"/>
              </a:solidFill>
              <a:effectLst/>
              <a:latin typeface="+mn-lt"/>
            </a:endParaRPr>
          </a:p>
          <a:p>
            <a:pPr algn="just" rtl="0" fontAlgn="base"/>
            <a:r>
              <a:rPr lang="pt-BR" sz="1800" b="1" i="0">
                <a:solidFill>
                  <a:schemeClr val="tx1"/>
                </a:solidFill>
                <a:effectLst/>
                <a:latin typeface="+mn-lt"/>
              </a:rPr>
              <a:t>➞ Top Five:</a:t>
            </a:r>
            <a:endParaRPr lang="en-US" sz="1800" b="1" i="0"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2064" name="Picture 16">
            <a:extLst>
              <a:ext uri="{FF2B5EF4-FFF2-40B4-BE49-F238E27FC236}">
                <a16:creationId xmlns:a16="http://schemas.microsoft.com/office/drawing/2014/main" id="{917799E5-8D8C-B83F-6497-63E71DF95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960" y="1121342"/>
            <a:ext cx="4148609" cy="270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25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6" descr="8-mostra-ecofalante_47969773998_o.jpg"/>
          <p:cNvPicPr preferRelativeResize="0"/>
          <p:nvPr/>
        </p:nvPicPr>
        <p:blipFill rotWithShape="1">
          <a:blip r:embed="rId3">
            <a:alphaModFix/>
          </a:blip>
          <a:srcRect l="1742" r="73950"/>
          <a:stretch/>
        </p:blipFill>
        <p:spPr>
          <a:xfrm>
            <a:off x="-13157" y="91440"/>
            <a:ext cx="1947412" cy="5340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6" descr="Imagem 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93440" y="87688"/>
            <a:ext cx="2902205" cy="915028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6"/>
          <p:cNvSpPr/>
          <p:nvPr/>
        </p:nvSpPr>
        <p:spPr>
          <a:xfrm>
            <a:off x="217676" y="5717854"/>
            <a:ext cx="278679" cy="1140147"/>
          </a:xfrm>
          <a:prstGeom prst="rect">
            <a:avLst/>
          </a:prstGeom>
          <a:solidFill>
            <a:srgbClr val="E28005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6"/>
          <p:cNvSpPr/>
          <p:nvPr/>
        </p:nvSpPr>
        <p:spPr>
          <a:xfrm>
            <a:off x="496355" y="5717854"/>
            <a:ext cx="278680" cy="114014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6"/>
          <p:cNvSpPr/>
          <p:nvPr/>
        </p:nvSpPr>
        <p:spPr>
          <a:xfrm>
            <a:off x="775033" y="5717854"/>
            <a:ext cx="278682" cy="114014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6"/>
          <p:cNvSpPr/>
          <p:nvPr/>
        </p:nvSpPr>
        <p:spPr>
          <a:xfrm>
            <a:off x="1053713" y="5717854"/>
            <a:ext cx="278680" cy="1140147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6"/>
          <p:cNvSpPr/>
          <p:nvPr/>
        </p:nvSpPr>
        <p:spPr>
          <a:xfrm>
            <a:off x="1332246" y="5717854"/>
            <a:ext cx="278679" cy="1140147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6"/>
          <p:cNvSpPr/>
          <p:nvPr/>
        </p:nvSpPr>
        <p:spPr>
          <a:xfrm>
            <a:off x="1596445" y="5717854"/>
            <a:ext cx="278681" cy="1140147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6"/>
          <p:cNvSpPr/>
          <p:nvPr/>
        </p:nvSpPr>
        <p:spPr>
          <a:xfrm>
            <a:off x="1860647" y="5717854"/>
            <a:ext cx="278681" cy="1140147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" name="Google Shape;105;p6" descr="Imagem 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05370" y="2023115"/>
            <a:ext cx="2628901" cy="2628901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6"/>
          <p:cNvSpPr txBox="1"/>
          <p:nvPr/>
        </p:nvSpPr>
        <p:spPr>
          <a:xfrm rot="-5400000">
            <a:off x="309981" y="2438552"/>
            <a:ext cx="167407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Alfa Slab One"/>
              <a:buNone/>
            </a:pPr>
            <a:r>
              <a:rPr lang="pt-BR" sz="1800">
                <a:solidFill>
                  <a:srgbClr val="7030A0"/>
                </a:solidFill>
                <a:latin typeface="Alfa Slab One"/>
                <a:ea typeface="Calibri"/>
                <a:cs typeface="Calibri"/>
                <a:sym typeface="Alfa Slab One"/>
              </a:rPr>
              <a:t>circuito</a:t>
            </a:r>
            <a:endParaRPr lang="pt-BR"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Alfa Slab One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6"/>
          <p:cNvSpPr txBox="1"/>
          <p:nvPr/>
        </p:nvSpPr>
        <p:spPr>
          <a:xfrm>
            <a:off x="2468174" y="405440"/>
            <a:ext cx="531225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800"/>
              <a:buFont typeface="Arial"/>
              <a:buNone/>
            </a:pPr>
            <a:r>
              <a:rPr lang="pt-BR" sz="2800" i="0" u="none" strike="noStrike" cap="none">
                <a:solidFill>
                  <a:srgbClr val="7030A0"/>
                </a:solidFill>
                <a:latin typeface="Alfa Slab One" panose="020B0604020202020204" charset="0"/>
                <a:sym typeface="Arial"/>
              </a:rPr>
              <a:t>Circuito</a:t>
            </a:r>
            <a:r>
              <a:rPr lang="en-US" sz="2800" i="0" u="none" strike="noStrike" cap="none">
                <a:solidFill>
                  <a:srgbClr val="7030A0"/>
                </a:solidFill>
                <a:latin typeface="Alfa Slab One" panose="020B0604020202020204" charset="0"/>
                <a:sym typeface="Arial"/>
              </a:rPr>
              <a:t> Spcine</a:t>
            </a:r>
            <a:endParaRPr/>
          </a:p>
        </p:txBody>
      </p:sp>
      <p:sp>
        <p:nvSpPr>
          <p:cNvPr id="109" name="Google Shape;109;p6"/>
          <p:cNvSpPr txBox="1"/>
          <p:nvPr/>
        </p:nvSpPr>
        <p:spPr>
          <a:xfrm>
            <a:off x="2726966" y="943037"/>
            <a:ext cx="8968679" cy="6801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just" fontAlgn="base"/>
            <a:r>
              <a:rPr lang="en-US" sz="1800" b="0" i="0" err="1">
                <a:solidFill>
                  <a:schemeClr val="tx1"/>
                </a:solidFill>
                <a:effectLst/>
                <a:latin typeface="+mn-lt"/>
              </a:rPr>
              <a:t>Previsto</a:t>
            </a:r>
            <a:r>
              <a:rPr lang="en-US" sz="1800" b="0" i="0">
                <a:solidFill>
                  <a:schemeClr val="tx1"/>
                </a:solidFill>
                <a:effectLst/>
                <a:latin typeface="+mn-lt"/>
              </a:rPr>
              <a:t> no Plano de Metas do </a:t>
            </a:r>
            <a:r>
              <a:rPr lang="en-US" sz="1800" b="0" i="0" err="1">
                <a:solidFill>
                  <a:schemeClr val="tx1"/>
                </a:solidFill>
                <a:effectLst/>
                <a:latin typeface="+mn-lt"/>
              </a:rPr>
              <a:t>Município</a:t>
            </a:r>
            <a:r>
              <a:rPr lang="en-US" sz="1800" b="0" i="0">
                <a:solidFill>
                  <a:schemeClr val="tx1"/>
                </a:solidFill>
                <a:effectLst/>
                <a:latin typeface="+mn-lt"/>
              </a:rPr>
              <a:t> de Sã</a:t>
            </a:r>
            <a:r>
              <a:rPr lang="en-US" sz="1800">
                <a:solidFill>
                  <a:schemeClr val="tx1"/>
                </a:solidFill>
                <a:latin typeface="+mn-lt"/>
              </a:rPr>
              <a:t>o Paulo </a:t>
            </a:r>
            <a:r>
              <a:rPr lang="en-US" sz="1800" b="0" i="0">
                <a:solidFill>
                  <a:schemeClr val="tx1"/>
                </a:solidFill>
                <a:effectLst/>
                <a:latin typeface="+mn-lt"/>
              </a:rPr>
              <a:t>(Meta 53 do </a:t>
            </a:r>
            <a:r>
              <a:rPr lang="en-US" sz="1800" b="0" i="0" err="1">
                <a:solidFill>
                  <a:schemeClr val="tx1"/>
                </a:solidFill>
                <a:effectLst/>
                <a:latin typeface="+mn-lt"/>
              </a:rPr>
              <a:t>PdM</a:t>
            </a:r>
            <a:r>
              <a:rPr lang="en-US" sz="1800" b="0" i="0">
                <a:solidFill>
                  <a:schemeClr val="tx1"/>
                </a:solidFill>
                <a:effectLst/>
                <a:latin typeface="+mn-lt"/>
              </a:rPr>
              <a:t>), </a:t>
            </a:r>
            <a:r>
              <a:rPr lang="en-US" sz="1800" err="1">
                <a:solidFill>
                  <a:schemeClr val="tx1"/>
                </a:solidFill>
                <a:latin typeface="+mn-lt"/>
              </a:rPr>
              <a:t>lançamento</a:t>
            </a:r>
            <a:r>
              <a:rPr lang="en-US" sz="1800">
                <a:solidFill>
                  <a:schemeClr val="tx1"/>
                </a:solidFill>
                <a:latin typeface="+mn-lt"/>
              </a:rPr>
              <a:t> de </a:t>
            </a:r>
            <a:r>
              <a:rPr lang="en-US" sz="1800" b="1" i="0">
                <a:solidFill>
                  <a:schemeClr val="tx1"/>
                </a:solidFill>
                <a:effectLst/>
                <a:latin typeface="+mn-lt"/>
              </a:rPr>
              <a:t>10 </a:t>
            </a:r>
            <a:r>
              <a:rPr lang="en-US" sz="1800" b="1" i="0" err="1">
                <a:solidFill>
                  <a:schemeClr val="tx1"/>
                </a:solidFill>
                <a:effectLst/>
                <a:latin typeface="+mn-lt"/>
              </a:rPr>
              <a:t>novas</a:t>
            </a:r>
            <a:r>
              <a:rPr lang="en-US" sz="1800" b="1" i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800" b="1" i="0" err="1">
                <a:solidFill>
                  <a:schemeClr val="tx1"/>
                </a:solidFill>
                <a:effectLst/>
                <a:latin typeface="+mn-lt"/>
              </a:rPr>
              <a:t>salas</a:t>
            </a:r>
            <a:r>
              <a:rPr lang="en-US" sz="1800" b="1" i="0">
                <a:solidFill>
                  <a:schemeClr val="tx1"/>
                </a:solidFill>
                <a:effectLst/>
                <a:latin typeface="+mn-lt"/>
              </a:rPr>
              <a:t> do </a:t>
            </a:r>
            <a:r>
              <a:rPr lang="en-US" sz="1800" b="1" i="0" err="1">
                <a:solidFill>
                  <a:schemeClr val="tx1"/>
                </a:solidFill>
                <a:effectLst/>
                <a:latin typeface="+mn-lt"/>
              </a:rPr>
              <a:t>Circuito</a:t>
            </a:r>
            <a:r>
              <a:rPr lang="en-US" sz="1800" b="1" i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800" b="1" i="0" err="1">
                <a:solidFill>
                  <a:schemeClr val="tx1"/>
                </a:solidFill>
                <a:effectLst/>
                <a:latin typeface="+mn-lt"/>
              </a:rPr>
              <a:t>Spcine</a:t>
            </a:r>
            <a:r>
              <a:rPr lang="en-US" sz="1800" b="1" i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800" b="1" i="0" err="1">
                <a:solidFill>
                  <a:schemeClr val="tx1"/>
                </a:solidFill>
                <a:effectLst/>
                <a:latin typeface="+mn-lt"/>
              </a:rPr>
              <a:t>nas</a:t>
            </a:r>
            <a:r>
              <a:rPr lang="en-US" sz="1800" b="1" i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800" b="1" i="0" err="1">
                <a:solidFill>
                  <a:schemeClr val="tx1"/>
                </a:solidFill>
                <a:effectLst/>
                <a:latin typeface="+mn-lt"/>
              </a:rPr>
              <a:t>unidades</a:t>
            </a:r>
            <a:r>
              <a:rPr lang="en-US" sz="1800" b="1" i="0">
                <a:solidFill>
                  <a:schemeClr val="tx1"/>
                </a:solidFill>
                <a:effectLst/>
                <a:latin typeface="+mn-lt"/>
              </a:rPr>
              <a:t> dos Centros </a:t>
            </a:r>
            <a:r>
              <a:rPr lang="en-US" sz="1800" b="1" i="0" err="1">
                <a:solidFill>
                  <a:schemeClr val="tx1"/>
                </a:solidFill>
                <a:effectLst/>
                <a:latin typeface="+mn-lt"/>
              </a:rPr>
              <a:t>Educacionais</a:t>
            </a:r>
            <a:r>
              <a:rPr lang="en-US" sz="1800" b="1" i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800" b="1" i="0" err="1">
                <a:solidFill>
                  <a:schemeClr val="tx1"/>
                </a:solidFill>
                <a:effectLst/>
                <a:latin typeface="+mn-lt"/>
              </a:rPr>
              <a:t>Unificados</a:t>
            </a:r>
            <a:r>
              <a:rPr lang="en-US" sz="1800" b="1" i="0">
                <a:solidFill>
                  <a:schemeClr val="tx1"/>
                </a:solidFill>
                <a:effectLst/>
                <a:latin typeface="+mn-lt"/>
              </a:rPr>
              <a:t> (CEUs) </a:t>
            </a:r>
            <a:r>
              <a:rPr lang="en-US" sz="1800" b="1" i="0" err="1">
                <a:solidFill>
                  <a:schemeClr val="tx1"/>
                </a:solidFill>
                <a:effectLst/>
                <a:latin typeface="+mn-lt"/>
              </a:rPr>
              <a:t>em</a:t>
            </a:r>
            <a:r>
              <a:rPr lang="en-US" sz="1800" b="1" i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800" b="1" i="0" err="1">
                <a:solidFill>
                  <a:schemeClr val="tx1"/>
                </a:solidFill>
                <a:effectLst/>
                <a:latin typeface="+mn-lt"/>
              </a:rPr>
              <a:t>parceria</a:t>
            </a:r>
            <a:r>
              <a:rPr lang="en-US" sz="1800" b="1">
                <a:solidFill>
                  <a:schemeClr val="tx1"/>
                </a:solidFill>
                <a:latin typeface="+mn-lt"/>
              </a:rPr>
              <a:t> entre a </a:t>
            </a:r>
            <a:r>
              <a:rPr lang="en-US" sz="1800" b="1" err="1">
                <a:solidFill>
                  <a:schemeClr val="tx1"/>
                </a:solidFill>
                <a:latin typeface="+mn-lt"/>
              </a:rPr>
              <a:t>Secretaria</a:t>
            </a:r>
            <a:r>
              <a:rPr lang="en-US" sz="1800" b="1" i="0">
                <a:solidFill>
                  <a:schemeClr val="tx1"/>
                </a:solidFill>
                <a:effectLst/>
                <a:latin typeface="+mn-lt"/>
              </a:rPr>
              <a:t> Municipal de </a:t>
            </a:r>
            <a:r>
              <a:rPr lang="en-US" sz="1800" b="1" i="0" err="1">
                <a:solidFill>
                  <a:schemeClr val="tx1"/>
                </a:solidFill>
                <a:effectLst/>
                <a:latin typeface="+mn-lt"/>
              </a:rPr>
              <a:t>Cultura</a:t>
            </a:r>
            <a:r>
              <a:rPr lang="en-US" sz="1800" b="1" i="0">
                <a:solidFill>
                  <a:schemeClr val="tx1"/>
                </a:solidFill>
                <a:effectLst/>
                <a:latin typeface="+mn-lt"/>
              </a:rPr>
              <a:t> e a </a:t>
            </a:r>
            <a:r>
              <a:rPr lang="en-US" sz="1800" b="1" i="0" err="1">
                <a:solidFill>
                  <a:schemeClr val="tx1"/>
                </a:solidFill>
                <a:effectLst/>
                <a:latin typeface="+mn-lt"/>
              </a:rPr>
              <a:t>Secretaria</a:t>
            </a:r>
            <a:r>
              <a:rPr lang="en-US" sz="1800" b="1" i="0">
                <a:solidFill>
                  <a:schemeClr val="tx1"/>
                </a:solidFill>
                <a:effectLst/>
                <a:latin typeface="+mn-lt"/>
              </a:rPr>
              <a:t> Municipal de Educação</a:t>
            </a:r>
            <a:r>
              <a:rPr lang="en-US" sz="1800" b="1">
                <a:solidFill>
                  <a:schemeClr val="tx1"/>
                </a:solidFill>
                <a:latin typeface="+mn-lt"/>
              </a:rPr>
              <a:t>:</a:t>
            </a:r>
            <a:endParaRPr lang="en-US" sz="1800" b="1" i="0">
              <a:solidFill>
                <a:schemeClr val="tx1"/>
              </a:solidFill>
              <a:effectLst/>
              <a:latin typeface="+mn-lt"/>
            </a:endParaRPr>
          </a:p>
          <a:p>
            <a:pPr algn="just"/>
            <a:r>
              <a:rPr lang="pt-BR" sz="1800">
                <a:solidFill>
                  <a:schemeClr val="tx1"/>
                </a:solidFill>
                <a:latin typeface="+mn-lt"/>
              </a:rPr>
              <a:t>                                                                                </a:t>
            </a:r>
            <a:r>
              <a:rPr lang="pt-BR" sz="1800" b="1">
                <a:solidFill>
                  <a:schemeClr val="tx1"/>
                </a:solidFill>
                <a:highlight>
                  <a:srgbClr val="FF00FF"/>
                </a:highlight>
                <a:latin typeface="+mn-lt"/>
              </a:rPr>
              <a:t>Investimento total de 14 milhões.</a:t>
            </a:r>
            <a:endParaRPr lang="pt-BR" sz="1800">
              <a:solidFill>
                <a:schemeClr val="tx1"/>
              </a:solidFill>
              <a:latin typeface="+mn-lt"/>
            </a:endParaRPr>
          </a:p>
          <a:p>
            <a:pPr algn="just"/>
            <a:endParaRPr lang="pt-BR" sz="1800">
              <a:solidFill>
                <a:schemeClr val="tx1"/>
              </a:solidFill>
              <a:latin typeface="+mn-lt"/>
            </a:endParaRPr>
          </a:p>
          <a:p>
            <a:pPr marL="285750" indent="-285750" algn="just" rtl="0" fontAlgn="base">
              <a:buFont typeface="Arial" panose="020B0604020202020204" pitchFamily="34" charset="0"/>
              <a:buChar char="•"/>
            </a:pPr>
            <a:r>
              <a:rPr lang="pt-BR" sz="1800">
                <a:solidFill>
                  <a:schemeClr val="tx1"/>
                </a:solidFill>
                <a:latin typeface="+mn-lt"/>
              </a:rPr>
              <a:t>CEU São Mateus;</a:t>
            </a:r>
          </a:p>
          <a:p>
            <a:pPr marL="285750" indent="-285750" algn="just" rtl="0" fontAlgn="base">
              <a:buFont typeface="Arial" panose="020B0604020202020204" pitchFamily="34" charset="0"/>
              <a:buChar char="•"/>
            </a:pPr>
            <a:r>
              <a:rPr lang="pt-BR" sz="1800">
                <a:solidFill>
                  <a:schemeClr val="tx1"/>
                </a:solidFill>
                <a:latin typeface="+mn-lt"/>
              </a:rPr>
              <a:t>CEU Rosa da China;</a:t>
            </a:r>
          </a:p>
          <a:p>
            <a:pPr marL="285750" indent="-285750" algn="just" rtl="0" fontAlgn="base">
              <a:buFont typeface="Arial" panose="020B0604020202020204" pitchFamily="34" charset="0"/>
              <a:buChar char="•"/>
            </a:pPr>
            <a:r>
              <a:rPr lang="pt-BR" sz="1800">
                <a:solidFill>
                  <a:schemeClr val="tx1"/>
                </a:solidFill>
                <a:latin typeface="+mn-lt"/>
              </a:rPr>
              <a:t>CEU Alvarenga;</a:t>
            </a:r>
          </a:p>
          <a:p>
            <a:pPr marL="285750" indent="-285750" algn="just" rtl="0" fontAlgn="base">
              <a:buFont typeface="Arial" panose="020B0604020202020204" pitchFamily="34" charset="0"/>
              <a:buChar char="•"/>
            </a:pPr>
            <a:r>
              <a:rPr lang="pt-BR" sz="1800">
                <a:solidFill>
                  <a:schemeClr val="tx1"/>
                </a:solidFill>
                <a:latin typeface="+mn-lt"/>
              </a:rPr>
              <a:t>CEU Três Pontes;</a:t>
            </a:r>
          </a:p>
          <a:p>
            <a:pPr marL="285750" indent="-285750" algn="just" rtl="0" fontAlgn="base">
              <a:buFont typeface="Arial" panose="020B0604020202020204" pitchFamily="34" charset="0"/>
              <a:buChar char="•"/>
            </a:pPr>
            <a:r>
              <a:rPr lang="pt-BR" sz="1800">
                <a:solidFill>
                  <a:schemeClr val="tx1"/>
                </a:solidFill>
                <a:latin typeface="+mn-lt"/>
              </a:rPr>
              <a:t>CEU Água Azul;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pt-BR" sz="1800">
                <a:solidFill>
                  <a:schemeClr val="tx1"/>
                </a:solidFill>
                <a:latin typeface="+mn-lt"/>
              </a:rPr>
              <a:t>CEU </a:t>
            </a:r>
            <a:r>
              <a:rPr lang="pt-BR" sz="1800" err="1">
                <a:solidFill>
                  <a:schemeClr val="tx1"/>
                </a:solidFill>
                <a:latin typeface="+mn-lt"/>
              </a:rPr>
              <a:t>Tiquatira</a:t>
            </a:r>
            <a:r>
              <a:rPr lang="pt-BR" sz="1800">
                <a:solidFill>
                  <a:schemeClr val="tx1"/>
                </a:solidFill>
                <a:latin typeface="+mn-lt"/>
              </a:rPr>
              <a:t>; </a:t>
            </a:r>
          </a:p>
          <a:p>
            <a:pPr marL="285750" indent="-285750" algn="just" rtl="0" fontAlgn="base">
              <a:buFont typeface="Arial" panose="020B0604020202020204" pitchFamily="34" charset="0"/>
              <a:buChar char="•"/>
            </a:pPr>
            <a:r>
              <a:rPr lang="pt-BR" sz="1800">
                <a:solidFill>
                  <a:schemeClr val="tx1"/>
                </a:solidFill>
                <a:latin typeface="+mn-lt"/>
              </a:rPr>
              <a:t>CEU Paraisópolis; </a:t>
            </a:r>
          </a:p>
          <a:p>
            <a:pPr marL="285750" indent="-285750" algn="just" rtl="0" fontAlgn="base">
              <a:buFont typeface="Arial" panose="020B0604020202020204" pitchFamily="34" charset="0"/>
              <a:buChar char="•"/>
            </a:pPr>
            <a:r>
              <a:rPr lang="pt-BR" sz="1800">
                <a:solidFill>
                  <a:schemeClr val="tx1"/>
                </a:solidFill>
                <a:latin typeface="+mn-lt"/>
              </a:rPr>
              <a:t>CEU Alvarenga; 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pt-BR" sz="1800">
                <a:solidFill>
                  <a:schemeClr val="tx1"/>
                </a:solidFill>
                <a:latin typeface="+mn-lt"/>
              </a:rPr>
              <a:t>CEU Pêra Marmelo; </a:t>
            </a:r>
          </a:p>
          <a:p>
            <a:pPr marL="285750" indent="-285750" algn="just" rtl="0" fontAlgn="base">
              <a:buFont typeface="Arial" panose="020B0604020202020204" pitchFamily="34" charset="0"/>
              <a:buChar char="•"/>
            </a:pPr>
            <a:r>
              <a:rPr lang="pt-BR" sz="1800">
                <a:solidFill>
                  <a:schemeClr val="tx1"/>
                </a:solidFill>
                <a:latin typeface="+mn-lt"/>
              </a:rPr>
              <a:t>CEU Guarapiranga.</a:t>
            </a:r>
          </a:p>
          <a:p>
            <a:pPr marL="285750" indent="-285750" algn="just" rtl="0" fontAlgn="base">
              <a:buFont typeface="Arial" panose="020B0604020202020204" pitchFamily="34" charset="0"/>
              <a:buChar char="•"/>
            </a:pPr>
            <a:endParaRPr lang="pt-BR" sz="1800">
              <a:solidFill>
                <a:schemeClr val="tx1"/>
              </a:solidFill>
              <a:latin typeface="+mn-lt"/>
            </a:endParaRPr>
          </a:p>
          <a:p>
            <a:pPr algn="just" fontAlgn="base"/>
            <a:r>
              <a:rPr lang="pt-BR" sz="1800">
                <a:solidFill>
                  <a:schemeClr val="tx1"/>
                </a:solidFill>
                <a:latin typeface="+mn-lt"/>
              </a:rPr>
              <a:t>Em junho de 2022 foi iniciado o processo de expansão com visitas técnicas e início de adequação das salas. A</a:t>
            </a:r>
            <a:r>
              <a:rPr lang="pt-BR" sz="1800" b="0" i="0" u="none" strike="noStrike">
                <a:solidFill>
                  <a:schemeClr val="tx1"/>
                </a:solidFill>
                <a:effectLst/>
                <a:latin typeface="+mn-lt"/>
              </a:rPr>
              <a:t> publicação do edital para contratação de empresa especializada para fornecimento de equipamentos de projeção de cinema digital já fo</a:t>
            </a:r>
            <a:r>
              <a:rPr lang="pt-BR" sz="1800">
                <a:solidFill>
                  <a:schemeClr val="tx1"/>
                </a:solidFill>
                <a:latin typeface="+mn-lt"/>
              </a:rPr>
              <a:t>i realizada e </a:t>
            </a:r>
            <a:r>
              <a:rPr lang="pt-BR" sz="1800" b="0" i="0" u="none" strike="noStrike">
                <a:solidFill>
                  <a:schemeClr val="tx1"/>
                </a:solidFill>
                <a:effectLst/>
                <a:latin typeface="+mn-lt"/>
              </a:rPr>
              <a:t>o pregão está previsto para </a:t>
            </a:r>
            <a:r>
              <a:rPr lang="pt-BR" sz="1800">
                <a:solidFill>
                  <a:schemeClr val="tx1"/>
                </a:solidFill>
                <a:latin typeface="+mn-lt"/>
              </a:rPr>
              <a:t>ser realizado em novembro</a:t>
            </a:r>
            <a:r>
              <a:rPr lang="pt-BR" sz="1800" b="1" i="0" u="none" strike="noStrike">
                <a:solidFill>
                  <a:schemeClr val="tx1"/>
                </a:solidFill>
                <a:effectLst/>
                <a:latin typeface="+mn-lt"/>
              </a:rPr>
              <a:t>.</a:t>
            </a:r>
          </a:p>
          <a:p>
            <a:pPr algn="just" rtl="0" fontAlgn="base"/>
            <a:endParaRPr lang="pt-BR" sz="1800" b="1">
              <a:solidFill>
                <a:schemeClr val="tx1"/>
              </a:solidFill>
              <a:latin typeface="+mn-lt"/>
            </a:endParaRPr>
          </a:p>
          <a:p>
            <a:pPr algn="just" rtl="0" fontAlgn="base"/>
            <a:endParaRPr lang="pt-BR">
              <a:solidFill>
                <a:schemeClr val="tx1"/>
              </a:solidFill>
              <a:latin typeface="+mn-lt"/>
            </a:endParaRPr>
          </a:p>
          <a:p>
            <a:pPr algn="just" rtl="0" fontAlgn="base"/>
            <a:endParaRPr lang="pt-BR" sz="2000" i="0"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58482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3" descr="IMG_1796.jpeg"/>
          <p:cNvPicPr preferRelativeResize="0"/>
          <p:nvPr/>
        </p:nvPicPr>
        <p:blipFill rotWithShape="1">
          <a:blip r:embed="rId3">
            <a:alphaModFix/>
          </a:blip>
          <a:srcRect l="28055" t="10003" r="28055" b="167"/>
          <a:stretch/>
        </p:blipFill>
        <p:spPr>
          <a:xfrm>
            <a:off x="-7740" y="5"/>
            <a:ext cx="1952272" cy="5327726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3"/>
          <p:cNvSpPr txBox="1"/>
          <p:nvPr/>
        </p:nvSpPr>
        <p:spPr>
          <a:xfrm>
            <a:off x="2421925" y="674355"/>
            <a:ext cx="6191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800"/>
              <a:buFont typeface="Arial"/>
              <a:buNone/>
            </a:pPr>
            <a:r>
              <a:rPr lang="en-US" sz="2800" i="0" u="none" strike="noStrike" cap="none">
                <a:solidFill>
                  <a:srgbClr val="7030A0"/>
                </a:solidFill>
                <a:latin typeface="Alfa Slab One" panose="020B0604020202020204" charset="0"/>
                <a:sym typeface="Arial"/>
              </a:rPr>
              <a:t>SPCINE PLAY </a:t>
            </a:r>
            <a:endParaRPr>
              <a:latin typeface="Alfa Slab One" panose="020B0604020202020204" charset="0"/>
            </a:endParaRPr>
          </a:p>
        </p:txBody>
      </p:sp>
      <p:pic>
        <p:nvPicPr>
          <p:cNvPr id="134" name="Google Shape;134;p3" descr="Imagem 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58250" y="447049"/>
            <a:ext cx="2902205" cy="915027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3"/>
          <p:cNvSpPr/>
          <p:nvPr/>
        </p:nvSpPr>
        <p:spPr>
          <a:xfrm>
            <a:off x="211949" y="5717854"/>
            <a:ext cx="278679" cy="114014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3"/>
          <p:cNvSpPr/>
          <p:nvPr/>
        </p:nvSpPr>
        <p:spPr>
          <a:xfrm>
            <a:off x="490627" y="5717854"/>
            <a:ext cx="278680" cy="114014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3"/>
          <p:cNvSpPr/>
          <p:nvPr/>
        </p:nvSpPr>
        <p:spPr>
          <a:xfrm>
            <a:off x="769307" y="5717854"/>
            <a:ext cx="278681" cy="1140147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3"/>
          <p:cNvSpPr/>
          <p:nvPr/>
        </p:nvSpPr>
        <p:spPr>
          <a:xfrm>
            <a:off x="1047986" y="5717854"/>
            <a:ext cx="278680" cy="1140147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3"/>
          <p:cNvSpPr/>
          <p:nvPr/>
        </p:nvSpPr>
        <p:spPr>
          <a:xfrm>
            <a:off x="1326519" y="5717854"/>
            <a:ext cx="278680" cy="1140147"/>
          </a:xfrm>
          <a:prstGeom prst="rect">
            <a:avLst/>
          </a:prstGeom>
          <a:solidFill>
            <a:srgbClr val="E61A7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3"/>
          <p:cNvSpPr/>
          <p:nvPr/>
        </p:nvSpPr>
        <p:spPr>
          <a:xfrm>
            <a:off x="1590718" y="5717854"/>
            <a:ext cx="278681" cy="1140147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3"/>
          <p:cNvSpPr/>
          <p:nvPr/>
        </p:nvSpPr>
        <p:spPr>
          <a:xfrm>
            <a:off x="1854919" y="5717854"/>
            <a:ext cx="278681" cy="1140147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3" descr="Imagem 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36558" y="1706536"/>
            <a:ext cx="2628900" cy="262890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3"/>
          <p:cNvSpPr txBox="1"/>
          <p:nvPr/>
        </p:nvSpPr>
        <p:spPr>
          <a:xfrm rot="16200000">
            <a:off x="224053" y="2637336"/>
            <a:ext cx="147892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Alfa Slab One"/>
              <a:buNone/>
            </a:pPr>
            <a:r>
              <a:rPr lang="en-US" sz="1800" b="0" i="0" u="none" strike="noStrike" cap="none" err="1">
                <a:solidFill>
                  <a:srgbClr val="7030A0"/>
                </a:solidFill>
                <a:latin typeface="Alfa Slab One"/>
                <a:ea typeface="Alfa Slab One"/>
                <a:cs typeface="Alfa Slab One"/>
                <a:sym typeface="Alfa Slab One"/>
              </a:rPr>
              <a:t>spcineplay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aixaDeTexto 10">
            <a:extLst>
              <a:ext uri="{FF2B5EF4-FFF2-40B4-BE49-F238E27FC236}">
                <a16:creationId xmlns:a16="http://schemas.microsoft.com/office/drawing/2014/main" id="{75A419CA-0886-F867-B12B-034078888CEA}"/>
              </a:ext>
            </a:extLst>
          </p:cNvPr>
          <p:cNvSpPr txBox="1"/>
          <p:nvPr/>
        </p:nvSpPr>
        <p:spPr>
          <a:xfrm>
            <a:off x="2421925" y="1362076"/>
            <a:ext cx="9558126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lc="http://schemas.openxmlformats.org/drawingml/2006/lockedCanvas" xmlns:ma14="http://schemas.microsoft.com/office/mac/drawingml/2011/main" val="1"/>
            </a:ext>
          </a:extLst>
        </p:spPr>
        <p:txBody>
          <a:bodyPr wrap="square" lIns="45719" tIns="45720" rIns="45719" bIns="4572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just">
              <a:defRPr>
                <a:solidFill>
                  <a:srgbClr val="404040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rPr lang="pt-BR">
                <a:solidFill>
                  <a:schemeClr val="tx1"/>
                </a:solidFill>
                <a:latin typeface="+mj-lt"/>
                <a:ea typeface="+mn-lt"/>
                <a:cs typeface="+mn-lt"/>
              </a:rPr>
              <a:t>Primeira plataforma de streaming público do Brasil, com a proposta de trazer ao público uma programação de cinema brasileiro, com recorte paulista e paulistano.</a:t>
            </a:r>
          </a:p>
          <a:p>
            <a:pPr algn="just">
              <a:defRPr>
                <a:solidFill>
                  <a:srgbClr val="404040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rPr lang="pt-BR">
                <a:solidFill>
                  <a:schemeClr val="tx1"/>
                </a:solidFill>
                <a:latin typeface="+mj-lt"/>
                <a:ea typeface="+mn-lt"/>
                <a:cs typeface="+mn-lt"/>
              </a:rPr>
              <a:t>Clássicos do cinema brasileiro ganharam espaço a partir da curadoria da Spcine Play, combinados à seleção de mostras e festivais de cinema, ação pioneira entre streamings, além de filmes de diretores estreantes e novas cinematografias.</a:t>
            </a:r>
          </a:p>
        </p:txBody>
      </p:sp>
      <p:pic>
        <p:nvPicPr>
          <p:cNvPr id="5" name="Imagem 4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2F10E877-EE59-C79A-7668-007F5B1006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6252" y="3076837"/>
            <a:ext cx="3404559" cy="345037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FDAE375-F44A-BE6E-E0F0-64F08FCFEC90}"/>
              </a:ext>
            </a:extLst>
          </p:cNvPr>
          <p:cNvSpPr txBox="1"/>
          <p:nvPr/>
        </p:nvSpPr>
        <p:spPr>
          <a:xfrm>
            <a:off x="2678442" y="3168447"/>
            <a:ext cx="5600955" cy="28007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800">
                <a:solidFill>
                  <a:schemeClr val="tx1"/>
                </a:solidFill>
                <a:latin typeface="+mj-lt"/>
              </a:rPr>
              <a:t>➞ Lançamento da nova plataforma </a:t>
            </a:r>
            <a:r>
              <a:rPr lang="pt-BR" sz="1800" err="1">
                <a:solidFill>
                  <a:schemeClr val="tx1"/>
                </a:solidFill>
                <a:latin typeface="+mj-lt"/>
              </a:rPr>
              <a:t>Spcine</a:t>
            </a:r>
            <a:r>
              <a:rPr lang="pt-BR" sz="1800">
                <a:solidFill>
                  <a:schemeClr val="tx1"/>
                </a:solidFill>
                <a:latin typeface="+mj-lt"/>
              </a:rPr>
              <a:t> Play</a:t>
            </a:r>
          </a:p>
          <a:p>
            <a:endParaRPr lang="pt-BR" sz="1800">
              <a:solidFill>
                <a:schemeClr val="tx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>
                <a:solidFill>
                  <a:schemeClr val="tx1"/>
                </a:solidFill>
                <a:latin typeface="+mj-lt"/>
              </a:rPr>
              <a:t>Autonomia da </a:t>
            </a:r>
            <a:r>
              <a:rPr lang="pt-BR" sz="1800" err="1">
                <a:solidFill>
                  <a:schemeClr val="tx1"/>
                </a:solidFill>
                <a:latin typeface="+mj-lt"/>
              </a:rPr>
              <a:t>Spcine</a:t>
            </a:r>
            <a:r>
              <a:rPr lang="pt-BR" sz="1800">
                <a:solidFill>
                  <a:schemeClr val="tx1"/>
                </a:solidFill>
                <a:latin typeface="+mj-lt"/>
              </a:rPr>
              <a:t> na gestão dos conteúdos e planejamento de ações na plataforma;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800">
              <a:solidFill>
                <a:schemeClr val="tx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>
                <a:solidFill>
                  <a:schemeClr val="tx1"/>
                </a:solidFill>
                <a:latin typeface="+mj-lt"/>
              </a:rPr>
              <a:t>Próximos passos: lançamento dos aplicativos para Smartphones e </a:t>
            </a:r>
            <a:r>
              <a:rPr lang="pt-BR" sz="1800" err="1">
                <a:solidFill>
                  <a:schemeClr val="tx1"/>
                </a:solidFill>
                <a:latin typeface="+mj-lt"/>
              </a:rPr>
              <a:t>Smart</a:t>
            </a:r>
            <a:r>
              <a:rPr lang="pt-BR" sz="1800">
                <a:solidFill>
                  <a:schemeClr val="tx1"/>
                </a:solidFill>
                <a:latin typeface="+mj-lt"/>
              </a:rPr>
              <a:t> TVs;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800">
              <a:solidFill>
                <a:schemeClr val="tx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b="1">
                <a:solidFill>
                  <a:schemeClr val="tx1"/>
                </a:solidFill>
                <a:highlight>
                  <a:srgbClr val="FF00FF"/>
                </a:highlight>
                <a:latin typeface="+mj-lt"/>
              </a:rPr>
              <a:t>Investimento de 300 mil reais.</a:t>
            </a:r>
            <a:endParaRPr lang="pt-BR" b="1">
              <a:solidFill>
                <a:schemeClr val="tx1"/>
              </a:solidFill>
              <a:highlight>
                <a:srgbClr val="FF00FF"/>
              </a:highlight>
            </a:endParaRPr>
          </a:p>
          <a:p>
            <a:endParaRPr lang="pt-B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4" descr="IMG_1796.jpeg"/>
          <p:cNvPicPr preferRelativeResize="0"/>
          <p:nvPr/>
        </p:nvPicPr>
        <p:blipFill rotWithShape="1">
          <a:blip r:embed="rId3">
            <a:alphaModFix/>
          </a:blip>
          <a:srcRect l="28055" t="10003" r="28055" b="167"/>
          <a:stretch/>
        </p:blipFill>
        <p:spPr>
          <a:xfrm>
            <a:off x="-7740" y="5"/>
            <a:ext cx="1952272" cy="5327726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4"/>
          <p:cNvSpPr txBox="1"/>
          <p:nvPr/>
        </p:nvSpPr>
        <p:spPr>
          <a:xfrm>
            <a:off x="2354565" y="221763"/>
            <a:ext cx="619125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800"/>
              <a:buFont typeface="Arial"/>
              <a:buNone/>
            </a:pPr>
            <a:r>
              <a:rPr lang="en-US" sz="2800">
                <a:solidFill>
                  <a:srgbClr val="7030A0"/>
                </a:solidFill>
                <a:latin typeface="Alfa Slab One" panose="020B0604020202020204" charset="0"/>
              </a:rPr>
              <a:t>FORMAÇÃO</a:t>
            </a:r>
          </a:p>
        </p:txBody>
      </p:sp>
      <p:pic>
        <p:nvPicPr>
          <p:cNvPr id="116" name="Google Shape;116;p4" descr="Imagem 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13358" y="21076"/>
            <a:ext cx="2902205" cy="915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4"/>
          <p:cNvSpPr/>
          <p:nvPr/>
        </p:nvSpPr>
        <p:spPr>
          <a:xfrm>
            <a:off x="211949" y="5717854"/>
            <a:ext cx="278679" cy="114014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490627" y="5717854"/>
            <a:ext cx="278680" cy="114014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769307" y="5717854"/>
            <a:ext cx="278681" cy="1140147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4"/>
          <p:cNvSpPr/>
          <p:nvPr/>
        </p:nvSpPr>
        <p:spPr>
          <a:xfrm>
            <a:off x="1047986" y="5717854"/>
            <a:ext cx="278680" cy="1140147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4"/>
          <p:cNvSpPr/>
          <p:nvPr/>
        </p:nvSpPr>
        <p:spPr>
          <a:xfrm>
            <a:off x="1326519" y="5717854"/>
            <a:ext cx="278680" cy="1140147"/>
          </a:xfrm>
          <a:prstGeom prst="rect">
            <a:avLst/>
          </a:prstGeom>
          <a:solidFill>
            <a:srgbClr val="E61A7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1590718" y="5717854"/>
            <a:ext cx="278681" cy="1140147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4"/>
          <p:cNvSpPr/>
          <p:nvPr/>
        </p:nvSpPr>
        <p:spPr>
          <a:xfrm>
            <a:off x="1854919" y="5717854"/>
            <a:ext cx="278681" cy="1140147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p4" descr="Imagem 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36558" y="1579441"/>
            <a:ext cx="2628900" cy="262890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4"/>
          <p:cNvSpPr txBox="1"/>
          <p:nvPr/>
        </p:nvSpPr>
        <p:spPr>
          <a:xfrm rot="-5400000">
            <a:off x="238430" y="2414474"/>
            <a:ext cx="147892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Font typeface="Alfa Slab One"/>
              <a:buNone/>
            </a:pPr>
            <a:r>
              <a:rPr lang="en-US" sz="2000" b="0" i="0" u="none" strike="noStrike" cap="none" err="1">
                <a:solidFill>
                  <a:srgbClr val="7030A0"/>
                </a:solidFill>
                <a:latin typeface="Alfa Slab One"/>
                <a:ea typeface="Alfa Slab One"/>
                <a:cs typeface="Alfa Slab One"/>
                <a:sym typeface="Alfa Slab One"/>
              </a:rPr>
              <a:t>formação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CaixaDeTexto 10">
            <a:extLst>
              <a:ext uri="{FF2B5EF4-FFF2-40B4-BE49-F238E27FC236}">
                <a16:creationId xmlns:a16="http://schemas.microsoft.com/office/drawing/2014/main" id="{EC0E7D0A-BE9B-5126-A1DE-32CA9B8BF835}"/>
              </a:ext>
            </a:extLst>
          </p:cNvPr>
          <p:cNvSpPr txBox="1"/>
          <p:nvPr/>
        </p:nvSpPr>
        <p:spPr>
          <a:xfrm>
            <a:off x="2124006" y="759359"/>
            <a:ext cx="9870423" cy="6093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lc="http://schemas.openxmlformats.org/drawingml/2006/lockedCanvas" xmlns:ma14="http://schemas.microsoft.com/office/mac/drawingml/2011/main" val="1"/>
            </a:ext>
          </a:extLst>
        </p:spPr>
        <p:txBody>
          <a:bodyPr wrap="square" lIns="45719" tIns="45720" rIns="45719" bIns="4572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just">
              <a:defRPr>
                <a:solidFill>
                  <a:srgbClr val="404040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rPr lang="pt-BR" sz="1500">
                <a:solidFill>
                  <a:schemeClr val="tx1"/>
                </a:solidFill>
                <a:latin typeface="+mj-lt"/>
                <a:ea typeface="+mn-lt"/>
                <a:cs typeface="+mn-lt"/>
              </a:rPr>
              <a:t>A política de formação da </a:t>
            </a:r>
            <a:r>
              <a:rPr lang="pt-BR" sz="1500" err="1">
                <a:solidFill>
                  <a:schemeClr val="tx1"/>
                </a:solidFill>
                <a:latin typeface="+mj-lt"/>
                <a:ea typeface="+mn-lt"/>
                <a:cs typeface="+mn-lt"/>
              </a:rPr>
              <a:t>Spcine</a:t>
            </a:r>
            <a:r>
              <a:rPr lang="pt-BR" sz="1500">
                <a:solidFill>
                  <a:schemeClr val="tx1"/>
                </a:solidFill>
                <a:latin typeface="+mj-lt"/>
                <a:ea typeface="+mn-lt"/>
                <a:cs typeface="+mn-lt"/>
              </a:rPr>
              <a:t> contempla as dimensões técnica, artística, crítica e empreendedora, da educação audiovisual. Os programas e ações da área buscam aproximar talentos do audiovisual e da economia criativa do mercado de trabalho. Dentre as ações de investimento direto, temos:</a:t>
            </a:r>
          </a:p>
          <a:p>
            <a:pPr algn="just">
              <a:defRPr>
                <a:solidFill>
                  <a:srgbClr val="404040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endParaRPr lang="pt-BR" sz="1500">
              <a:solidFill>
                <a:schemeClr val="tx1"/>
              </a:solidFill>
              <a:latin typeface="+mj-lt"/>
              <a:ea typeface="+mn-lt"/>
              <a:cs typeface="+mn-lt"/>
            </a:endParaRPr>
          </a:p>
          <a:p>
            <a:pPr algn="just">
              <a:defRPr>
                <a:solidFill>
                  <a:srgbClr val="404040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rPr lang="pt-BR" sz="1500" b="1">
                <a:solidFill>
                  <a:schemeClr val="tx1"/>
                </a:solidFill>
                <a:latin typeface="+mj-lt"/>
                <a:ea typeface="+mn-lt"/>
                <a:cs typeface="+mn-lt"/>
              </a:rPr>
              <a:t>➞ Cineclube </a:t>
            </a:r>
            <a:r>
              <a:rPr lang="pt-BR" sz="1500" b="1" err="1">
                <a:solidFill>
                  <a:schemeClr val="tx1"/>
                </a:solidFill>
                <a:latin typeface="+mj-lt"/>
                <a:ea typeface="+mn-lt"/>
                <a:cs typeface="+mn-lt"/>
              </a:rPr>
              <a:t>Spcine</a:t>
            </a:r>
            <a:r>
              <a:rPr lang="pt-BR" sz="1500" b="1">
                <a:solidFill>
                  <a:schemeClr val="tx1"/>
                </a:solidFill>
                <a:latin typeface="+mj-lt"/>
                <a:ea typeface="+mn-lt"/>
                <a:cs typeface="+mn-lt"/>
              </a:rPr>
              <a:t>:</a:t>
            </a:r>
          </a:p>
          <a:p>
            <a:pPr algn="just">
              <a:defRPr>
                <a:solidFill>
                  <a:srgbClr val="404040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rPr lang="pt-BR" sz="1500">
                <a:solidFill>
                  <a:schemeClr val="tx1"/>
                </a:solidFill>
                <a:latin typeface="+mj-lt"/>
                <a:ea typeface="+mn-lt"/>
                <a:cs typeface="+mn-lt"/>
              </a:rPr>
              <a:t>Iniciativa com o objetivo de promover a diversidade da produção audiovisual, a pluralidade de ideias, estilos e gêneros e estimular o pensamento crítico a partir filmes que trazem temáticas relevantes e atuais da sociedade.</a:t>
            </a:r>
          </a:p>
          <a:p>
            <a:pPr algn="just">
              <a:defRPr>
                <a:solidFill>
                  <a:srgbClr val="404040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rPr lang="pt-BR" sz="1500">
                <a:solidFill>
                  <a:schemeClr val="tx1"/>
                </a:solidFill>
                <a:latin typeface="+mj-lt"/>
                <a:ea typeface="+mn-lt"/>
                <a:cs typeface="+mn-lt"/>
              </a:rPr>
              <a:t>Credenciamento de 15 jovens cineclubistas (agentes e articuladores). 28 equipamentos de cultura receberam sessões do cineclube. Ao todo 93 sessões com público de 2054 pessoas presencialmente e  mais 04 sessões online com 479 de público.</a:t>
            </a:r>
            <a:endParaRPr lang="pt-BR" sz="1500">
              <a:solidFill>
                <a:schemeClr val="tx1"/>
              </a:solidFill>
              <a:latin typeface="Arial"/>
              <a:ea typeface="+mn-lt"/>
              <a:cs typeface="+mn-lt"/>
            </a:endParaRPr>
          </a:p>
          <a:p>
            <a:pPr algn="just">
              <a:defRPr>
                <a:solidFill>
                  <a:srgbClr val="404040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rPr lang="pt-BR" sz="1500" b="1">
                <a:solidFill>
                  <a:schemeClr val="tx1"/>
                </a:solidFill>
                <a:highlight>
                  <a:srgbClr val="FF00FF"/>
                </a:highlight>
                <a:latin typeface="+mj-lt"/>
                <a:ea typeface="+mn-lt"/>
                <a:cs typeface="+mn-lt"/>
              </a:rPr>
              <a:t>Investimento: R$ 700 mil </a:t>
            </a:r>
          </a:p>
          <a:p>
            <a:pPr algn="just">
              <a:defRPr>
                <a:solidFill>
                  <a:srgbClr val="404040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endParaRPr lang="pt-BR" sz="1500">
              <a:solidFill>
                <a:schemeClr val="tx1"/>
              </a:solidFill>
              <a:latin typeface="+mj-lt"/>
              <a:ea typeface="+mn-lt"/>
              <a:cs typeface="+mn-lt"/>
            </a:endParaRPr>
          </a:p>
          <a:p>
            <a:pPr algn="just">
              <a:defRPr>
                <a:solidFill>
                  <a:srgbClr val="404040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rPr lang="pt-BR" sz="1500" b="1">
                <a:solidFill>
                  <a:schemeClr val="tx1"/>
                </a:solidFill>
                <a:latin typeface="+mj-lt"/>
                <a:ea typeface="+mn-lt"/>
                <a:cs typeface="+mn-lt"/>
              </a:rPr>
              <a:t>➞ Histórias que Viajam:</a:t>
            </a:r>
            <a:endParaRPr lang="pt-BR" sz="1500">
              <a:solidFill>
                <a:schemeClr val="tx1"/>
              </a:solidFill>
              <a:latin typeface="+mj-lt"/>
              <a:ea typeface="+mn-lt"/>
              <a:cs typeface="+mn-lt"/>
            </a:endParaRPr>
          </a:p>
          <a:p>
            <a:pPr algn="just">
              <a:defRPr>
                <a:solidFill>
                  <a:srgbClr val="404040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rPr lang="pt-BR" sz="1500">
                <a:solidFill>
                  <a:schemeClr val="tx1"/>
                </a:solidFill>
                <a:latin typeface="+mj-lt"/>
                <a:ea typeface="+mn-lt"/>
                <a:cs typeface="+mn-lt"/>
              </a:rPr>
              <a:t>Aprimoramento de 5 roteiros de obras audiovisuais de longa metragem (Ficção, animação e documentário), para Coprodução com o mercado latino-americano. Os projetos desenvolvidos ao longo do programa participarão na edição 2022 do Ventana </a:t>
            </a:r>
            <a:r>
              <a:rPr lang="pt-BR" sz="1500" err="1">
                <a:solidFill>
                  <a:schemeClr val="tx1"/>
                </a:solidFill>
                <a:latin typeface="+mj-lt"/>
                <a:ea typeface="+mn-lt"/>
                <a:cs typeface="+mn-lt"/>
              </a:rPr>
              <a:t>Sur</a:t>
            </a:r>
            <a:r>
              <a:rPr lang="pt-BR" sz="1500">
                <a:solidFill>
                  <a:schemeClr val="tx1"/>
                </a:solidFill>
                <a:latin typeface="+mj-lt"/>
                <a:ea typeface="+mn-lt"/>
                <a:cs typeface="+mn-lt"/>
              </a:rPr>
              <a:t>. </a:t>
            </a:r>
          </a:p>
          <a:p>
            <a:pPr algn="just">
              <a:defRPr>
                <a:solidFill>
                  <a:srgbClr val="404040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rPr lang="pt-BR" sz="1500" b="1">
                <a:solidFill>
                  <a:schemeClr val="tx1"/>
                </a:solidFill>
                <a:highlight>
                  <a:srgbClr val="FF00FF"/>
                </a:highlight>
                <a:latin typeface="+mj-lt"/>
                <a:ea typeface="+mn-lt"/>
                <a:cs typeface="+mn-lt"/>
              </a:rPr>
              <a:t>Investimento: R$</a:t>
            </a:r>
            <a:r>
              <a:rPr lang="pt-BR" sz="1500" b="1">
                <a:solidFill>
                  <a:schemeClr val="tx1"/>
                </a:solidFill>
                <a:highlight>
                  <a:srgbClr val="FF00FF"/>
                </a:highlight>
                <a:latin typeface="Arial"/>
                <a:ea typeface="+mn-lt"/>
                <a:cs typeface="+mn-lt"/>
              </a:rPr>
              <a:t> 120mil</a:t>
            </a:r>
          </a:p>
          <a:p>
            <a:pPr algn="just">
              <a:defRPr>
                <a:solidFill>
                  <a:srgbClr val="404040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endParaRPr lang="pt-BR" sz="1500">
              <a:solidFill>
                <a:schemeClr val="tx1"/>
              </a:solidFill>
              <a:latin typeface="+mj-lt"/>
              <a:ea typeface="+mn-lt"/>
              <a:cs typeface="+mn-lt"/>
            </a:endParaRPr>
          </a:p>
          <a:p>
            <a:pPr algn="just">
              <a:defRPr>
                <a:solidFill>
                  <a:srgbClr val="404040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rPr lang="pt-BR" sz="1500" b="1">
                <a:solidFill>
                  <a:schemeClr val="tx1"/>
                </a:solidFill>
                <a:latin typeface="+mj-lt"/>
                <a:ea typeface="+mn-lt"/>
                <a:cs typeface="+mn-lt"/>
              </a:rPr>
              <a:t>➞ Programa de Aprimoramento Profissional para o Setor Audiovisual Paulistano:</a:t>
            </a:r>
          </a:p>
          <a:p>
            <a:pPr algn="just">
              <a:defRPr>
                <a:solidFill>
                  <a:srgbClr val="404040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rPr lang="pt-BR" sz="1500">
                <a:solidFill>
                  <a:schemeClr val="tx1"/>
                </a:solidFill>
                <a:latin typeface="+mj-lt"/>
                <a:ea typeface="+mn-lt"/>
                <a:cs typeface="+mn-lt"/>
              </a:rPr>
              <a:t>Essa iniciativa faz parte do Plano </a:t>
            </a:r>
            <a:r>
              <a:rPr lang="pt-BR" sz="1500" err="1">
                <a:solidFill>
                  <a:schemeClr val="tx1"/>
                </a:solidFill>
                <a:latin typeface="+mj-lt"/>
                <a:ea typeface="+mn-lt"/>
                <a:cs typeface="+mn-lt"/>
              </a:rPr>
              <a:t>Spcine</a:t>
            </a:r>
            <a:r>
              <a:rPr lang="pt-BR" sz="1500">
                <a:solidFill>
                  <a:schemeClr val="tx1"/>
                </a:solidFill>
                <a:latin typeface="+mj-lt"/>
                <a:ea typeface="+mn-lt"/>
                <a:cs typeface="+mn-lt"/>
              </a:rPr>
              <a:t> de Qualificação Técnica. O programa promoverá mais de 10 cursos que totalizam 300 vagas.</a:t>
            </a:r>
          </a:p>
          <a:p>
            <a:pPr algn="just">
              <a:defRPr>
                <a:solidFill>
                  <a:srgbClr val="404040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rPr lang="pt-BR" sz="1500">
                <a:solidFill>
                  <a:schemeClr val="tx1"/>
                </a:solidFill>
                <a:latin typeface="+mj-lt"/>
                <a:ea typeface="+mn-lt"/>
                <a:cs typeface="+mn-lt"/>
              </a:rPr>
              <a:t>Em parceria com a ABC Cursos de Cinema e </a:t>
            </a:r>
            <a:r>
              <a:rPr lang="pt-BR" sz="1500" err="1">
                <a:solidFill>
                  <a:schemeClr val="tx1"/>
                </a:solidFill>
                <a:latin typeface="+mj-lt"/>
                <a:ea typeface="+mn-lt"/>
                <a:cs typeface="+mn-lt"/>
              </a:rPr>
              <a:t>Latin</a:t>
            </a:r>
            <a:r>
              <a:rPr lang="pt-BR" sz="1500">
                <a:solidFill>
                  <a:schemeClr val="tx1"/>
                </a:solidFill>
                <a:latin typeface="+mj-lt"/>
                <a:ea typeface="+mn-lt"/>
                <a:cs typeface="+mn-lt"/>
              </a:rPr>
              <a:t> American Training Center (LATC) e Top C </a:t>
            </a:r>
            <a:r>
              <a:rPr lang="pt-BR" sz="1500" err="1">
                <a:solidFill>
                  <a:schemeClr val="tx1"/>
                </a:solidFill>
                <a:latin typeface="+mj-lt"/>
                <a:ea typeface="+mn-lt"/>
                <a:cs typeface="+mn-lt"/>
              </a:rPr>
              <a:t>Level</a:t>
            </a:r>
            <a:r>
              <a:rPr lang="pt-BR" sz="1500">
                <a:solidFill>
                  <a:schemeClr val="tx1"/>
                </a:solidFill>
                <a:latin typeface="+mj-lt"/>
                <a:ea typeface="+mn-lt"/>
                <a:cs typeface="+mn-lt"/>
              </a:rPr>
              <a:t>, com o apoio do </a:t>
            </a:r>
            <a:r>
              <a:rPr lang="pt-BR" sz="1500" err="1">
                <a:solidFill>
                  <a:schemeClr val="tx1"/>
                </a:solidFill>
                <a:latin typeface="+mj-lt"/>
                <a:ea typeface="+mn-lt"/>
                <a:cs typeface="+mn-lt"/>
              </a:rPr>
              <a:t>Sindcine</a:t>
            </a:r>
            <a:r>
              <a:rPr lang="pt-BR" sz="1500">
                <a:solidFill>
                  <a:schemeClr val="tx1"/>
                </a:solidFill>
                <a:latin typeface="+mj-lt"/>
                <a:ea typeface="+mn-lt"/>
                <a:cs typeface="+mn-lt"/>
              </a:rPr>
              <a:t> - Sindicato dos Trabalhadores na Indústria Cinematográfica e do Audiovisual.</a:t>
            </a:r>
          </a:p>
          <a:p>
            <a:pPr algn="just">
              <a:defRPr>
                <a:solidFill>
                  <a:srgbClr val="404040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rPr lang="pt-BR" sz="1500">
                <a:solidFill>
                  <a:schemeClr val="tx1"/>
                </a:solidFill>
                <a:latin typeface="+mj-lt"/>
                <a:ea typeface="+mn-lt"/>
                <a:cs typeface="+mn-lt"/>
              </a:rPr>
              <a:t>O Programa também vai fornecer curso de Inglês para Profissionais do Audiovisual, iniciativa que conta com a parceria da MPA (Motion Picture </a:t>
            </a:r>
            <a:r>
              <a:rPr lang="pt-BR" sz="1500" err="1">
                <a:solidFill>
                  <a:schemeClr val="tx1"/>
                </a:solidFill>
                <a:latin typeface="+mj-lt"/>
                <a:ea typeface="+mn-lt"/>
                <a:cs typeface="+mn-lt"/>
              </a:rPr>
              <a:t>Association</a:t>
            </a:r>
            <a:r>
              <a:rPr lang="pt-BR" sz="1500">
                <a:solidFill>
                  <a:schemeClr val="tx1"/>
                </a:solidFill>
                <a:latin typeface="+mj-lt"/>
                <a:ea typeface="+mn-lt"/>
                <a:cs typeface="+mn-lt"/>
              </a:rPr>
              <a:t>).</a:t>
            </a:r>
          </a:p>
          <a:p>
            <a:pPr algn="just">
              <a:defRPr>
                <a:solidFill>
                  <a:srgbClr val="404040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rPr lang="pt-BR" sz="1500" b="1">
                <a:solidFill>
                  <a:schemeClr val="tx1"/>
                </a:solidFill>
                <a:highlight>
                  <a:srgbClr val="FF00FF"/>
                </a:highlight>
                <a:latin typeface="+mj-lt"/>
                <a:ea typeface="+mn-lt"/>
                <a:cs typeface="+mn-lt"/>
              </a:rPr>
              <a:t>Investimento: R$ 280mil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FE733A33BA5B04DB7E7C56143C8A20C" ma:contentTypeVersion="18" ma:contentTypeDescription="Crie um novo documento." ma:contentTypeScope="" ma:versionID="b83db895692faac9608263ee3f9bfecd">
  <xsd:schema xmlns:xsd="http://www.w3.org/2001/XMLSchema" xmlns:xs="http://www.w3.org/2001/XMLSchema" xmlns:p="http://schemas.microsoft.com/office/2006/metadata/properties" xmlns:ns2="52a31ca9-d746-465c-9504-9cf5866f7576" xmlns:ns3="0b56e8ad-c743-47f0-b479-e27bd8504b70" targetNamespace="http://schemas.microsoft.com/office/2006/metadata/properties" ma:root="true" ma:fieldsID="5daac822c72d79cf2b4c2bf6e6a4ab4d" ns2:_="" ns3:_="">
    <xsd:import namespace="52a31ca9-d746-465c-9504-9cf5866f7576"/>
    <xsd:import namespace="0b56e8ad-c743-47f0-b479-e27bd8504b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STATUS"/>
                <xsd:element ref="ns2:Analisada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a31ca9-d746-465c-9504-9cf5866f75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STATUS" ma:index="19" ma:displayName="STATUS" ma:default="Digite a Opção 1" ma:internalName="STATUS">
      <xsd:simpleType>
        <xsd:restriction base="dms:Unknown">
          <xsd:enumeration value="Digite a Opção 1"/>
          <xsd:enumeration value="Digite a Opção 2"/>
          <xsd:enumeration value="Digite a Opção 3"/>
        </xsd:restriction>
      </xsd:simpleType>
    </xsd:element>
    <xsd:element name="Analisada" ma:index="20" nillable="true" ma:displayName="Analisada " ma:default="1" ma:format="Dropdown" ma:indexed="true" ma:internalName="Analisada">
      <xsd:simpleType>
        <xsd:restriction base="dms:Boolean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Marcações de imagem" ma:readOnly="false" ma:fieldId="{5cf76f15-5ced-4ddc-b409-7134ff3c332f}" ma:taxonomyMulti="true" ma:sspId="3d2b4930-b9f8-47d0-ae36-5fba67f5970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56e8ad-c743-47f0-b479-e27bd8504b70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a8f92f60-7e1a-4883-9d82-38342b3359b6}" ma:internalName="TaxCatchAll" ma:showField="CatchAllData" ma:web="0b56e8ad-c743-47f0-b479-e27bd8504b7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nalisada xmlns="52a31ca9-d746-465c-9504-9cf5866f7576">true</Analisada>
    <STATUS xmlns="52a31ca9-d746-465c-9504-9cf5866f7576">Digite a Opção 1</STATUS>
    <TaxCatchAll xmlns="0b56e8ad-c743-47f0-b479-e27bd8504b70" xsi:nil="true"/>
    <lcf76f155ced4ddcb4097134ff3c332f xmlns="52a31ca9-d746-465c-9504-9cf5866f7576">
      <Terms xmlns="http://schemas.microsoft.com/office/infopath/2007/PartnerControls"/>
    </lcf76f155ced4ddcb4097134ff3c332f>
    <SharedWithUsers xmlns="0b56e8ad-c743-47f0-b479-e27bd8504b70">
      <UserInfo>
        <DisplayName>Flávia Gonzaga</DisplayName>
        <AccountId>78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BDD38E04-2BE2-4E22-B029-08D55C01BB0B}">
  <ds:schemaRefs>
    <ds:schemaRef ds:uri="0b56e8ad-c743-47f0-b479-e27bd8504b70"/>
    <ds:schemaRef ds:uri="52a31ca9-d746-465c-9504-9cf5866f757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38CE723-6E59-406C-839E-E15DCC814F4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EF28695-A327-4D47-AB0D-1906136F185B}">
  <ds:schemaRefs>
    <ds:schemaRef ds:uri="0b56e8ad-c743-47f0-b479-e27bd8504b70"/>
    <ds:schemaRef ds:uri="52a31ca9-d746-465c-9504-9cf5866f757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19</Slides>
  <Notes>13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0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Camila Santos</dc:creator>
  <cp:revision>20</cp:revision>
  <dcterms:modified xsi:type="dcterms:W3CDTF">2022-11-08T13:14:05Z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0x0101008FE733A33BA5B04DB7E7C56143C8A20C</vt:lpwstr>
  </property>
  <property fmtid="{D5CDD505-2E9C-101B-9397-08002B2CF9AE}" pid="3" name="MediaServiceImageTags">
    <vt:lpwstr/>
  </property>
</Properties>
</file>