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83" r:id="rId2"/>
    <p:sldId id="426" r:id="rId3"/>
    <p:sldId id="270" r:id="rId4"/>
    <p:sldId id="271" r:id="rId5"/>
    <p:sldId id="273" r:id="rId6"/>
    <p:sldId id="433" r:id="rId7"/>
    <p:sldId id="274" r:id="rId8"/>
    <p:sldId id="427" r:id="rId9"/>
    <p:sldId id="301" r:id="rId10"/>
    <p:sldId id="308" r:id="rId11"/>
    <p:sldId id="303" r:id="rId12"/>
    <p:sldId id="304" r:id="rId13"/>
    <p:sldId id="284" r:id="rId14"/>
    <p:sldId id="288" r:id="rId15"/>
    <p:sldId id="305" r:id="rId16"/>
    <p:sldId id="306" r:id="rId17"/>
    <p:sldId id="307" r:id="rId18"/>
    <p:sldId id="429" r:id="rId19"/>
    <p:sldId id="434" r:id="rId20"/>
    <p:sldId id="428" r:id="rId21"/>
    <p:sldId id="430" r:id="rId22"/>
    <p:sldId id="431" r:id="rId23"/>
    <p:sldId id="432" r:id="rId24"/>
    <p:sldId id="43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wnloads\basedadosexecucao2020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wnloads\basedadosexecucao2020%20(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a33da4f4da6909e/Documentos/Aulas/or&#231;amento%20federal%20-%20d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a33da4f4da6909e/Documentos/Aulas/or&#231;amento%20federal%20-%20d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a33da4f4da6909e/Documentos/Aulas/or&#231;amento%20federal%20-%20d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Orçado</a:t>
            </a:r>
            <a:r>
              <a:rPr lang="pt-BR" baseline="0"/>
              <a:t> vs Empenhado em 2020 - Funções selecionadas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Planilha1!$K$1</c:f>
              <c:strCache>
                <c:ptCount val="1"/>
                <c:pt idx="0">
                  <c:v>Valor empenhado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Planilha1!$J$2:$J$12</c:f>
              <c:strCache>
                <c:ptCount val="11"/>
                <c:pt idx="0">
                  <c:v>Legislativa</c:v>
                </c:pt>
                <c:pt idx="1">
                  <c:v>Administração</c:v>
                </c:pt>
                <c:pt idx="2">
                  <c:v>Assistência Social</c:v>
                </c:pt>
                <c:pt idx="3">
                  <c:v>Habitação</c:v>
                </c:pt>
                <c:pt idx="4">
                  <c:v>Outros</c:v>
                </c:pt>
                <c:pt idx="5">
                  <c:v>Transporte</c:v>
                </c:pt>
                <c:pt idx="6">
                  <c:v>Encargos Especiais</c:v>
                </c:pt>
                <c:pt idx="7">
                  <c:v>Urbanismo</c:v>
                </c:pt>
                <c:pt idx="8">
                  <c:v>Saúde</c:v>
                </c:pt>
                <c:pt idx="9">
                  <c:v>Educação</c:v>
                </c:pt>
                <c:pt idx="10">
                  <c:v>Previdência Social</c:v>
                </c:pt>
              </c:strCache>
            </c:strRef>
          </c:cat>
          <c:val>
            <c:numRef>
              <c:f>Planilha1!$K$2:$K$12</c:f>
              <c:numCache>
                <c:formatCode>_-* #,##0_-;\-* #,##0_-;_-* "-"??_-;_-@_-</c:formatCode>
                <c:ptCount val="11"/>
                <c:pt idx="0">
                  <c:v>839582882.21000004</c:v>
                </c:pt>
                <c:pt idx="1">
                  <c:v>1787708901.7299998</c:v>
                </c:pt>
                <c:pt idx="2">
                  <c:v>1851486816.0400007</c:v>
                </c:pt>
                <c:pt idx="3">
                  <c:v>971480083.4400003</c:v>
                </c:pt>
                <c:pt idx="4">
                  <c:v>7101501758.4300003</c:v>
                </c:pt>
                <c:pt idx="5">
                  <c:v>5601012383.499999</c:v>
                </c:pt>
                <c:pt idx="6">
                  <c:v>3256651379.8700004</c:v>
                </c:pt>
                <c:pt idx="7">
                  <c:v>6210574854.3799973</c:v>
                </c:pt>
                <c:pt idx="8">
                  <c:v>13713861845.489996</c:v>
                </c:pt>
                <c:pt idx="9">
                  <c:v>13525795951.329969</c:v>
                </c:pt>
                <c:pt idx="10">
                  <c:v>13654107320.700003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8-46B9-ACDD-B28D581ABF81}"/>
            </c:ext>
          </c:extLst>
        </c:ser>
        <c:ser>
          <c:idx val="1"/>
          <c:order val="1"/>
          <c:tx>
            <c:strRef>
              <c:f>Planilha1!$L$1</c:f>
              <c:strCache>
                <c:ptCount val="1"/>
                <c:pt idx="0">
                  <c:v>Valor orçado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Planilha1!$J$2:$J$12</c:f>
              <c:strCache>
                <c:ptCount val="11"/>
                <c:pt idx="0">
                  <c:v>Legislativa</c:v>
                </c:pt>
                <c:pt idx="1">
                  <c:v>Administração</c:v>
                </c:pt>
                <c:pt idx="2">
                  <c:v>Assistência Social</c:v>
                </c:pt>
                <c:pt idx="3">
                  <c:v>Habitação</c:v>
                </c:pt>
                <c:pt idx="4">
                  <c:v>Outros</c:v>
                </c:pt>
                <c:pt idx="5">
                  <c:v>Transporte</c:v>
                </c:pt>
                <c:pt idx="6">
                  <c:v>Encargos Especiais</c:v>
                </c:pt>
                <c:pt idx="7">
                  <c:v>Urbanismo</c:v>
                </c:pt>
                <c:pt idx="8">
                  <c:v>Saúde</c:v>
                </c:pt>
                <c:pt idx="9">
                  <c:v>Educação</c:v>
                </c:pt>
                <c:pt idx="10">
                  <c:v>Previdência Social</c:v>
                </c:pt>
              </c:strCache>
            </c:strRef>
          </c:cat>
          <c:val>
            <c:numRef>
              <c:f>Planilha1!$L$2:$L$12</c:f>
              <c:numCache>
                <c:formatCode>_(* #,##0.00_);_(* \(#,##0.00\);_(* "-"??_);_(@_)</c:formatCode>
                <c:ptCount val="11"/>
                <c:pt idx="0">
                  <c:v>1001677305</c:v>
                </c:pt>
                <c:pt idx="1">
                  <c:v>1601421389</c:v>
                </c:pt>
                <c:pt idx="2">
                  <c:v>1620418083</c:v>
                </c:pt>
                <c:pt idx="3">
                  <c:v>1814691397</c:v>
                </c:pt>
                <c:pt idx="4">
                  <c:v>3816797358</c:v>
                </c:pt>
                <c:pt idx="5">
                  <c:v>5020963854</c:v>
                </c:pt>
                <c:pt idx="6">
                  <c:v>5832766282</c:v>
                </c:pt>
                <c:pt idx="7">
                  <c:v>7749959285</c:v>
                </c:pt>
                <c:pt idx="8">
                  <c:v>12107870850</c:v>
                </c:pt>
                <c:pt idx="9">
                  <c:v>14062385980</c:v>
                </c:pt>
                <c:pt idx="10">
                  <c:v>14360488884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8-46B9-ACDD-B28D581AB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641455"/>
        <c:axId val="1381641871"/>
      </c:barChart>
      <c:catAx>
        <c:axId val="138164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641871"/>
        <c:crosses val="autoZero"/>
        <c:auto val="1"/>
        <c:lblAlgn val="ctr"/>
        <c:lblOffset val="100"/>
        <c:noMultiLvlLbl val="0"/>
      </c:catAx>
      <c:valAx>
        <c:axId val="138164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64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b="1"/>
              <a:t>Orçado vs Empenhado em 2020 - Funções selecionadas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Planilha1!$K$1</c:f>
              <c:strCache>
                <c:ptCount val="1"/>
                <c:pt idx="0">
                  <c:v>Valor empenhado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Planilha1!$J$2:$J$12</c:f>
              <c:strCache>
                <c:ptCount val="11"/>
                <c:pt idx="0">
                  <c:v>Legislativa</c:v>
                </c:pt>
                <c:pt idx="1">
                  <c:v>Administração</c:v>
                </c:pt>
                <c:pt idx="2">
                  <c:v>Assistência Social</c:v>
                </c:pt>
                <c:pt idx="3">
                  <c:v>Habitação</c:v>
                </c:pt>
                <c:pt idx="4">
                  <c:v>Outros</c:v>
                </c:pt>
                <c:pt idx="5">
                  <c:v>Transporte</c:v>
                </c:pt>
                <c:pt idx="6">
                  <c:v>Encargos Especiais</c:v>
                </c:pt>
                <c:pt idx="7">
                  <c:v>Urbanismo</c:v>
                </c:pt>
                <c:pt idx="8">
                  <c:v>Saúde</c:v>
                </c:pt>
                <c:pt idx="9">
                  <c:v>Educação</c:v>
                </c:pt>
                <c:pt idx="10">
                  <c:v>Previdência Social</c:v>
                </c:pt>
              </c:strCache>
            </c:strRef>
          </c:cat>
          <c:val>
            <c:numRef>
              <c:f>Planilha1!$K$2:$K$12</c:f>
              <c:numCache>
                <c:formatCode>_-* #,##0_-;\-* #,##0_-;_-* "-"??_-;_-@_-</c:formatCode>
                <c:ptCount val="11"/>
                <c:pt idx="0">
                  <c:v>839582882.21000004</c:v>
                </c:pt>
                <c:pt idx="1">
                  <c:v>1787708901.7299998</c:v>
                </c:pt>
                <c:pt idx="2">
                  <c:v>1851486816.0400007</c:v>
                </c:pt>
                <c:pt idx="3">
                  <c:v>971480083.4400003</c:v>
                </c:pt>
                <c:pt idx="4">
                  <c:v>7101501758.4300003</c:v>
                </c:pt>
                <c:pt idx="5">
                  <c:v>5601012383.499999</c:v>
                </c:pt>
                <c:pt idx="6">
                  <c:v>3256651379.8700004</c:v>
                </c:pt>
                <c:pt idx="7">
                  <c:v>6210574854.3799973</c:v>
                </c:pt>
                <c:pt idx="8">
                  <c:v>13713861845.489996</c:v>
                </c:pt>
                <c:pt idx="9">
                  <c:v>13525795951.329969</c:v>
                </c:pt>
                <c:pt idx="10">
                  <c:v>13654107320.700003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A-48A4-BB73-D0464AC4F349}"/>
            </c:ext>
          </c:extLst>
        </c:ser>
        <c:ser>
          <c:idx val="1"/>
          <c:order val="1"/>
          <c:tx>
            <c:strRef>
              <c:f>Planilha1!$L$1</c:f>
              <c:strCache>
                <c:ptCount val="1"/>
                <c:pt idx="0">
                  <c:v>Valor orçado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Planilha1!$J$2:$J$12</c:f>
              <c:strCache>
                <c:ptCount val="11"/>
                <c:pt idx="0">
                  <c:v>Legislativa</c:v>
                </c:pt>
                <c:pt idx="1">
                  <c:v>Administração</c:v>
                </c:pt>
                <c:pt idx="2">
                  <c:v>Assistência Social</c:v>
                </c:pt>
                <c:pt idx="3">
                  <c:v>Habitação</c:v>
                </c:pt>
                <c:pt idx="4">
                  <c:v>Outros</c:v>
                </c:pt>
                <c:pt idx="5">
                  <c:v>Transporte</c:v>
                </c:pt>
                <c:pt idx="6">
                  <c:v>Encargos Especiais</c:v>
                </c:pt>
                <c:pt idx="7">
                  <c:v>Urbanismo</c:v>
                </c:pt>
                <c:pt idx="8">
                  <c:v>Saúde</c:v>
                </c:pt>
                <c:pt idx="9">
                  <c:v>Educação</c:v>
                </c:pt>
                <c:pt idx="10">
                  <c:v>Previdência Social</c:v>
                </c:pt>
              </c:strCache>
            </c:strRef>
          </c:cat>
          <c:val>
            <c:numRef>
              <c:f>Planilha1!$L$2:$L$12</c:f>
              <c:numCache>
                <c:formatCode>_(* #,##0.00_);_(* \(#,##0.00\);_(* "-"??_);_(@_)</c:formatCode>
                <c:ptCount val="11"/>
                <c:pt idx="0">
                  <c:v>1001677305</c:v>
                </c:pt>
                <c:pt idx="1">
                  <c:v>1601421389</c:v>
                </c:pt>
                <c:pt idx="2">
                  <c:v>1620418083</c:v>
                </c:pt>
                <c:pt idx="3">
                  <c:v>1814691397</c:v>
                </c:pt>
                <c:pt idx="4">
                  <c:v>3816797358</c:v>
                </c:pt>
                <c:pt idx="5">
                  <c:v>5020963854</c:v>
                </c:pt>
                <c:pt idx="6">
                  <c:v>5832766282</c:v>
                </c:pt>
                <c:pt idx="7">
                  <c:v>7749959285</c:v>
                </c:pt>
                <c:pt idx="8">
                  <c:v>12107870850</c:v>
                </c:pt>
                <c:pt idx="9">
                  <c:v>14062385980</c:v>
                </c:pt>
                <c:pt idx="10">
                  <c:v>14360488884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A-48A4-BB73-D0464AC4F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641455"/>
        <c:axId val="1381641871"/>
      </c:barChart>
      <c:catAx>
        <c:axId val="138164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641871"/>
        <c:crosses val="autoZero"/>
        <c:auto val="1"/>
        <c:lblAlgn val="ctr"/>
        <c:lblOffset val="100"/>
        <c:noMultiLvlLbl val="0"/>
      </c:catAx>
      <c:valAx>
        <c:axId val="138164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64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Evolução dos grupos de despesa -</a:t>
            </a:r>
            <a:r>
              <a:rPr lang="pt-BR" baseline="0" dirty="0"/>
              <a:t> Valores empenhados em preços de 2020 - Governo Federal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Planilha1!$B$41</c:f>
              <c:strCache>
                <c:ptCount val="1"/>
                <c:pt idx="0">
                  <c:v>Amortização/Refinanciamento da Dívida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Planilha1!$B$42:$B$47</c:f>
              <c:numCache>
                <c:formatCode>_(* #,##0.00_);_(* \(#,##0.00\);_(* "-"??_);_(@_)</c:formatCode>
                <c:ptCount val="6"/>
                <c:pt idx="0">
                  <c:v>941581752629.02856</c:v>
                </c:pt>
                <c:pt idx="1">
                  <c:v>1080638740796.505</c:v>
                </c:pt>
                <c:pt idx="2">
                  <c:v>889500426973.16309</c:v>
                </c:pt>
                <c:pt idx="3">
                  <c:v>858605054223.90222</c:v>
                </c:pt>
                <c:pt idx="4">
                  <c:v>795577800057.50793</c:v>
                </c:pt>
                <c:pt idx="5">
                  <c:v>1035901003458.2799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2C-406A-B4E7-CFC855C09BB8}"/>
            </c:ext>
          </c:extLst>
        </c:ser>
        <c:ser>
          <c:idx val="1"/>
          <c:order val="1"/>
          <c:tx>
            <c:strRef>
              <c:f>Planilha1!$C$41</c:f>
              <c:strCache>
                <c:ptCount val="1"/>
                <c:pt idx="0">
                  <c:v>Inversões Financeiras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Planilha1!$C$42:$C$47</c:f>
              <c:numCache>
                <c:formatCode>_(* #,##0.00_);_(* \(#,##0.00\);_(* "-"??_);_(@_)</c:formatCode>
                <c:ptCount val="6"/>
                <c:pt idx="0">
                  <c:v>87247228235.87262</c:v>
                </c:pt>
                <c:pt idx="1">
                  <c:v>87006827489.230133</c:v>
                </c:pt>
                <c:pt idx="2">
                  <c:v>78272548820.251404</c:v>
                </c:pt>
                <c:pt idx="3">
                  <c:v>77899630556.373505</c:v>
                </c:pt>
                <c:pt idx="4">
                  <c:v>76126470883.113724</c:v>
                </c:pt>
                <c:pt idx="5">
                  <c:v>126983656431.13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2C-406A-B4E7-CFC855C09BB8}"/>
            </c:ext>
          </c:extLst>
        </c:ser>
        <c:ser>
          <c:idx val="2"/>
          <c:order val="2"/>
          <c:tx>
            <c:strRef>
              <c:f>Planilha1!$D$41</c:f>
              <c:strCache>
                <c:ptCount val="1"/>
                <c:pt idx="0">
                  <c:v>Investimentos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Planilha1!$D$42:$D$47</c:f>
              <c:numCache>
                <c:formatCode>_(* #,##0.00_);_(* \(#,##0.00\);_(* "-"??_);_(@_)</c:formatCode>
                <c:ptCount val="6"/>
                <c:pt idx="0">
                  <c:v>42156524772.615044</c:v>
                </c:pt>
                <c:pt idx="1">
                  <c:v>39962399589.249619</c:v>
                </c:pt>
                <c:pt idx="2">
                  <c:v>45863856094.90004</c:v>
                </c:pt>
                <c:pt idx="3">
                  <c:v>42253594497.300018</c:v>
                </c:pt>
                <c:pt idx="4">
                  <c:v>38864198660.401512</c:v>
                </c:pt>
                <c:pt idx="5">
                  <c:v>40668971702.039986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2C-406A-B4E7-CFC855C09BB8}"/>
            </c:ext>
          </c:extLst>
        </c:ser>
        <c:ser>
          <c:idx val="3"/>
          <c:order val="3"/>
          <c:tx>
            <c:strRef>
              <c:f>Planilha1!$E$41</c:f>
              <c:strCache>
                <c:ptCount val="1"/>
                <c:pt idx="0">
                  <c:v>Juros e Encargos da Dívida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Planilha1!$E$42:$E$47</c:f>
              <c:numCache>
                <c:formatCode>_(* #,##0.00_);_(* \(#,##0.00\);_(* "-"??_);_(@_)</c:formatCode>
                <c:ptCount val="6"/>
                <c:pt idx="0">
                  <c:v>260337121137.14932</c:v>
                </c:pt>
                <c:pt idx="1">
                  <c:v>239417314559.31741</c:v>
                </c:pt>
                <c:pt idx="2">
                  <c:v>230786019050.94864</c:v>
                </c:pt>
                <c:pt idx="3">
                  <c:v>305264703574.65509</c:v>
                </c:pt>
                <c:pt idx="4">
                  <c:v>301544195976.39294</c:v>
                </c:pt>
                <c:pt idx="5">
                  <c:v>346844570444.90997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2C-406A-B4E7-CFC855C09BB8}"/>
            </c:ext>
          </c:extLst>
        </c:ser>
        <c:ser>
          <c:idx val="4"/>
          <c:order val="4"/>
          <c:tx>
            <c:strRef>
              <c:f>Planilha1!$F$41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Planilha1!$F$42:$F$47</c:f>
              <c:numCache>
                <c:formatCode>_(* #,##0.00_);_(* \(#,##0.00\);_(* "-"??_);_(@_)</c:formatCode>
                <c:ptCount val="6"/>
                <c:pt idx="0">
                  <c:v>1212666457168.4932</c:v>
                </c:pt>
                <c:pt idx="1">
                  <c:v>1219649069460.8276</c:v>
                </c:pt>
                <c:pt idx="2">
                  <c:v>1222186497070.5071</c:v>
                </c:pt>
                <c:pt idx="3">
                  <c:v>1243168074088.4851</c:v>
                </c:pt>
                <c:pt idx="4">
                  <c:v>1285248427336.2456</c:v>
                </c:pt>
                <c:pt idx="5">
                  <c:v>1637158022662.554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2C-406A-B4E7-CFC855C09BB8}"/>
            </c:ext>
          </c:extLst>
        </c:ser>
        <c:ser>
          <c:idx val="5"/>
          <c:order val="5"/>
          <c:tx>
            <c:strRef>
              <c:f>Planilha1!$G$41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Planilha1!$A$42:$A$47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Planilha1!$G$42:$G$47</c:f>
              <c:numCache>
                <c:formatCode>_(* #,##0.00_);_(* \(#,##0.00\);_(* "-"??_);_(@_)</c:formatCode>
                <c:ptCount val="6"/>
                <c:pt idx="0">
                  <c:v>260764855499.33383</c:v>
                </c:pt>
                <c:pt idx="1">
                  <c:v>263168629982.67566</c:v>
                </c:pt>
                <c:pt idx="2">
                  <c:v>283964867163.07379</c:v>
                </c:pt>
                <c:pt idx="3">
                  <c:v>285707576695.22699</c:v>
                </c:pt>
                <c:pt idx="4">
                  <c:v>287693223137.85828</c:v>
                </c:pt>
                <c:pt idx="5">
                  <c:v>278954630823.52069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2C-406A-B4E7-CFC855C09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83727"/>
        <c:axId val="68277487"/>
      </c:lineChart>
      <c:catAx>
        <c:axId val="6828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77487"/>
        <c:crosses val="autoZero"/>
        <c:auto val="1"/>
        <c:lblAlgn val="ctr"/>
        <c:lblOffset val="100"/>
        <c:noMultiLvlLbl val="0"/>
      </c:catAx>
      <c:valAx>
        <c:axId val="6827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8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Valores empenhados</a:t>
            </a:r>
            <a:r>
              <a:rPr lang="pt-BR" b="1" baseline="0" dirty="0"/>
              <a:t> em Funções Selecionadas - Governo Federal  (em R$ mi de 2020)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Planilha2!$B$20</c:f>
              <c:strCache>
                <c:ptCount val="1"/>
                <c:pt idx="0">
                  <c:v>Administração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Planilha2!$B$21:$B$26</c:f>
              <c:numCache>
                <c:formatCode>_-* #,##0_-;\-* #,##0_-;_-* "-"??_-;_-@_-</c:formatCode>
                <c:ptCount val="6"/>
                <c:pt idx="0">
                  <c:v>29315.586792658865</c:v>
                </c:pt>
                <c:pt idx="1">
                  <c:v>30865.449162945482</c:v>
                </c:pt>
                <c:pt idx="2">
                  <c:v>33190.567584540571</c:v>
                </c:pt>
                <c:pt idx="3">
                  <c:v>34271.797517539293</c:v>
                </c:pt>
                <c:pt idx="4">
                  <c:v>30902.144495868823</c:v>
                </c:pt>
                <c:pt idx="5">
                  <c:v>28960.269286939994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3C-4373-82F1-8F494C2DD947}"/>
            </c:ext>
          </c:extLst>
        </c:ser>
        <c:ser>
          <c:idx val="2"/>
          <c:order val="2"/>
          <c:tx>
            <c:strRef>
              <c:f>Planilha2!$C$20</c:f>
              <c:strCache>
                <c:ptCount val="1"/>
                <c:pt idx="0">
                  <c:v>Agricultura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Planilha2!$C$21:$C$26</c:f>
              <c:numCache>
                <c:formatCode>_-* #,##0_-;\-* #,##0_-;_-* "-"??_-;_-@_-</c:formatCode>
                <c:ptCount val="6"/>
                <c:pt idx="0">
                  <c:v>26342.422792142228</c:v>
                </c:pt>
                <c:pt idx="1">
                  <c:v>30104.96566296271</c:v>
                </c:pt>
                <c:pt idx="2">
                  <c:v>25620.144731127199</c:v>
                </c:pt>
                <c:pt idx="3">
                  <c:v>24755.464733526147</c:v>
                </c:pt>
                <c:pt idx="4">
                  <c:v>22972.303598332412</c:v>
                </c:pt>
                <c:pt idx="5">
                  <c:v>19944.503913870012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3C-4373-82F1-8F494C2DD947}"/>
            </c:ext>
          </c:extLst>
        </c:ser>
        <c:ser>
          <c:idx val="3"/>
          <c:order val="3"/>
          <c:tx>
            <c:strRef>
              <c:f>Planilha2!$D$20</c:f>
              <c:strCache>
                <c:ptCount val="1"/>
                <c:pt idx="0">
                  <c:v>Assistência social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Planilha2!$D$21:$D$26</c:f>
              <c:numCache>
                <c:formatCode>_-* #,##0_-;\-* #,##0_-;_-* "-"??_-;_-@_-</c:formatCode>
                <c:ptCount val="6"/>
                <c:pt idx="0">
                  <c:v>37542.745784021317</c:v>
                </c:pt>
                <c:pt idx="1">
                  <c:v>35930.445339485617</c:v>
                </c:pt>
                <c:pt idx="2">
                  <c:v>34595.683524902473</c:v>
                </c:pt>
                <c:pt idx="3">
                  <c:v>35286.746509533747</c:v>
                </c:pt>
                <c:pt idx="4">
                  <c:v>38166.725517750987</c:v>
                </c:pt>
                <c:pt idx="5">
                  <c:v>360367.68513159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3C-4373-82F1-8F494C2DD947}"/>
            </c:ext>
          </c:extLst>
        </c:ser>
        <c:ser>
          <c:idx val="4"/>
          <c:order val="4"/>
          <c:tx>
            <c:strRef>
              <c:f>Planilha2!$E$20</c:f>
              <c:strCache>
                <c:ptCount val="1"/>
                <c:pt idx="0">
                  <c:v>Defesa nacional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Planilha2!$E$21:$E$26</c:f>
              <c:numCache>
                <c:formatCode>_-* #,##0_-;\-* #,##0_-;_-* "-"??_-;_-@_-</c:formatCode>
                <c:ptCount val="6"/>
                <c:pt idx="0">
                  <c:v>46979.005976513181</c:v>
                </c:pt>
                <c:pt idx="1">
                  <c:v>67748.92966801062</c:v>
                </c:pt>
                <c:pt idx="2">
                  <c:v>73713.250294008059</c:v>
                </c:pt>
                <c:pt idx="3">
                  <c:v>77967.170806097609</c:v>
                </c:pt>
                <c:pt idx="4">
                  <c:v>82515.286532404527</c:v>
                </c:pt>
                <c:pt idx="5">
                  <c:v>75857.472627959869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3C-4373-82F1-8F494C2DD947}"/>
            </c:ext>
          </c:extLst>
        </c:ser>
        <c:ser>
          <c:idx val="5"/>
          <c:order val="5"/>
          <c:tx>
            <c:strRef>
              <c:f>Planilha2!$F$20</c:f>
              <c:strCache>
                <c:ptCount val="1"/>
                <c:pt idx="0">
                  <c:v>Educação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Planilha2!$F$21:$F$26</c:f>
              <c:numCache>
                <c:formatCode>_-* #,##0_-;\-* #,##0_-;_-* "-"??_-;_-@_-</c:formatCode>
                <c:ptCount val="6"/>
                <c:pt idx="0">
                  <c:v>127432.01532526127</c:v>
                </c:pt>
                <c:pt idx="1">
                  <c:v>122133.32612017295</c:v>
                </c:pt>
                <c:pt idx="2">
                  <c:v>124097.46625249258</c:v>
                </c:pt>
                <c:pt idx="3">
                  <c:v>119446.59347299975</c:v>
                </c:pt>
                <c:pt idx="4">
                  <c:v>118026.75415642028</c:v>
                </c:pt>
                <c:pt idx="5">
                  <c:v>103121.56013994971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3C-4373-82F1-8F494C2DD947}"/>
            </c:ext>
          </c:extLst>
        </c:ser>
        <c:ser>
          <c:idx val="6"/>
          <c:order val="6"/>
          <c:tx>
            <c:strRef>
              <c:f>Planilha2!$G$20</c:f>
              <c:strCache>
                <c:ptCount val="1"/>
                <c:pt idx="0">
                  <c:v>Saúde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Planilha2!$G$21:$G$26</c:f>
              <c:numCache>
                <c:formatCode>_-* #,##0_-;\-* #,##0_-;_-* "-"??_-;_-@_-</c:formatCode>
                <c:ptCount val="6"/>
                <c:pt idx="0">
                  <c:v>121258.0890555285</c:v>
                </c:pt>
                <c:pt idx="1">
                  <c:v>120033.11198357859</c:v>
                </c:pt>
                <c:pt idx="2">
                  <c:v>126456.56652195459</c:v>
                </c:pt>
                <c:pt idx="3">
                  <c:v>125840.35896757896</c:v>
                </c:pt>
                <c:pt idx="4">
                  <c:v>128452.9518776</c:v>
                </c:pt>
                <c:pt idx="5">
                  <c:v>159095.39234890003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3C-4373-82F1-8F494C2DD947}"/>
            </c:ext>
          </c:extLst>
        </c:ser>
        <c:ser>
          <c:idx val="7"/>
          <c:order val="7"/>
          <c:tx>
            <c:strRef>
              <c:f>Planilha2!$H$20</c:f>
              <c:strCache>
                <c:ptCount val="1"/>
                <c:pt idx="0">
                  <c:v>Segurança pública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Planilha2!$H$21:$H$26</c:f>
              <c:numCache>
                <c:formatCode>_-* #,##0_-;\-* #,##0_-;_-* "-"??_-;_-@_-</c:formatCode>
                <c:ptCount val="6"/>
                <c:pt idx="0">
                  <c:v>9815.809698710158</c:v>
                </c:pt>
                <c:pt idx="1">
                  <c:v>9442.9983881669796</c:v>
                </c:pt>
                <c:pt idx="2">
                  <c:v>10912.193248688669</c:v>
                </c:pt>
                <c:pt idx="3">
                  <c:v>12445.656081393056</c:v>
                </c:pt>
                <c:pt idx="4">
                  <c:v>10957.745232360001</c:v>
                </c:pt>
                <c:pt idx="5">
                  <c:v>13072.96314856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3C-4373-82F1-8F494C2DD947}"/>
            </c:ext>
          </c:extLst>
        </c:ser>
        <c:ser>
          <c:idx val="8"/>
          <c:order val="8"/>
          <c:tx>
            <c:strRef>
              <c:f>Planilha2!$I$20</c:f>
              <c:strCache>
                <c:ptCount val="1"/>
                <c:pt idx="0">
                  <c:v>Trabalho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Planilha2!$I$21:$I$26</c:f>
              <c:numCache>
                <c:formatCode>_-* #,##0_-;\-* #,##0_-;_-* "-"??_-;_-@_-</c:formatCode>
                <c:ptCount val="6"/>
                <c:pt idx="0">
                  <c:v>84081.76615425921</c:v>
                </c:pt>
                <c:pt idx="1">
                  <c:v>84538.539784366032</c:v>
                </c:pt>
                <c:pt idx="2">
                  <c:v>81182.640680926401</c:v>
                </c:pt>
                <c:pt idx="3">
                  <c:v>79021.199375099517</c:v>
                </c:pt>
                <c:pt idx="4">
                  <c:v>78524.141172448755</c:v>
                </c:pt>
                <c:pt idx="5">
                  <c:v>76922.609046050013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F3C-4373-82F1-8F494C2DD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103695"/>
        <c:axId val="7281045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Planilha2!$A$20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Planilha2!$A$21:$A$26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F3C-4373-82F1-8F494C2DD947}"/>
                  </c:ext>
                </c:extLst>
              </c15:ser>
            </c15:filteredLineSeries>
          </c:ext>
        </c:extLst>
      </c:lineChart>
      <c:catAx>
        <c:axId val="72810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104527"/>
        <c:crosses val="autoZero"/>
        <c:auto val="1"/>
        <c:lblAlgn val="ctr"/>
        <c:lblOffset val="100"/>
        <c:noMultiLvlLbl val="0"/>
      </c:catAx>
      <c:valAx>
        <c:axId val="72810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10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Valores</a:t>
            </a:r>
            <a:r>
              <a:rPr lang="pt-BR" b="1" baseline="0" dirty="0"/>
              <a:t> empenhados na ação orçamentária 8442 - TRANSFERENCIA DE RENDA DIRETAMENTE AS FAMILIAS EM CONDICAO DE POBREZA E EXTREMA POBREZA (LEI N. 10.836, DE 2004) (em R$ mi de 2020)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Orçado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Planilha3!$A$15:$A$20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Planilha3!$B$15:$B$20</c:f>
              <c:numCache>
                <c:formatCode>_-* #,##0_-;\-* #,##0_-;_-* "-"??_-;_-@_-</c:formatCode>
                <c:ptCount val="6"/>
                <c:pt idx="0">
                  <c:v>33629.832667023999</c:v>
                </c:pt>
                <c:pt idx="1">
                  <c:v>32105.761970646003</c:v>
                </c:pt>
                <c:pt idx="2">
                  <c:v>31709.815948264841</c:v>
                </c:pt>
                <c:pt idx="3">
                  <c:v>32127.389129367002</c:v>
                </c:pt>
                <c:pt idx="4">
                  <c:v>34339.338044497999</c:v>
                </c:pt>
                <c:pt idx="5">
                  <c:v>21607.145078000001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E-4B9E-B384-07B57FD78FE5}"/>
            </c:ext>
          </c:extLst>
        </c:ser>
        <c:ser>
          <c:idx val="1"/>
          <c:order val="1"/>
          <c:tx>
            <c:v>Empenhado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Planilha3!$A$15:$A$20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Planilha3!$C$15:$C$20</c:f>
              <c:numCache>
                <c:formatCode>_-* #,##0_-;\-* #,##0_-;_-* "-"??_-;_-@_-</c:formatCode>
                <c:ptCount val="6"/>
                <c:pt idx="0">
                  <c:v>33629.832667023999</c:v>
                </c:pt>
                <c:pt idx="1">
                  <c:v>32105.761970646003</c:v>
                </c:pt>
                <c:pt idx="2">
                  <c:v>31560.799669451</c:v>
                </c:pt>
                <c:pt idx="3">
                  <c:v>32127.389129367002</c:v>
                </c:pt>
                <c:pt idx="4">
                  <c:v>34339.338044497999</c:v>
                </c:pt>
                <c:pt idx="5">
                  <c:v>18880.528607119999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E-4B9E-B384-07B57FD7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539551"/>
        <c:axId val="1384537055"/>
      </c:barChart>
      <c:catAx>
        <c:axId val="138453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4537055"/>
        <c:crosses val="autoZero"/>
        <c:auto val="1"/>
        <c:lblAlgn val="ctr"/>
        <c:lblOffset val="100"/>
        <c:noMultiLvlLbl val="0"/>
      </c:catAx>
      <c:valAx>
        <c:axId val="138453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453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41040-20AC-478A-97F6-A8A90899B7EA}" type="datetimeFigureOut">
              <a:rPr lang="pt-BR" smtClean="0"/>
              <a:pPr/>
              <a:t>24/11/2021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8A4E-2649-486A-9718-7BE3EA9D7F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24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81F8-EBA4-466C-8A01-16E839010152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27DA-22AE-4F5D-8FE1-1CDD358B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7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9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34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1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7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6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71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41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36000"/>
          </a:blip>
          <a:srcRect/>
          <a:stretch/>
        </p:blipFill>
        <p:spPr>
          <a:xfrm>
            <a:off x="1" y="5952"/>
            <a:ext cx="12192004" cy="68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">
            <a:extLst>
              <a:ext uri="{FF2B5EF4-FFF2-40B4-BE49-F238E27FC236}">
                <a16:creationId xmlns:a16="http://schemas.microsoft.com/office/drawing/2014/main" id="{29A2C298-1656-409D-9BEA-08FDE24F762A}"/>
              </a:ext>
            </a:extLst>
          </p:cNvPr>
          <p:cNvSpPr txBox="1"/>
          <p:nvPr/>
        </p:nvSpPr>
        <p:spPr>
          <a:xfrm>
            <a:off x="3116185" y="5786674"/>
            <a:ext cx="8902400" cy="84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CC0000"/>
              </a:buClr>
              <a:buSzPts val="3200"/>
            </a:pPr>
            <a:endParaRPr sz="1067" b="1" i="1" kern="0" dirty="0">
              <a:solidFill>
                <a:srgbClr val="000000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999163-96C0-49D3-ACB0-861F05C25208}"/>
              </a:ext>
            </a:extLst>
          </p:cNvPr>
          <p:cNvSpPr txBox="1"/>
          <p:nvPr/>
        </p:nvSpPr>
        <p:spPr>
          <a:xfrm>
            <a:off x="329894" y="2901281"/>
            <a:ext cx="9207299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267" b="1" kern="0" dirty="0">
                <a:solidFill>
                  <a:srgbClr val="FCB813"/>
                </a:solidFill>
                <a:highlight>
                  <a:srgbClr val="000000"/>
                </a:highlight>
                <a:latin typeface="Advent Pro" panose="020B0604020202020204" charset="0"/>
                <a:cs typeface="Arial"/>
                <a:sym typeface="Arial"/>
              </a:rPr>
              <a:t>Caminhos do dinheiro público</a:t>
            </a:r>
            <a:br>
              <a:rPr lang="pt-BR" sz="4267" b="1" kern="0" dirty="0">
                <a:solidFill>
                  <a:srgbClr val="FCB813"/>
                </a:solidFill>
                <a:highlight>
                  <a:srgbClr val="000000"/>
                </a:highlight>
                <a:latin typeface="Advent Pro" panose="020B0604020202020204" charset="0"/>
                <a:cs typeface="Arial"/>
                <a:sym typeface="Arial"/>
              </a:rPr>
            </a:br>
            <a:r>
              <a:rPr lang="pt-BR" sz="2000" kern="0" dirty="0">
                <a:solidFill>
                  <a:srgbClr val="000000"/>
                </a:solidFill>
                <a:highlight>
                  <a:srgbClr val="FCB813"/>
                </a:highlight>
                <a:latin typeface="Advent Pro" panose="020B0604020202020204" charset="0"/>
                <a:cs typeface="Arial"/>
                <a:sym typeface="Arial"/>
              </a:rPr>
              <a:t>Aula 4 - O caso de São Paulo: um panorama sobre um orçamento público municipal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D9A891-3B07-4C97-8C81-AAD8B0057EE5}"/>
              </a:ext>
            </a:extLst>
          </p:cNvPr>
          <p:cNvSpPr txBox="1"/>
          <p:nvPr/>
        </p:nvSpPr>
        <p:spPr>
          <a:xfrm>
            <a:off x="6292800" y="5427407"/>
            <a:ext cx="5711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kern="0" dirty="0">
                <a:solidFill>
                  <a:srgbClr val="000000"/>
                </a:solidFill>
                <a:highlight>
                  <a:srgbClr val="FCB813"/>
                </a:highlight>
                <a:latin typeface="Advent Pro" panose="020B0604020202020204" charset="0"/>
                <a:cs typeface="Arial"/>
              </a:rPr>
              <a:t>Samuel Ralize de Godoy</a:t>
            </a:r>
          </a:p>
          <a:p>
            <a:pPr algn="r"/>
            <a:r>
              <a:rPr lang="pt-BR" sz="1400" dirty="0"/>
              <a:t>Mestre e Doutorando em Ciência Política</a:t>
            </a:r>
          </a:p>
          <a:p>
            <a:pPr algn="r"/>
            <a:r>
              <a:rPr lang="pt-BR" sz="1400" dirty="0"/>
              <a:t>Analista de Políticas Públicas e Gestão Governamental e Coordenador de Planejamento da Secretaria Municipal da Fazenda</a:t>
            </a:r>
            <a:br>
              <a:rPr lang="pt-BR" sz="1400" dirty="0"/>
            </a:br>
            <a:br>
              <a:rPr lang="pt-BR" sz="1400" dirty="0"/>
            </a:br>
            <a:r>
              <a:rPr lang="pt-BR" sz="1400" b="1" dirty="0"/>
              <a:t>Escola do Parlamento – 24/11/2021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Execução orçamentária: revisitando o planejamento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8488" y="2029970"/>
            <a:ext cx="9061704" cy="9542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dirty="0">
                <a:solidFill>
                  <a:prstClr val="black"/>
                </a:solidFill>
              </a:rPr>
              <a:t>Eventos não previstos são frequentes na administração pública. Por esse motivo, a Lei Orçamentária prevê regras que permitem a readequação do orçamento aprovado ou do ritmo de execução inicialmente previsto.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66688" y="3880217"/>
            <a:ext cx="1922890" cy="111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pt-BR" sz="1400" b="1" dirty="0">
                <a:solidFill>
                  <a:prstClr val="white"/>
                </a:solidFill>
              </a:rPr>
              <a:t>Créditos Adicionais Suplementares (Remanejamentos)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45220" y="3873733"/>
            <a:ext cx="2083771" cy="1115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Contingenciamento</a:t>
            </a:r>
            <a:br>
              <a:rPr lang="pt-BR" sz="1600" b="1" dirty="0">
                <a:solidFill>
                  <a:prstClr val="white"/>
                </a:solidFill>
              </a:rPr>
            </a:br>
            <a:r>
              <a:rPr lang="pt-BR" sz="1600" b="1" dirty="0">
                <a:solidFill>
                  <a:prstClr val="white"/>
                </a:solidFill>
              </a:rPr>
              <a:t>orçamentário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ECA52F0-C2FF-447A-8393-233875B3C17B}"/>
              </a:ext>
            </a:extLst>
          </p:cNvPr>
          <p:cNvSpPr/>
          <p:nvPr/>
        </p:nvSpPr>
        <p:spPr>
          <a:xfrm>
            <a:off x="5626472" y="3880217"/>
            <a:ext cx="2035533" cy="111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pt-BR" sz="1400" b="1" dirty="0">
                <a:solidFill>
                  <a:prstClr val="white"/>
                </a:solidFill>
              </a:rPr>
              <a:t>Créditos Adicionais Extraordinários (Orçamento de Guerra)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4723C4-B7FC-4F3D-AB3E-142737B166E1}"/>
              </a:ext>
            </a:extLst>
          </p:cNvPr>
          <p:cNvSpPr/>
          <p:nvPr/>
        </p:nvSpPr>
        <p:spPr>
          <a:xfrm>
            <a:off x="3214576" y="3880217"/>
            <a:ext cx="1986898" cy="111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pt-BR" sz="1400" b="1" dirty="0">
                <a:solidFill>
                  <a:prstClr val="white"/>
                </a:solidFill>
              </a:rPr>
              <a:t>Créditos Adicionais Especiais </a:t>
            </a:r>
            <a:br>
              <a:rPr lang="pt-BR" sz="1400" b="1" dirty="0">
                <a:solidFill>
                  <a:prstClr val="white"/>
                </a:solidFill>
              </a:rPr>
            </a:br>
            <a:r>
              <a:rPr lang="pt-BR" sz="1400" b="1" dirty="0">
                <a:solidFill>
                  <a:prstClr val="white"/>
                </a:solidFill>
              </a:rPr>
              <a:t>(Despesas sem dotação específica)</a:t>
            </a:r>
          </a:p>
        </p:txBody>
      </p:sp>
    </p:spTree>
    <p:extLst>
      <p:ext uri="{BB962C8B-B14F-4D97-AF65-F5344CB8AC3E}">
        <p14:creationId xmlns:p14="http://schemas.microsoft.com/office/powerpoint/2010/main" val="298042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Planejando a execução orçamentária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principal instrumento para o planejamento da execução orçamentária são as</a:t>
            </a:r>
            <a:r>
              <a:rPr lang="pt-BR" i="1" dirty="0"/>
              <a:t> </a:t>
            </a:r>
            <a:r>
              <a:rPr lang="pt-BR" b="1" dirty="0"/>
              <a:t>cotas orçamentárias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Cotas orçamentárias permitem a programação dos desembolsos ao longo dos meses, de acordo com o ritmo previsto para o ingresso das receitas.</a:t>
            </a:r>
          </a:p>
        </p:txBody>
      </p:sp>
      <p:pic>
        <p:nvPicPr>
          <p:cNvPr id="1026" name="Picture 2" descr="http://www.ielts-exam.net/images/Graphs/G38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13327"/>
          <a:stretch/>
        </p:blipFill>
        <p:spPr bwMode="auto">
          <a:xfrm>
            <a:off x="3227834" y="3712466"/>
            <a:ext cx="5605273" cy="24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Etapas de realização da receita</a:t>
            </a:r>
          </a:p>
        </p:txBody>
      </p:sp>
      <p:sp>
        <p:nvSpPr>
          <p:cNvPr id="9" name="Divisa 8"/>
          <p:cNvSpPr/>
          <p:nvPr/>
        </p:nvSpPr>
        <p:spPr>
          <a:xfrm>
            <a:off x="1237133" y="2940427"/>
            <a:ext cx="2528047" cy="11116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3585886" y="2940426"/>
            <a:ext cx="2528047" cy="1111623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6113933" y="2940425"/>
            <a:ext cx="2528047" cy="1111623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8579227" y="2940425"/>
            <a:ext cx="2701349" cy="1111623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70847" y="3311568"/>
            <a:ext cx="1057836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600" b="1" dirty="0">
                <a:solidFill>
                  <a:prstClr val="white"/>
                </a:solidFill>
              </a:rPr>
              <a:t>Previsão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76167" y="3311568"/>
            <a:ext cx="1416424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600" b="1" dirty="0">
                <a:solidFill>
                  <a:prstClr val="white"/>
                </a:solidFill>
              </a:rPr>
              <a:t>Lançamento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41460" y="3311567"/>
            <a:ext cx="1416424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600" b="1" dirty="0">
                <a:solidFill>
                  <a:prstClr val="white"/>
                </a:solidFill>
              </a:rPr>
              <a:t>Arrecadação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242611" y="3311568"/>
            <a:ext cx="1557911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600" b="1" dirty="0">
                <a:solidFill>
                  <a:prstClr val="white"/>
                </a:solidFill>
              </a:rPr>
              <a:t>Recolhimento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85886" y="4285129"/>
            <a:ext cx="1981199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200" dirty="0">
                <a:solidFill>
                  <a:prstClr val="black"/>
                </a:solidFill>
              </a:rPr>
              <a:t>Ato da repartição competente, que verifica a procedência do crédito fiscal e a pessoa que lhe é devedora e inscreve o débito desta.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76687" y="4285129"/>
            <a:ext cx="1981199" cy="13849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200" dirty="0">
                <a:solidFill>
                  <a:prstClr val="black"/>
                </a:solidFill>
              </a:rPr>
              <a:t>Entrega dos recursos devidos ao Tesouro pelos contribuintes ou devedores, por meio de agentes arrecadadores ou instituições financeiras autorizadas pelo ente.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852650" y="4276166"/>
            <a:ext cx="1981199" cy="13849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200" dirty="0">
                <a:solidFill>
                  <a:prstClr val="black"/>
                </a:solidFill>
              </a:rPr>
              <a:t>Transferência dos valores arrecadados à conta específica do Tesouro, responsável pela administração e controle da arrecadação e programação financeira.</a:t>
            </a:r>
          </a:p>
        </p:txBody>
      </p:sp>
    </p:spTree>
    <p:extLst>
      <p:ext uri="{BB962C8B-B14F-4D97-AF65-F5344CB8AC3E}">
        <p14:creationId xmlns:p14="http://schemas.microsoft.com/office/powerpoint/2010/main" val="55482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56D24-0436-41B2-9FAF-F2699929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Execução orçamentária: o quê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5B827-0EDC-4351-A18E-BB2560D8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Pagamento de salários, aposentadorias e pensões</a:t>
            </a:r>
          </a:p>
          <a:p>
            <a:r>
              <a:rPr lang="pt-BR" dirty="0"/>
              <a:t>Compras e contratações públicas</a:t>
            </a:r>
          </a:p>
          <a:p>
            <a:r>
              <a:rPr lang="pt-BR" dirty="0"/>
              <a:t>Parcerias com a sociedade civil</a:t>
            </a:r>
          </a:p>
          <a:p>
            <a:r>
              <a:rPr lang="pt-BR" dirty="0"/>
              <a:t>Contratações artísticas</a:t>
            </a:r>
          </a:p>
          <a:p>
            <a:r>
              <a:rPr lang="pt-BR" dirty="0"/>
              <a:t>Auxílios, incentivos, fomentos</a:t>
            </a:r>
          </a:p>
          <a:p>
            <a:r>
              <a:rPr lang="pt-BR" dirty="0"/>
              <a:t>Dívida pública</a:t>
            </a:r>
          </a:p>
          <a:p>
            <a:r>
              <a:rPr lang="pt-B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3621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3E003-079E-437F-A8C1-4DEE99C8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Execução orçamentária: como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4A0EA-8562-47B1-B4A0-B8D751B1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Estágios da despesa:</a:t>
            </a:r>
          </a:p>
          <a:p>
            <a:pPr lvl="1"/>
            <a:r>
              <a:rPr lang="pt-BR" dirty="0"/>
              <a:t>Planejamento</a:t>
            </a:r>
          </a:p>
          <a:p>
            <a:pPr lvl="1"/>
            <a:r>
              <a:rPr lang="pt-BR" dirty="0"/>
              <a:t>Orçamentação</a:t>
            </a:r>
          </a:p>
          <a:p>
            <a:pPr lvl="1"/>
            <a:r>
              <a:rPr lang="pt-BR" dirty="0"/>
              <a:t>Reserva</a:t>
            </a:r>
          </a:p>
          <a:p>
            <a:pPr lvl="1"/>
            <a:r>
              <a:rPr lang="pt-BR" dirty="0"/>
              <a:t>Empenho</a:t>
            </a:r>
          </a:p>
          <a:p>
            <a:pPr lvl="1"/>
            <a:r>
              <a:rPr lang="pt-BR" dirty="0"/>
              <a:t>Liquidação</a:t>
            </a:r>
          </a:p>
          <a:p>
            <a:pPr lvl="1"/>
            <a:r>
              <a:rPr lang="pt-BR" dirty="0"/>
              <a:t>Detalhamento da Ação</a:t>
            </a:r>
          </a:p>
          <a:p>
            <a:pPr lvl="1"/>
            <a:r>
              <a:rPr lang="pt-BR" dirty="0"/>
              <a:t>Pagamento</a:t>
            </a:r>
          </a:p>
        </p:txBody>
      </p:sp>
    </p:spTree>
    <p:extLst>
      <p:ext uri="{BB962C8B-B14F-4D97-AF65-F5344CB8AC3E}">
        <p14:creationId xmlns:p14="http://schemas.microsoft.com/office/powerpoint/2010/main" val="356783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Etapas de realização da despesa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105541" y="2302571"/>
            <a:ext cx="1636473" cy="95429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dirty="0">
                <a:solidFill>
                  <a:prstClr val="black"/>
                </a:solidFill>
              </a:rPr>
              <a:t>Fluxo orçamentário -financeiro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105542" y="4589896"/>
            <a:ext cx="1636473" cy="65665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dirty="0">
                <a:solidFill>
                  <a:prstClr val="black"/>
                </a:solidFill>
              </a:rPr>
              <a:t>Flux</a:t>
            </a:r>
            <a:r>
              <a:rPr lang="pt-BR" dirty="0">
                <a:solidFill>
                  <a:prstClr val="black"/>
                </a:solidFill>
              </a:rPr>
              <a:t>o administrativo</a:t>
            </a:r>
            <a:endParaRPr lang="pt-BR" sz="1867" dirty="0">
              <a:solidFill>
                <a:prstClr val="black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51030" y="3810005"/>
            <a:ext cx="11636172" cy="179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685367" y="2528049"/>
            <a:ext cx="1685364" cy="74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09232" y="2595053"/>
            <a:ext cx="1508744" cy="584773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Reserva </a:t>
            </a:r>
            <a:br>
              <a:rPr lang="pt-BR" sz="1600" b="1" dirty="0">
                <a:solidFill>
                  <a:prstClr val="white"/>
                </a:solidFill>
              </a:rPr>
            </a:br>
            <a:r>
              <a:rPr lang="pt-BR" sz="1600" b="1" dirty="0">
                <a:solidFill>
                  <a:prstClr val="white"/>
                </a:solidFill>
              </a:rPr>
              <a:t>Orçamentária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85250" y="4368801"/>
            <a:ext cx="1685364" cy="7410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29611" y="4455432"/>
            <a:ext cx="1616145" cy="523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400" b="1" dirty="0">
                <a:solidFill>
                  <a:prstClr val="white"/>
                </a:solidFill>
              </a:rPr>
              <a:t>Edital de </a:t>
            </a:r>
            <a:br>
              <a:rPr lang="pt-BR" sz="1400" b="1" dirty="0">
                <a:solidFill>
                  <a:prstClr val="white"/>
                </a:solidFill>
              </a:rPr>
            </a:br>
            <a:r>
              <a:rPr lang="pt-BR" sz="1400" b="1" dirty="0">
                <a:solidFill>
                  <a:prstClr val="white"/>
                </a:solidFill>
              </a:rPr>
              <a:t>Licitação/Pregão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17" name="Conector angulado 16"/>
          <p:cNvCxnSpPr>
            <a:stCxn id="8" idx="2"/>
            <a:endCxn id="10" idx="1"/>
          </p:cNvCxnSpPr>
          <p:nvPr/>
        </p:nvCxnSpPr>
        <p:spPr>
          <a:xfrm rot="16200000" flipH="1">
            <a:off x="2021543" y="3775637"/>
            <a:ext cx="1470212" cy="4572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307131" y="2528049"/>
            <a:ext cx="1685364" cy="741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591008" y="2718162"/>
            <a:ext cx="1117612" cy="338552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Empenho</a:t>
            </a:r>
            <a:endParaRPr lang="pt-BR" sz="1600" dirty="0">
              <a:solidFill>
                <a:prstClr val="white"/>
              </a:solidFill>
            </a:endParaRPr>
          </a:p>
        </p:txBody>
      </p:sp>
      <p:cxnSp>
        <p:nvCxnSpPr>
          <p:cNvPr id="20" name="Conector angulado 19"/>
          <p:cNvCxnSpPr>
            <a:stCxn id="10" idx="3"/>
            <a:endCxn id="18" idx="2"/>
          </p:cNvCxnSpPr>
          <p:nvPr/>
        </p:nvCxnSpPr>
        <p:spPr>
          <a:xfrm flipV="1">
            <a:off x="4670612" y="3269131"/>
            <a:ext cx="479200" cy="14702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6158755" y="4359841"/>
            <a:ext cx="1685364" cy="7410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363577" y="4426844"/>
            <a:ext cx="1346842" cy="5847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Assinatura </a:t>
            </a:r>
            <a:br>
              <a:rPr lang="pt-BR" sz="1600" b="1" dirty="0">
                <a:solidFill>
                  <a:prstClr val="white"/>
                </a:solidFill>
              </a:rPr>
            </a:br>
            <a:r>
              <a:rPr lang="pt-BR" sz="1600" b="1" dirty="0">
                <a:solidFill>
                  <a:prstClr val="white"/>
                </a:solidFill>
              </a:rPr>
              <a:t>do Contrato</a:t>
            </a:r>
            <a:endParaRPr lang="pt-BR" sz="1600" dirty="0">
              <a:solidFill>
                <a:prstClr val="black"/>
              </a:solidFill>
            </a:endParaRPr>
          </a:p>
        </p:txBody>
      </p:sp>
      <p:cxnSp>
        <p:nvCxnSpPr>
          <p:cNvPr id="25" name="Conector angulado 24"/>
          <p:cNvCxnSpPr>
            <a:stCxn id="18" idx="3"/>
            <a:endCxn id="23" idx="0"/>
          </p:cNvCxnSpPr>
          <p:nvPr/>
        </p:nvCxnSpPr>
        <p:spPr>
          <a:xfrm>
            <a:off x="5992495" y="2898589"/>
            <a:ext cx="1008943" cy="14612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7592695" y="2528049"/>
            <a:ext cx="1685364" cy="741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810999" y="2718162"/>
            <a:ext cx="1266690" cy="338552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Liquidação</a:t>
            </a:r>
            <a:endParaRPr lang="pt-BR" sz="1600" dirty="0">
              <a:solidFill>
                <a:prstClr val="white"/>
              </a:solidFill>
            </a:endParaRPr>
          </a:p>
        </p:txBody>
      </p:sp>
      <p:cxnSp>
        <p:nvCxnSpPr>
          <p:cNvPr id="30" name="Conector angulado 29"/>
          <p:cNvCxnSpPr>
            <a:stCxn id="23" idx="3"/>
            <a:endCxn id="34" idx="1"/>
          </p:cNvCxnSpPr>
          <p:nvPr/>
        </p:nvCxnSpPr>
        <p:spPr>
          <a:xfrm flipV="1">
            <a:off x="7844120" y="4728193"/>
            <a:ext cx="331691" cy="21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8175810" y="4357649"/>
            <a:ext cx="1685364" cy="741083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219236" y="4424654"/>
            <a:ext cx="1598513" cy="5847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Realização da </a:t>
            </a:r>
            <a:br>
              <a:rPr lang="pt-BR" sz="1600" b="1" dirty="0">
                <a:solidFill>
                  <a:prstClr val="white"/>
                </a:solidFill>
              </a:rPr>
            </a:br>
            <a:r>
              <a:rPr lang="pt-BR" sz="1600" b="1" dirty="0">
                <a:solidFill>
                  <a:prstClr val="white"/>
                </a:solidFill>
              </a:rPr>
              <a:t>obra/serviço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201838" y="4368804"/>
            <a:ext cx="1685364" cy="729931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548530" y="4442267"/>
            <a:ext cx="1063110" cy="5847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Medição/</a:t>
            </a:r>
            <a:br>
              <a:rPr lang="pt-BR" sz="1600" b="1" dirty="0">
                <a:solidFill>
                  <a:prstClr val="white"/>
                </a:solidFill>
              </a:rPr>
            </a:br>
            <a:r>
              <a:rPr lang="pt-BR" sz="1600" b="1" dirty="0">
                <a:solidFill>
                  <a:prstClr val="white"/>
                </a:solidFill>
              </a:rPr>
              <a:t>Ateste</a:t>
            </a:r>
          </a:p>
        </p:txBody>
      </p:sp>
      <p:cxnSp>
        <p:nvCxnSpPr>
          <p:cNvPr id="39" name="Conector angulado 38"/>
          <p:cNvCxnSpPr>
            <a:stCxn id="34" idx="3"/>
            <a:endCxn id="37" idx="1"/>
          </p:cNvCxnSpPr>
          <p:nvPr/>
        </p:nvCxnSpPr>
        <p:spPr>
          <a:xfrm>
            <a:off x="9861175" y="4728194"/>
            <a:ext cx="340663" cy="5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>
            <a:stCxn id="37" idx="0"/>
            <a:endCxn id="28" idx="2"/>
          </p:cNvCxnSpPr>
          <p:nvPr/>
        </p:nvCxnSpPr>
        <p:spPr>
          <a:xfrm rot="16200000" flipV="1">
            <a:off x="9190111" y="2514398"/>
            <a:ext cx="1099672" cy="2609143"/>
          </a:xfrm>
          <a:prstGeom prst="bentConnector3">
            <a:avLst>
              <a:gd name="adj1" fmla="val 318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9909175" y="2528049"/>
            <a:ext cx="1685364" cy="741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pt-BR" sz="1867" dirty="0">
              <a:solidFill>
                <a:prstClr val="black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0116260" y="2718162"/>
            <a:ext cx="1289132" cy="338552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914354"/>
            <a:r>
              <a:rPr lang="pt-BR" sz="1600" b="1" dirty="0">
                <a:solidFill>
                  <a:prstClr val="white"/>
                </a:solidFill>
              </a:rPr>
              <a:t>Pagamento</a:t>
            </a:r>
            <a:endParaRPr lang="pt-BR" sz="1600" dirty="0">
              <a:solidFill>
                <a:prstClr val="white"/>
              </a:solidFill>
            </a:endParaRPr>
          </a:p>
        </p:txBody>
      </p:sp>
      <p:cxnSp>
        <p:nvCxnSpPr>
          <p:cNvPr id="54" name="Conector angulado 53"/>
          <p:cNvCxnSpPr>
            <a:stCxn id="28" idx="3"/>
            <a:endCxn id="49" idx="1"/>
          </p:cNvCxnSpPr>
          <p:nvPr/>
        </p:nvCxnSpPr>
        <p:spPr>
          <a:xfrm>
            <a:off x="9278059" y="2898591"/>
            <a:ext cx="631116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9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Definições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04926" y="2000251"/>
            <a:ext cx="2552700" cy="193918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b="1" dirty="0">
                <a:solidFill>
                  <a:prstClr val="black"/>
                </a:solidFill>
              </a:rPr>
              <a:t>Reserva</a:t>
            </a:r>
          </a:p>
          <a:p>
            <a:pPr defTabSz="914354"/>
            <a:endParaRPr lang="pt-BR" sz="1867" dirty="0">
              <a:solidFill>
                <a:prstClr val="black"/>
              </a:solidFill>
            </a:endParaRP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Consiste na programação de realização de despesa para determinada finalidade. Não implica obrigação de pagamento</a:t>
            </a:r>
            <a:r>
              <a:rPr lang="pt-BR" sz="1867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07205" y="2000252"/>
            <a:ext cx="3093720" cy="436029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b="1" dirty="0">
                <a:solidFill>
                  <a:prstClr val="black"/>
                </a:solidFill>
              </a:rPr>
              <a:t>Empenho</a:t>
            </a:r>
          </a:p>
          <a:p>
            <a:pPr defTabSz="914354"/>
            <a:endParaRPr lang="pt-BR" sz="1867" dirty="0">
              <a:solidFill>
                <a:prstClr val="black"/>
              </a:solidFill>
            </a:endParaRP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É o ato da autoridade competente que cria a obrigação do pagamento dentro do limite dos créditos concedidos no orçamento para cada despesa.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 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		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É prévio, ou seja, precede a realização da despesa e está restrito ao limite do crédito orçamentário; consequentemente, é vedada a realização de despesa sem prévio empenho.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69580" y="2000253"/>
            <a:ext cx="3093720" cy="38678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pt-BR" sz="1867" b="1" dirty="0">
                <a:solidFill>
                  <a:prstClr val="black"/>
                </a:solidFill>
              </a:rPr>
              <a:t>Liquidação</a:t>
            </a:r>
          </a:p>
          <a:p>
            <a:pPr defTabSz="914354"/>
            <a:endParaRPr lang="pt-BR" sz="1867" dirty="0">
              <a:solidFill>
                <a:prstClr val="black"/>
              </a:solidFill>
            </a:endParaRP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É o ato da administração que verifica o direito adquirido pelo credor, tendo por base os títulos e documentos comprobatórios.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	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Essa verificação tem por fim apurar: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a) A origem e o objetivo do que se deve pagar;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b) A importância exata a pagar;</a:t>
            </a:r>
          </a:p>
          <a:p>
            <a:pPr defTabSz="914354"/>
            <a:r>
              <a:rPr lang="pt-BR" sz="1600" dirty="0">
                <a:solidFill>
                  <a:prstClr val="black"/>
                </a:solidFill>
              </a:rPr>
              <a:t>c) A quem se deve pagar a importância, para extinguir a obrigação.</a:t>
            </a:r>
          </a:p>
        </p:txBody>
      </p:sp>
    </p:spTree>
    <p:extLst>
      <p:ext uri="{BB962C8B-B14F-4D97-AF65-F5344CB8AC3E}">
        <p14:creationId xmlns:p14="http://schemas.microsoft.com/office/powerpoint/2010/main" val="286573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3" y="1845735"/>
            <a:ext cx="4493895" cy="402336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Restos a pagar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r>
              <a:rPr lang="pt-BR" dirty="0"/>
              <a:t>Despesas empenhadas no exercício, com medições até o final do ano, mas não liquidadas no exercício são classificadas como </a:t>
            </a:r>
            <a:r>
              <a:rPr lang="pt-BR" b="1" dirty="0"/>
              <a:t>restos a pagar</a:t>
            </a:r>
            <a:r>
              <a:rPr lang="pt-BR" dirty="0"/>
              <a:t>.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dirty="0"/>
              <a:t>Os restos a pagar oneram o orçamento do exercício.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dirty="0"/>
              <a:t>Os restos a pagar são o principal motivo do conceito “empenhado” ser utilizado por órgãos governamentais em seus balanços anuais.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Definições</a:t>
            </a:r>
          </a:p>
        </p:txBody>
      </p:sp>
      <p:pic>
        <p:nvPicPr>
          <p:cNvPr id="2050" name="Picture 2" descr="http://blog.grayjunior.com/wp-content/uploads/2014/01/Late-Payment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1" y="2276264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3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22;p6">
            <a:extLst>
              <a:ext uri="{FF2B5EF4-FFF2-40B4-BE49-F238E27FC236}">
                <a16:creationId xmlns:a16="http://schemas.microsoft.com/office/drawing/2014/main" id="{EAC28EE2-3573-4AEC-B5E0-522C432B2B73}"/>
              </a:ext>
            </a:extLst>
          </p:cNvPr>
          <p:cNvPicPr preferRelativeResize="0"/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rcRect/>
          <a:stretch/>
        </p:blipFill>
        <p:spPr>
          <a:xfrm>
            <a:off x="1" y="5951"/>
            <a:ext cx="12192004" cy="684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4;p6">
            <a:extLst>
              <a:ext uri="{FF2B5EF4-FFF2-40B4-BE49-F238E27FC236}">
                <a16:creationId xmlns:a16="http://schemas.microsoft.com/office/drawing/2014/main" id="{438189C3-DBCC-42E5-98B6-7AB537485E83}"/>
              </a:ext>
            </a:extLst>
          </p:cNvPr>
          <p:cNvSpPr txBox="1"/>
          <p:nvPr/>
        </p:nvSpPr>
        <p:spPr>
          <a:xfrm>
            <a:off x="692238" y="4007389"/>
            <a:ext cx="7903600" cy="12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pt-BR" sz="4800" b="1" kern="0" dirty="0">
                <a:solidFill>
                  <a:srgbClr val="FCB813"/>
                </a:solidFill>
                <a:highlight>
                  <a:srgbClr val="000000"/>
                </a:highlight>
                <a:latin typeface="Advent Pro"/>
                <a:cs typeface="Arial"/>
                <a:sym typeface="Arial"/>
              </a:rPr>
              <a:t>O que os números do orçamento podem nos mostrar?</a:t>
            </a:r>
          </a:p>
        </p:txBody>
      </p:sp>
    </p:spTree>
    <p:extLst>
      <p:ext uri="{BB962C8B-B14F-4D97-AF65-F5344CB8AC3E}">
        <p14:creationId xmlns:p14="http://schemas.microsoft.com/office/powerpoint/2010/main" val="251623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3E003-079E-437F-A8C1-4DEE99C8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Execução orçamentária: quanto (R$)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A4CAC07-4D37-47EE-A85F-4DFBB39F31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3786" y="2815364"/>
          <a:ext cx="9613900" cy="18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75">
                  <a:extLst>
                    <a:ext uri="{9D8B030D-6E8A-4147-A177-3AD203B41FA5}">
                      <a16:colId xmlns:a16="http://schemas.microsoft.com/office/drawing/2014/main" val="20043286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1671979776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127684891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35025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2021 (até 22/11)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2022 (proposta)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28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Orçado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68,9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67,9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79,2 bi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2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Atualizado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71,9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74,8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7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Empenhado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64,9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61,1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0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59,5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54,5 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26966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F59EF30-2FAD-4752-A3ED-364C1E5DD565}"/>
              </a:ext>
            </a:extLst>
          </p:cNvPr>
          <p:cNvSpPr txBox="1"/>
          <p:nvPr/>
        </p:nvSpPr>
        <p:spPr>
          <a:xfrm>
            <a:off x="1193786" y="4669564"/>
            <a:ext cx="2396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Cubo-SOF</a:t>
            </a:r>
            <a:r>
              <a:rPr lang="pt-BR" sz="1200" dirty="0"/>
              <a:t>, 23/11/2021</a:t>
            </a:r>
          </a:p>
        </p:txBody>
      </p:sp>
    </p:spTree>
    <p:extLst>
      <p:ext uri="{BB962C8B-B14F-4D97-AF65-F5344CB8AC3E}">
        <p14:creationId xmlns:p14="http://schemas.microsoft.com/office/powerpoint/2010/main" val="71212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22;p6">
            <a:extLst>
              <a:ext uri="{FF2B5EF4-FFF2-40B4-BE49-F238E27FC236}">
                <a16:creationId xmlns:a16="http://schemas.microsoft.com/office/drawing/2014/main" id="{EAC28EE2-3573-4AEC-B5E0-522C432B2B73}"/>
              </a:ext>
            </a:extLst>
          </p:cNvPr>
          <p:cNvPicPr preferRelativeResize="0"/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rcRect/>
          <a:stretch/>
        </p:blipFill>
        <p:spPr>
          <a:xfrm>
            <a:off x="1" y="5951"/>
            <a:ext cx="12192004" cy="684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4;p6">
            <a:extLst>
              <a:ext uri="{FF2B5EF4-FFF2-40B4-BE49-F238E27FC236}">
                <a16:creationId xmlns:a16="http://schemas.microsoft.com/office/drawing/2014/main" id="{438189C3-DBCC-42E5-98B6-7AB537485E83}"/>
              </a:ext>
            </a:extLst>
          </p:cNvPr>
          <p:cNvSpPr txBox="1"/>
          <p:nvPr/>
        </p:nvSpPr>
        <p:spPr>
          <a:xfrm>
            <a:off x="692238" y="4007389"/>
            <a:ext cx="7903600" cy="128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pt-BR" sz="4800" b="1" kern="0" dirty="0">
                <a:solidFill>
                  <a:srgbClr val="FCB813"/>
                </a:solidFill>
                <a:highlight>
                  <a:srgbClr val="000000"/>
                </a:highlight>
                <a:latin typeface="Advent Pro"/>
                <a:cs typeface="Arial"/>
                <a:sym typeface="Arial"/>
              </a:rPr>
              <a:t>Do planejamento à execução</a:t>
            </a:r>
          </a:p>
        </p:txBody>
      </p:sp>
    </p:spTree>
    <p:extLst>
      <p:ext uri="{BB962C8B-B14F-4D97-AF65-F5344CB8AC3E}">
        <p14:creationId xmlns:p14="http://schemas.microsoft.com/office/powerpoint/2010/main" val="358111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D809E-0787-4D48-8BBA-D5659B9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Capacidade de execução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63C8A50-AEFE-45DF-B44E-F61F2B143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06257"/>
              </p:ext>
            </p:extLst>
          </p:nvPr>
        </p:nvGraphicFramePr>
        <p:xfrm>
          <a:off x="750404" y="1472591"/>
          <a:ext cx="7141266" cy="479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FA6D3E4-4D34-4E53-A0C9-031E8BDFE864}"/>
              </a:ext>
            </a:extLst>
          </p:cNvPr>
          <p:cNvSpPr txBox="1"/>
          <p:nvPr/>
        </p:nvSpPr>
        <p:spPr>
          <a:xfrm>
            <a:off x="750404" y="6321287"/>
            <a:ext cx="3041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orcamento.sf.prefeitura.sp.gov.br</a:t>
            </a:r>
          </a:p>
        </p:txBody>
      </p:sp>
    </p:spTree>
    <p:extLst>
      <p:ext uri="{BB962C8B-B14F-4D97-AF65-F5344CB8AC3E}">
        <p14:creationId xmlns:p14="http://schemas.microsoft.com/office/powerpoint/2010/main" val="26916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D809E-0787-4D48-8BBA-D5659B9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Grupos de Despesa (no ano e evolução ao longo dos anos)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EC2E3E0-D4D7-4655-8948-0F2A468FA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55174"/>
              </p:ext>
            </p:extLst>
          </p:nvPr>
        </p:nvGraphicFramePr>
        <p:xfrm>
          <a:off x="579233" y="2322195"/>
          <a:ext cx="4834280" cy="20593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97261">
                  <a:extLst>
                    <a:ext uri="{9D8B030D-6E8A-4147-A177-3AD203B41FA5}">
                      <a16:colId xmlns:a16="http://schemas.microsoft.com/office/drawing/2014/main" val="1071015600"/>
                    </a:ext>
                  </a:extLst>
                </a:gridCol>
                <a:gridCol w="1937019">
                  <a:extLst>
                    <a:ext uri="{9D8B030D-6E8A-4147-A177-3AD203B41FA5}">
                      <a16:colId xmlns:a16="http://schemas.microsoft.com/office/drawing/2014/main" val="27362732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Grupo de Despesa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ORÇAMENTO EMPENHADO (R$)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644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Amortização/Refinanciamento da Dívida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1.035.901.003.458,28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6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Inválido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94.000.000,00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608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Inversões Financeiras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126.983.656.431,13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18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Investimentos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40.668.971.702,04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336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Juros e Encargos da Dívida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346.844.570.444,91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411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Outras Despesas Correntes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1.637.158.022.662,55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849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Pessoal e Encargos Sociais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278.954.630.823,52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480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Reserva de Contingência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066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3.466.604.855.522,43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15071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2DD047C-2932-4217-B6E8-F7FC16280E5A}"/>
              </a:ext>
            </a:extLst>
          </p:cNvPr>
          <p:cNvSpPr txBox="1"/>
          <p:nvPr/>
        </p:nvSpPr>
        <p:spPr>
          <a:xfrm>
            <a:off x="579233" y="4505739"/>
            <a:ext cx="453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portal da transparência </a:t>
            </a:r>
            <a:r>
              <a:rPr lang="pt-BR" sz="1200" i="1" dirty="0" err="1"/>
              <a:t>Gov</a:t>
            </a:r>
            <a:r>
              <a:rPr lang="pt-BR" sz="1200" i="1" dirty="0"/>
              <a:t> Federal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BA0199-3883-421E-A27A-F107887F2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451246"/>
              </p:ext>
            </p:extLst>
          </p:nvPr>
        </p:nvGraphicFramePr>
        <p:xfrm>
          <a:off x="5917097" y="1356967"/>
          <a:ext cx="5948362" cy="487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ABD255E-87FE-4613-B454-577DF1F0471E}"/>
              </a:ext>
            </a:extLst>
          </p:cNvPr>
          <p:cNvSpPr txBox="1"/>
          <p:nvPr/>
        </p:nvSpPr>
        <p:spPr>
          <a:xfrm>
            <a:off x="6187834" y="6414052"/>
            <a:ext cx="54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Ao fazer comparações temporais, é importante fazer a correção inflacionária</a:t>
            </a:r>
          </a:p>
        </p:txBody>
      </p:sp>
    </p:spTree>
    <p:extLst>
      <p:ext uri="{BB962C8B-B14F-4D97-AF65-F5344CB8AC3E}">
        <p14:creationId xmlns:p14="http://schemas.microsoft.com/office/powerpoint/2010/main" val="11846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D809E-0787-4D48-8BBA-D5659B9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Funções de governo (no ano e evolução ao longo dos anos)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55B5973-EAC5-4724-8567-95B25F4A2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879740"/>
              </p:ext>
            </p:extLst>
          </p:nvPr>
        </p:nvGraphicFramePr>
        <p:xfrm>
          <a:off x="79669" y="1356967"/>
          <a:ext cx="9315968" cy="544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643D825-C6E4-418D-909E-F420FB4D24D6}"/>
              </a:ext>
            </a:extLst>
          </p:cNvPr>
          <p:cNvSpPr txBox="1"/>
          <p:nvPr/>
        </p:nvSpPr>
        <p:spPr>
          <a:xfrm>
            <a:off x="9226275" y="6477359"/>
            <a:ext cx="453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portal da transparência </a:t>
            </a:r>
            <a:r>
              <a:rPr lang="pt-BR" sz="1000" i="1" dirty="0" err="1"/>
              <a:t>Gov</a:t>
            </a:r>
            <a:r>
              <a:rPr lang="pt-BR" sz="1000" i="1" dirty="0"/>
              <a:t> Federal</a:t>
            </a:r>
          </a:p>
        </p:txBody>
      </p:sp>
    </p:spTree>
    <p:extLst>
      <p:ext uri="{BB962C8B-B14F-4D97-AF65-F5344CB8AC3E}">
        <p14:creationId xmlns:p14="http://schemas.microsoft.com/office/powerpoint/2010/main" val="156473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D809E-0787-4D48-8BBA-D5659B9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Gastos com políticas específicas (programas e ações)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264CBA8-D66F-4A3C-B2D3-80D48C974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51513"/>
              </p:ext>
            </p:extLst>
          </p:nvPr>
        </p:nvGraphicFramePr>
        <p:xfrm>
          <a:off x="1880670" y="1515199"/>
          <a:ext cx="8139113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5E14A8A-E79A-4FC8-82D7-FF60DDE24E76}"/>
              </a:ext>
            </a:extLst>
          </p:cNvPr>
          <p:cNvSpPr txBox="1"/>
          <p:nvPr/>
        </p:nvSpPr>
        <p:spPr>
          <a:xfrm>
            <a:off x="9292537" y="6517608"/>
            <a:ext cx="272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Fonte: portal da transparência </a:t>
            </a:r>
            <a:r>
              <a:rPr lang="pt-BR" sz="1000" i="1" dirty="0" err="1"/>
              <a:t>Gov</a:t>
            </a:r>
            <a:r>
              <a:rPr lang="pt-BR" sz="1000" i="1" dirty="0"/>
              <a:t> Federal</a:t>
            </a:r>
          </a:p>
        </p:txBody>
      </p:sp>
    </p:spTree>
    <p:extLst>
      <p:ext uri="{BB962C8B-B14F-4D97-AF65-F5344CB8AC3E}">
        <p14:creationId xmlns:p14="http://schemas.microsoft.com/office/powerpoint/2010/main" val="8739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3AD70-5EF4-4961-BE35-C5F68B2E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Para a próxima (e última) aula...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9D454-61D9-4646-9A84-1EF27E3F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3389"/>
          </a:xfrm>
        </p:spPr>
        <p:txBody>
          <a:bodyPr>
            <a:normAutofit/>
          </a:bodyPr>
          <a:lstStyle/>
          <a:p>
            <a:r>
              <a:rPr lang="pt-BR" dirty="0"/>
              <a:t>Portal do Orçamento Municipal - </a:t>
            </a:r>
            <a:r>
              <a:rPr lang="pt-BR" sz="1800" dirty="0"/>
              <a:t>http://orcamento.sf.prefeitura.sp.gov.br/</a:t>
            </a:r>
          </a:p>
          <a:p>
            <a:endParaRPr lang="pt-BR" dirty="0"/>
          </a:p>
          <a:p>
            <a:r>
              <a:rPr lang="pt-BR" dirty="0"/>
              <a:t>IRIS/TCM-SP – http://iris.tcm.sp.gov.br/</a:t>
            </a:r>
          </a:p>
          <a:p>
            <a:endParaRPr lang="pt-BR" dirty="0"/>
          </a:p>
          <a:p>
            <a:r>
              <a:rPr lang="pt-BR" dirty="0"/>
              <a:t>Portal de Dados Abertos – </a:t>
            </a:r>
            <a:r>
              <a:rPr lang="pt-BR" sz="1800" dirty="0"/>
              <a:t>http://dados.prefeitura.sp.gov.br/</a:t>
            </a:r>
          </a:p>
          <a:p>
            <a:endParaRPr lang="pt-BR" dirty="0"/>
          </a:p>
          <a:p>
            <a:r>
              <a:rPr lang="pt-BR" dirty="0"/>
              <a:t>Portal da Transparência – </a:t>
            </a:r>
            <a:r>
              <a:rPr lang="pt-BR" sz="1800" dirty="0"/>
              <a:t>http://transparencia.prefeitura.sp.gov.br</a:t>
            </a:r>
          </a:p>
          <a:p>
            <a:endParaRPr lang="pt-BR" dirty="0"/>
          </a:p>
          <a:p>
            <a:r>
              <a:rPr lang="pt-BR" dirty="0"/>
              <a:t>API-SOF – </a:t>
            </a:r>
            <a:r>
              <a:rPr lang="pt-BR" sz="1800" dirty="0"/>
              <a:t>http://apilib.prefeitura.sp.gov.br</a:t>
            </a:r>
          </a:p>
          <a:p>
            <a:endParaRPr lang="pt-BR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15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8FCE-8E6A-40D2-8F30-0C87C6F7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Planejamento: PDM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FAED2-5C58-45CC-BF26-B3F82F48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Programa de Metas: </a:t>
            </a:r>
            <a:r>
              <a:rPr lang="pt-BR" dirty="0"/>
              <a:t>prioridades, ações estratégicas, indicadores e metas quantitativas para cada setor da Administração, Subprefeituras e Distritos, observando a campanha eleitoral e o Plano Diretor Estratégico – </a:t>
            </a:r>
            <a:r>
              <a:rPr lang="pt-BR" dirty="0">
                <a:solidFill>
                  <a:srgbClr val="FF0000"/>
                </a:solidFill>
              </a:rPr>
              <a:t>90 dias</a:t>
            </a:r>
          </a:p>
        </p:txBody>
      </p:sp>
    </p:spTree>
    <p:extLst>
      <p:ext uri="{BB962C8B-B14F-4D97-AF65-F5344CB8AC3E}">
        <p14:creationId xmlns:p14="http://schemas.microsoft.com/office/powerpoint/2010/main" val="105625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8FCE-8E6A-40D2-8F30-0C87C6F7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Planejamento: PPA, LDO e 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FAED2-5C58-45CC-BF26-B3F82F48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Plano Plurianual de Ações: </a:t>
            </a:r>
            <a:r>
              <a:rPr lang="pt-BR" dirty="0"/>
              <a:t>diretrizes, objetivos e metas da Administração para as despesas de capital e outras delas decorrentes e para os programas de duração continuada, de forma regionalizada – </a:t>
            </a:r>
            <a:r>
              <a:rPr lang="pt-BR" dirty="0">
                <a:solidFill>
                  <a:srgbClr val="FF0000"/>
                </a:solidFill>
              </a:rPr>
              <a:t>30/09</a:t>
            </a:r>
          </a:p>
        </p:txBody>
      </p:sp>
    </p:spTree>
    <p:extLst>
      <p:ext uri="{BB962C8B-B14F-4D97-AF65-F5344CB8AC3E}">
        <p14:creationId xmlns:p14="http://schemas.microsoft.com/office/powerpoint/2010/main" val="289632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8FCE-8E6A-40D2-8F30-0C87C6F7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Planejamento: PPA, LDO e 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FAED2-5C58-45CC-BF26-B3F82F48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Plano Plurianual de Ações: </a:t>
            </a:r>
            <a:r>
              <a:rPr lang="pt-BR" dirty="0"/>
              <a:t>diretrizes, objetivos e metas da Administração para as despesas de capital e outras delas decorrentes e para os programas de duração continuada, de forma regionalizada – </a:t>
            </a:r>
            <a:r>
              <a:rPr lang="pt-BR" dirty="0">
                <a:solidFill>
                  <a:srgbClr val="FF0000"/>
                </a:solidFill>
              </a:rPr>
              <a:t>30/09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b="1" dirty="0"/>
              <a:t>Lei de Diretrizes Orçamentárias: </a:t>
            </a:r>
            <a:r>
              <a:rPr lang="pt-BR" dirty="0"/>
              <a:t>estabelece metas e prioridades da Administração, incluindo despesas de capital para o exercício subsequente, orienta elaboração da LOA e dispõe sobre alterações na legislação tributária – </a:t>
            </a:r>
            <a:r>
              <a:rPr lang="pt-BR" dirty="0">
                <a:solidFill>
                  <a:srgbClr val="FF0000"/>
                </a:solidFill>
              </a:rPr>
              <a:t>15/04</a:t>
            </a:r>
          </a:p>
        </p:txBody>
      </p:sp>
    </p:spTree>
    <p:extLst>
      <p:ext uri="{BB962C8B-B14F-4D97-AF65-F5344CB8AC3E}">
        <p14:creationId xmlns:p14="http://schemas.microsoft.com/office/powerpoint/2010/main" val="421117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8FCE-8E6A-40D2-8F30-0C87C6F7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Planejamento: PPA, LDO e 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FAED2-5C58-45CC-BF26-B3F82F48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Plano Plurianual de Ações: </a:t>
            </a:r>
            <a:r>
              <a:rPr lang="pt-BR" dirty="0"/>
              <a:t>diretrizes, objetivos e metas da Administração para as despesas de capital e outras delas decorrentes e para os programas de duração continuada, de forma regionalizada – </a:t>
            </a:r>
            <a:r>
              <a:rPr lang="pt-BR" dirty="0">
                <a:solidFill>
                  <a:srgbClr val="FF0000"/>
                </a:solidFill>
              </a:rPr>
              <a:t>30/09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b="1" dirty="0"/>
              <a:t>Lei de Diretrizes Orçamentárias: </a:t>
            </a:r>
            <a:r>
              <a:rPr lang="pt-BR" dirty="0"/>
              <a:t>estabelece metas e prioridades da Administração, incluindo despesas de capital para o exercício subsequente, orienta elaboração da LOA e dispõe sobre alterações na legislação tributária – </a:t>
            </a:r>
            <a:r>
              <a:rPr lang="pt-BR" dirty="0">
                <a:solidFill>
                  <a:srgbClr val="FF0000"/>
                </a:solidFill>
              </a:rPr>
              <a:t>15/04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b="1" dirty="0"/>
              <a:t>Lei Orçamentária Anual: </a:t>
            </a:r>
            <a:r>
              <a:rPr lang="pt-BR" dirty="0"/>
              <a:t>orçamento fiscal do Executivo e do Legislativo e orçamento de investimento das empresas controladas pelo Município – </a:t>
            </a:r>
            <a:r>
              <a:rPr lang="pt-BR" dirty="0">
                <a:solidFill>
                  <a:srgbClr val="FF0000"/>
                </a:solidFill>
              </a:rPr>
              <a:t>30/09</a:t>
            </a:r>
          </a:p>
          <a:p>
            <a:pPr marL="11430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FE05-6B4B-4CD7-B645-199A952A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Planejamento: </a:t>
            </a:r>
            <a:r>
              <a:rPr lang="pt-BR" b="1" dirty="0">
                <a:solidFill>
                  <a:schemeClr val="accent1"/>
                </a:solidFill>
              </a:rPr>
              <a:t>desafio</a:t>
            </a:r>
            <a:r>
              <a:rPr lang="pt-BR" b="1" dirty="0"/>
              <a:t> da linha do tempo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2DECE9E-888B-4981-B9F7-3E9265A4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591" y="1724424"/>
            <a:ext cx="14275399" cy="4166016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311960D2-E60F-4165-866D-850510847BAC}"/>
              </a:ext>
            </a:extLst>
          </p:cNvPr>
          <p:cNvSpPr txBox="1"/>
          <p:nvPr/>
        </p:nvSpPr>
        <p:spPr>
          <a:xfrm>
            <a:off x="358235" y="5751940"/>
            <a:ext cx="1646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Godoy, 2020.</a:t>
            </a:r>
          </a:p>
        </p:txBody>
      </p:sp>
    </p:spTree>
    <p:extLst>
      <p:ext uri="{BB962C8B-B14F-4D97-AF65-F5344CB8AC3E}">
        <p14:creationId xmlns:p14="http://schemas.microsoft.com/office/powerpoint/2010/main" val="407582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F6C3BA70-F8A8-4924-8C52-6B4936230AB0}"/>
              </a:ext>
            </a:extLst>
          </p:cNvPr>
          <p:cNvSpPr txBox="1">
            <a:spLocks/>
          </p:cNvSpPr>
          <p:nvPr/>
        </p:nvSpPr>
        <p:spPr>
          <a:xfrm>
            <a:off x="415600" y="25543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kern="0" dirty="0"/>
              <a:t>Do planejado ao executado...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63C8A50-AEFE-45DF-B44E-F61F2B143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797263"/>
              </p:ext>
            </p:extLst>
          </p:nvPr>
        </p:nvGraphicFramePr>
        <p:xfrm>
          <a:off x="2029239" y="1356967"/>
          <a:ext cx="8305800" cy="546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2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Governança da execução orçamentária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82064" y="2262870"/>
            <a:ext cx="3027871" cy="38275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32"/>
            <a:r>
              <a:rPr lang="pt-BR" sz="1867" b="1" dirty="0">
                <a:solidFill>
                  <a:prstClr val="black"/>
                </a:solidFill>
              </a:rPr>
              <a:t>Cada unidade orçamentária é responsável pela gestão dos recursos disponíveis.</a:t>
            </a:r>
          </a:p>
          <a:p>
            <a:pPr defTabSz="914332"/>
            <a:endParaRPr lang="pt-BR" sz="1867" dirty="0">
              <a:solidFill>
                <a:prstClr val="black"/>
              </a:solidFill>
            </a:endParaRPr>
          </a:p>
          <a:p>
            <a:pPr marL="285730" indent="-285730" defTabSz="914332">
              <a:buFontTx/>
              <a:buChar char="-"/>
            </a:pPr>
            <a:r>
              <a:rPr lang="pt-BR" sz="1867" dirty="0">
                <a:solidFill>
                  <a:prstClr val="black"/>
                </a:solidFill>
              </a:rPr>
              <a:t>Programação Financeira dentro das cotas disponíveis</a:t>
            </a:r>
          </a:p>
          <a:p>
            <a:pPr marL="285730" indent="-285730" defTabSz="914332">
              <a:buFontTx/>
              <a:buChar char="-"/>
            </a:pPr>
            <a:r>
              <a:rPr lang="pt-BR" sz="1867" dirty="0">
                <a:solidFill>
                  <a:prstClr val="black"/>
                </a:solidFill>
              </a:rPr>
              <a:t>Empenhos</a:t>
            </a:r>
          </a:p>
          <a:p>
            <a:pPr marL="285730" indent="-285730" defTabSz="914332">
              <a:buFontTx/>
              <a:buChar char="-"/>
            </a:pPr>
            <a:r>
              <a:rPr lang="pt-BR" sz="1867" dirty="0">
                <a:solidFill>
                  <a:prstClr val="black"/>
                </a:solidFill>
              </a:rPr>
              <a:t>Liquidações</a:t>
            </a:r>
          </a:p>
          <a:p>
            <a:pPr marL="285730" indent="-285730" defTabSz="914332">
              <a:buFontTx/>
              <a:buChar char="-"/>
            </a:pPr>
            <a:r>
              <a:rPr lang="pt-BR" sz="1867" dirty="0">
                <a:solidFill>
                  <a:prstClr val="black"/>
                </a:solidFill>
              </a:rPr>
              <a:t>Pagamentos centralizados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1516" y="2329136"/>
            <a:ext cx="3027871" cy="325287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32"/>
            <a:r>
              <a:rPr lang="pt-BR" sz="1867" dirty="0">
                <a:solidFill>
                  <a:prstClr val="black"/>
                </a:solidFill>
              </a:rPr>
              <a:t>O </a:t>
            </a:r>
            <a:r>
              <a:rPr lang="pt-BR" sz="1867" b="1" dirty="0">
                <a:solidFill>
                  <a:prstClr val="black"/>
                </a:solidFill>
              </a:rPr>
              <a:t>órgão central </a:t>
            </a:r>
            <a:r>
              <a:rPr lang="pt-BR" sz="1867" dirty="0">
                <a:solidFill>
                  <a:prstClr val="black"/>
                </a:solidFill>
              </a:rPr>
              <a:t>de planejamento é responsável pela coordenação do sistema de execução orçamentária.</a:t>
            </a:r>
          </a:p>
          <a:p>
            <a:pPr defTabSz="914332"/>
            <a:endParaRPr lang="pt-BR" sz="1867" dirty="0">
              <a:solidFill>
                <a:prstClr val="black"/>
              </a:solidFill>
            </a:endParaRPr>
          </a:p>
          <a:p>
            <a:pPr defTabSz="914332"/>
            <a:r>
              <a:rPr lang="pt-BR" sz="1867" dirty="0">
                <a:solidFill>
                  <a:prstClr val="black"/>
                </a:solidFill>
              </a:rPr>
              <a:t>Em São Paulo: Subsecretaria de Planejamento e Orçamento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27813" y="2329136"/>
            <a:ext cx="3027871" cy="95429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32"/>
            <a:r>
              <a:rPr lang="pt-BR" sz="1867" dirty="0">
                <a:solidFill>
                  <a:prstClr val="black"/>
                </a:solidFill>
              </a:rPr>
              <a:t>Governança específica sobre </a:t>
            </a:r>
            <a:r>
              <a:rPr lang="pt-BR" sz="1867" b="1" dirty="0">
                <a:solidFill>
                  <a:prstClr val="black"/>
                </a:solidFill>
              </a:rPr>
              <a:t>pedidos de crédito adicional suplementar</a:t>
            </a:r>
            <a:r>
              <a:rPr lang="pt-BR" sz="1867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8824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2968</TotalTime>
  <Words>1220</Words>
  <Application>Microsoft Office PowerPoint</Application>
  <PresentationFormat>Widescreen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Advent Pro</vt:lpstr>
      <vt:lpstr>Arial</vt:lpstr>
      <vt:lpstr>Calibri</vt:lpstr>
      <vt:lpstr>Trebuchet MS</vt:lpstr>
      <vt:lpstr>Simple Light</vt:lpstr>
      <vt:lpstr>Apresentação do PowerPoint</vt:lpstr>
      <vt:lpstr>Apresentação do PowerPoint</vt:lpstr>
      <vt:lpstr>Planejamento: PDM</vt:lpstr>
      <vt:lpstr>Planejamento: PPA, LDO e LOA</vt:lpstr>
      <vt:lpstr>Planejamento: PPA, LDO e LOA</vt:lpstr>
      <vt:lpstr>Planejamento: PPA, LDO e LOA</vt:lpstr>
      <vt:lpstr>Planejamento: desafio da linha do tempo</vt:lpstr>
      <vt:lpstr>Apresentação do PowerPoint</vt:lpstr>
      <vt:lpstr>Governança da execução orçamentária</vt:lpstr>
      <vt:lpstr>Execução orçamentária: revisitando o planejamento</vt:lpstr>
      <vt:lpstr>Planejando a execução orçamentária</vt:lpstr>
      <vt:lpstr>Etapas de realização da receita</vt:lpstr>
      <vt:lpstr>Execução orçamentária: o quê</vt:lpstr>
      <vt:lpstr>Execução orçamentária: como</vt:lpstr>
      <vt:lpstr>Etapas de realização da despesa</vt:lpstr>
      <vt:lpstr>Definições</vt:lpstr>
      <vt:lpstr>Definições</vt:lpstr>
      <vt:lpstr>Apresentação do PowerPoint</vt:lpstr>
      <vt:lpstr>Execução orçamentária: quanto (R$)</vt:lpstr>
      <vt:lpstr>Capacidade de execução</vt:lpstr>
      <vt:lpstr>Grupos de Despesa (no ano e evolução ao longo dos anos)</vt:lpstr>
      <vt:lpstr>Funções de governo (no ano e evolução ao longo dos anos)</vt:lpstr>
      <vt:lpstr>Gastos com políticas específicas (programas e ações)</vt:lpstr>
      <vt:lpstr>Para a próxima (e última) aula...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</dc:title>
  <dc:creator>Pedro de Lima Marin</dc:creator>
  <cp:lastModifiedBy>Samuel Ralize</cp:lastModifiedBy>
  <cp:revision>97</cp:revision>
  <dcterms:created xsi:type="dcterms:W3CDTF">2015-11-28T11:39:14Z</dcterms:created>
  <dcterms:modified xsi:type="dcterms:W3CDTF">2021-11-24T19:47:29Z</dcterms:modified>
</cp:coreProperties>
</file>