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60" r:id="rId4"/>
    <p:sldId id="261" r:id="rId5"/>
    <p:sldId id="264" r:id="rId6"/>
    <p:sldId id="268" r:id="rId7"/>
    <p:sldId id="269" r:id="rId8"/>
    <p:sldId id="275" r:id="rId9"/>
    <p:sldId id="278" r:id="rId10"/>
    <p:sldId id="286" r:id="rId11"/>
    <p:sldId id="287" r:id="rId12"/>
    <p:sldId id="289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A11DFA-6865-4BAD-B3C5-A9221D3E0343}" v="820" dt="2021-08-02T18:16:13.111"/>
    <p1510:client id="{B8EAFBF9-21EA-48A2-A77A-660CF0351B38}" v="829" dt="2021-08-02T03:55:47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9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0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3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6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0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0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5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8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6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1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8/2/2021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610334BF-0422-4A9A-BE46-AEB8C348B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C98F2823-0279-49D8-928D-754B2225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02E45E95-311C-41C7-A882-6E43F0806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4">
            <a:extLst>
              <a:ext uri="{FF2B5EF4-FFF2-40B4-BE49-F238E27FC236}">
                <a16:creationId xmlns:a16="http://schemas.microsoft.com/office/drawing/2014/main" id="{B7299D5D-ECC5-41EB-B830-C3A35FB35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537516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88C91735-5EFE-44D1-8CC6-FDF0D11B6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8">
            <a:extLst>
              <a:ext uri="{FF2B5EF4-FFF2-40B4-BE49-F238E27FC236}">
                <a16:creationId xmlns:a16="http://schemas.microsoft.com/office/drawing/2014/main" id="{D33F926C-2613-475D-AEE4-CD7D87D3B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105525" cy="2387600"/>
          </a:xfrm>
        </p:spPr>
        <p:txBody>
          <a:bodyPr>
            <a:normAutofit/>
          </a:bodyPr>
          <a:lstStyle/>
          <a:p>
            <a:pPr algn="l"/>
            <a:r>
              <a:rPr lang="pt-BR">
                <a:ea typeface="+mj-lt"/>
                <a:cs typeface="+mj-lt"/>
              </a:rPr>
              <a:t>O que é democracia conceitualmente?</a:t>
            </a:r>
            <a:r>
              <a:rPr lang="de-DE" dirty="0">
                <a:ea typeface="+mj-lt"/>
                <a:cs typeface="+mj-lt"/>
              </a:rPr>
              <a:t> </a:t>
            </a:r>
            <a:endParaRPr lang="pt-BR" dirty="0"/>
          </a:p>
          <a:p>
            <a:pPr algn="l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105525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t-BR" sz="2200">
                <a:solidFill>
                  <a:srgbClr val="23393F"/>
                </a:solidFill>
                <a:ea typeface="+mn-lt"/>
                <a:cs typeface="+mn-lt"/>
              </a:rPr>
              <a:t>Prof. Doutora Tatiana Berringer - UFABC</a:t>
            </a:r>
            <a:endParaRPr lang="pt-BR">
              <a:solidFill>
                <a:srgbClr val="23393F"/>
              </a:solidFill>
            </a:endParaRPr>
          </a:p>
          <a:p>
            <a:pPr algn="l"/>
            <a:r>
              <a:rPr lang="pt-BR" sz="2200">
                <a:solidFill>
                  <a:srgbClr val="23393F"/>
                </a:solidFill>
                <a:ea typeface="+mn-lt"/>
                <a:cs typeface="+mn-lt"/>
              </a:rPr>
              <a:t>Daniel Angelim – Doutorando EPM UFABC</a:t>
            </a:r>
            <a:endParaRPr lang="pt-BR">
              <a:solidFill>
                <a:srgbClr val="23393F"/>
              </a:solidFill>
            </a:endParaRP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1FD32A06-E9FE-4F5A-88A6-84905A72C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5675" y="0"/>
            <a:ext cx="4883277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3" descr="Triângulos de desenho digital empilhados para formar um plano de fundo">
            <a:extLst>
              <a:ext uri="{FF2B5EF4-FFF2-40B4-BE49-F238E27FC236}">
                <a16:creationId xmlns:a16="http://schemas.microsoft.com/office/drawing/2014/main" id="{8C5D0AF4-FEBE-4EB9-9A1D-CC6C1DEE9A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49616" r="10330" b="-2"/>
          <a:stretch/>
        </p:blipFill>
        <p:spPr>
          <a:xfrm>
            <a:off x="7305675" y="-3319"/>
            <a:ext cx="48832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990003"/>
          </a:xfrm>
        </p:spPr>
        <p:txBody>
          <a:bodyPr>
            <a:normAutofit fontScale="90000"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</a:t>
            </a:r>
            <a:r>
              <a:rPr lang="de-DE" sz="1600">
                <a:ea typeface="+mj-lt"/>
                <a:cs typeface="+mj-lt"/>
              </a:rPr>
              <a:t>e?</a:t>
            </a:r>
            <a:br>
              <a:rPr lang="en-US" dirty="0"/>
            </a:br>
            <a:r>
              <a:rPr lang="en-US">
                <a:ea typeface="+mj-lt"/>
                <a:cs typeface="+mj-lt"/>
              </a:rPr>
              <a:t>Perspectiva Marxista.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6988"/>
            <a:ext cx="10515600" cy="1072347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Marx (e o marxismo) definiu a democracia como uma temática muito mais ligada a questão do Estado. </a:t>
            </a: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Significado dos conceitos de ditadura e de democracia: Marx, Lênin, Kautsky e Rosa Luxemburgo, até os mais recentes como Althusser e Poulantzas.</a:t>
            </a:r>
            <a:endParaRPr lang="pt-BR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"/>
              <a:buChar char="§"/>
            </a:pPr>
            <a:r>
              <a:rPr lang="pt-BR">
                <a:solidFill>
                  <a:srgbClr val="23393F"/>
                </a:solidFill>
              </a:rPr>
              <a:t>Balibar: </a:t>
            </a:r>
            <a:r>
              <a:rPr lang="pt-BR">
                <a:solidFill>
                  <a:srgbClr val="23393F"/>
                </a:solidFill>
                <a:ea typeface="+mn-lt"/>
                <a:cs typeface="+mn-lt"/>
              </a:rPr>
              <a:t>a problemática do Estado, e a da ditadura e da democracia em Marx só pode ser definida a partir dos conflitos de classes que lhe dão o seu conteúdo</a:t>
            </a:r>
            <a:endParaRPr lang="pt-BR" dirty="0" err="1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 dirty="0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</a:endParaRPr>
          </a:p>
          <a:p>
            <a:pPr algn="just">
              <a:buClr>
                <a:srgbClr val="E5EEF0"/>
              </a:buClr>
              <a:buFont typeface="Wingdings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br>
              <a:rPr lang="pt-BR" dirty="0">
                <a:ea typeface="+mn-lt"/>
                <a:cs typeface="+mn-lt"/>
              </a:rPr>
            </a:br>
            <a:endParaRPr lang="pt-BR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endParaRPr lang="en-US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en-US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marL="285750" indent="-285750" algn="just">
              <a:buClr>
                <a:srgbClr val="E5EEF0"/>
              </a:buClr>
              <a:buFont typeface="Wingdings"/>
              <a:buChar char="§"/>
            </a:pPr>
            <a:endParaRPr lang="pt-BR"/>
          </a:p>
          <a:p>
            <a:pPr marL="228600" indent="0" algn="just">
              <a:buNone/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/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80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990003"/>
          </a:xfrm>
        </p:spPr>
        <p:txBody>
          <a:bodyPr>
            <a:normAutofit fontScale="90000"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</a:t>
            </a:r>
            <a:r>
              <a:rPr lang="de-DE" sz="1600">
                <a:ea typeface="+mj-lt"/>
                <a:cs typeface="+mj-lt"/>
              </a:rPr>
              <a:t>e?</a:t>
            </a:r>
            <a:br>
              <a:rPr lang="en-US" dirty="0"/>
            </a:br>
            <a:r>
              <a:rPr lang="en-US">
                <a:ea typeface="+mj-lt"/>
                <a:cs typeface="+mj-lt"/>
              </a:rPr>
              <a:t>Perspectiva Marxista.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6988"/>
            <a:ext cx="10515600" cy="1072347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>
                <a:solidFill>
                  <a:srgbClr val="23393F"/>
                </a:solidFill>
                <a:ea typeface="+mn-lt"/>
                <a:cs typeface="+mn-lt"/>
              </a:rPr>
              <a:t>Marx  une uma concepção realista do Estado a uma teoria revolucionária da sociedade e do Estado</a:t>
            </a:r>
            <a:endParaRPr lang="pt-BR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>
                <a:solidFill>
                  <a:srgbClr val="23393F"/>
                </a:solidFill>
                <a:ea typeface="+mn-lt"/>
                <a:cs typeface="+mn-lt"/>
              </a:rPr>
              <a:t>Para Marx, sempre foi claro que a “verdadeira democracia” era bem diferente da democracia burguesia, i.e., da democracia realmente existente naquele momento histórico: a “verdadeira democracia” era um lócus a ser alcançado, em que a divisão entre representantes e representados não mais existisse: em outras palavras, o comunismo.</a:t>
            </a: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</a:endParaRPr>
          </a:p>
          <a:p>
            <a:pPr algn="just">
              <a:buClr>
                <a:srgbClr val="E5EEF0"/>
              </a:buClr>
              <a:buFont typeface="Wingdings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br>
              <a:rPr lang="pt-BR" dirty="0">
                <a:ea typeface="+mn-lt"/>
                <a:cs typeface="+mn-lt"/>
              </a:rPr>
            </a:br>
            <a:endParaRPr lang="pt-BR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endParaRPr lang="en-US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en-US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marL="285750" indent="-285750" algn="just">
              <a:buClr>
                <a:srgbClr val="E5EEF0"/>
              </a:buClr>
              <a:buFont typeface="Wingdings"/>
              <a:buChar char="§"/>
            </a:pPr>
            <a:endParaRPr lang="pt-BR"/>
          </a:p>
          <a:p>
            <a:pPr marL="228600" indent="0" algn="just">
              <a:buNone/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/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92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990003"/>
          </a:xfrm>
        </p:spPr>
        <p:txBody>
          <a:bodyPr>
            <a:normAutofit fontScale="90000"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</a:t>
            </a:r>
            <a:r>
              <a:rPr lang="de-DE" sz="1600">
                <a:ea typeface="+mj-lt"/>
                <a:cs typeface="+mj-lt"/>
              </a:rPr>
              <a:t>e?</a:t>
            </a:r>
            <a:br>
              <a:rPr lang="en-US" dirty="0"/>
            </a:br>
            <a:r>
              <a:rPr lang="en-US">
                <a:ea typeface="+mj-lt"/>
                <a:cs typeface="+mj-lt"/>
              </a:rPr>
              <a:t>Perspectiva Marxista.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6988"/>
            <a:ext cx="10515600" cy="1135264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>
                <a:solidFill>
                  <a:srgbClr val="23393F"/>
                </a:solidFill>
                <a:ea typeface="+mn-lt"/>
                <a:cs typeface="+mn-lt"/>
              </a:rPr>
              <a:t> Nancy Fraser e Chantal Mouffe “democracia radical” e “redistribuição e reconhecimento”, prova de que o debate acerca da relação entre democracia e socialismo continua mais vivo do que nunca.</a:t>
            </a:r>
          </a:p>
          <a:p>
            <a:pPr algn="just">
              <a:buClr>
                <a:srgbClr val="E5EEF0"/>
              </a:buClr>
              <a:buFont typeface="Wingdings"/>
              <a:buChar char="§"/>
            </a:pPr>
            <a:r>
              <a:rPr lang="pt-BR">
                <a:solidFill>
                  <a:srgbClr val="23393F"/>
                </a:solidFill>
                <a:ea typeface="+mn-lt"/>
                <a:cs typeface="+mn-lt"/>
              </a:rPr>
              <a:t>O que fizemos aqui foi desenvolver, de modo sintetizado, a questão do que se entende pelo termo “democracia” e qual o papel das teorias das Ciências Sociais na missão de encontrar uma conceituação ideal, trazendo à baila seus desafios em meio à conjuntura política (ou seja, em meio ao conjunto de acontecimentos e contexto político que questiona, na prática, os valores democrático</a:t>
            </a:r>
            <a:endParaRPr lang="pt-BR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br>
              <a:rPr lang="pt-BR" dirty="0">
                <a:ea typeface="+mn-lt"/>
                <a:cs typeface="+mn-lt"/>
              </a:rPr>
            </a:br>
            <a:endParaRPr lang="pt-BR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>
                <a:solidFill>
                  <a:srgbClr val="23393F"/>
                </a:solidFill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endParaRPr lang="en-US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en-US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marL="285750" indent="-285750" algn="just">
              <a:buClr>
                <a:srgbClr val="E5EEF0"/>
              </a:buClr>
              <a:buFont typeface="Wingdings"/>
              <a:buChar char="§"/>
            </a:pPr>
            <a:endParaRPr lang="pt-BR"/>
          </a:p>
          <a:p>
            <a:pPr marL="228600" indent="0" algn="just">
              <a:buNone/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/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30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>
                <a:ea typeface="+mj-lt"/>
                <a:cs typeface="+mj-lt"/>
              </a:rPr>
              <a:t>O que é democracia conceitualmente?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/>
            <a:r>
              <a:rPr lang="pt-BR" b="1" dirty="0">
                <a:solidFill>
                  <a:srgbClr val="23393F"/>
                </a:solidFill>
                <a:ea typeface="+mn-lt"/>
                <a:cs typeface="+mn-lt"/>
              </a:rPr>
              <a:t>Democracia</a:t>
            </a: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 é um termo amplo, polissêmico e capaz de abranger variadas condutas.</a:t>
            </a: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Alicerces teóricos do conceito. </a:t>
            </a: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r>
              <a:rPr lang="pt-BR" dirty="0">
                <a:solidFill>
                  <a:srgbClr val="23393F"/>
                </a:solidFill>
              </a:rPr>
              <a:t>Críticas recentes: </a:t>
            </a:r>
            <a:r>
              <a:rPr lang="pt-BR" b="1" dirty="0" err="1">
                <a:solidFill>
                  <a:srgbClr val="23393F"/>
                </a:solidFill>
                <a:ea typeface="+mn-lt"/>
                <a:cs typeface="+mn-lt"/>
              </a:rPr>
              <a:t>descolonialistas</a:t>
            </a: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, que reconhecem que há uma necessidade de uma definição própria da democracia, que não se enquadre necessariamente nos moldes hegemônicos.</a:t>
            </a: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/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0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1451397"/>
          </a:xfrm>
        </p:spPr>
        <p:txBody>
          <a:bodyPr>
            <a:normAutofit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conceitualmente</a:t>
            </a:r>
            <a:r>
              <a:rPr lang="de-DE" sz="1600">
                <a:ea typeface="+mj-lt"/>
                <a:cs typeface="+mj-lt"/>
              </a:rPr>
              <a:t>?</a:t>
            </a:r>
            <a:br>
              <a:rPr lang="en-US" dirty="0"/>
            </a:br>
            <a:r>
              <a:rPr lang="en-US" b="1">
                <a:ea typeface="+mj-lt"/>
                <a:cs typeface="+mj-lt"/>
              </a:rPr>
              <a:t>A Democracia Rousseauniana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6988"/>
            <a:ext cx="10515600" cy="42499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indent="0" algn="just">
              <a:buNone/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Na etimologia da palavra “democracia” aparece a junção entre o prefixo </a:t>
            </a:r>
            <a:r>
              <a:rPr lang="pt-BR" i="1" dirty="0">
                <a:solidFill>
                  <a:srgbClr val="23393F"/>
                </a:solidFill>
                <a:ea typeface="+mn-lt"/>
                <a:cs typeface="+mn-lt"/>
              </a:rPr>
              <a:t>“demos”,</a:t>
            </a: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 como povo, e o sufixo </a:t>
            </a:r>
            <a:r>
              <a:rPr lang="pt-BR" i="1" dirty="0">
                <a:solidFill>
                  <a:srgbClr val="23393F"/>
                </a:solidFill>
                <a:ea typeface="+mn-lt"/>
                <a:cs typeface="+mn-lt"/>
              </a:rPr>
              <a:t>“</a:t>
            </a:r>
            <a:r>
              <a:rPr lang="pt-BR" i="1" dirty="0" err="1">
                <a:solidFill>
                  <a:srgbClr val="23393F"/>
                </a:solidFill>
                <a:ea typeface="+mn-lt"/>
                <a:cs typeface="+mn-lt"/>
              </a:rPr>
              <a:t>kratos</a:t>
            </a:r>
            <a:r>
              <a:rPr lang="pt-BR" i="1" dirty="0">
                <a:solidFill>
                  <a:srgbClr val="23393F"/>
                </a:solidFill>
                <a:ea typeface="+mn-lt"/>
                <a:cs typeface="+mn-lt"/>
              </a:rPr>
              <a:t>”</a:t>
            </a: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, como poder (ou seja: poder do povo). R</a:t>
            </a:r>
          </a:p>
          <a:p>
            <a:pPr algn="just">
              <a:buClr>
                <a:srgbClr val="E5EEF0"/>
              </a:buClr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 Grécia Antiga/Aristotélica</a:t>
            </a:r>
            <a:endParaRPr lang="pt-BR" dirty="0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Crítica do filósofo do Iluminismo francês, Jean-Jacques Rousseau a democracia ateniense.</a:t>
            </a:r>
          </a:p>
          <a:p>
            <a:pPr marL="228600" indent="0" algn="just">
              <a:buClr>
                <a:srgbClr val="E5EEF0"/>
              </a:buClr>
              <a:buNone/>
            </a:pPr>
            <a:endParaRPr lang="pt-BR" dirty="0"/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/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1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1451397"/>
          </a:xfrm>
        </p:spPr>
        <p:txBody>
          <a:bodyPr>
            <a:normAutofit fontScale="90000"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</a:t>
            </a:r>
            <a:r>
              <a:rPr lang="de-DE" sz="1600">
                <a:ea typeface="+mj-lt"/>
                <a:cs typeface="+mj-lt"/>
              </a:rPr>
              <a:t>e?</a:t>
            </a:r>
            <a:br>
              <a:rPr lang="en-US" dirty="0"/>
            </a:br>
            <a:r>
              <a:rPr lang="pt-BR" b="1">
                <a:ea typeface="+mj-lt"/>
                <a:cs typeface="+mj-lt"/>
              </a:rPr>
              <a:t>A teoria que fundamenta o conceito de democracia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2455"/>
            <a:ext cx="10515600" cy="384450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Clr>
                <a:srgbClr val="E5EEF0"/>
              </a:buClr>
              <a:buNone/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marL="285750" indent="-285750" algn="just">
              <a:buClr>
                <a:srgbClr val="E5EEF0"/>
              </a:buClr>
              <a:buFont typeface="Wingdings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O contexto histórico-social da Europa do século XVIII. </a:t>
            </a:r>
            <a:endParaRPr lang="pt-BR" dirty="0">
              <a:solidFill>
                <a:srgbClr val="23393F">
                  <a:alpha val="70000"/>
                </a:srgbClr>
              </a:solidFill>
            </a:endParaRPr>
          </a:p>
          <a:p>
            <a:pPr marL="285750" indent="-285750" algn="just">
              <a:buClr>
                <a:srgbClr val="E5EEF0"/>
              </a:buClr>
              <a:buFont typeface="Wingdings"/>
            </a:pPr>
            <a:r>
              <a:rPr lang="pt-BR" dirty="0">
                <a:solidFill>
                  <a:srgbClr val="23393F"/>
                </a:solidFill>
              </a:rPr>
              <a:t>Monarquias absolutistas.</a:t>
            </a:r>
          </a:p>
          <a:p>
            <a:pPr marL="285750" indent="-285750" algn="just">
              <a:buClr>
                <a:srgbClr val="E5EEF0"/>
              </a:buClr>
              <a:buFont typeface="Wingdings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A soberania deve pertencer ao povo e não mais a um único senhor ou um grupo de indivíduos dotado de poderes absolutos.</a:t>
            </a:r>
            <a:endParaRPr lang="pt-BR" dirty="0">
              <a:solidFill>
                <a:srgbClr val="23393F"/>
              </a:solidFill>
            </a:endParaRPr>
          </a:p>
          <a:p>
            <a:pPr marL="285750" indent="-285750" algn="just">
              <a:buClr>
                <a:srgbClr val="E5EEF0"/>
              </a:buClr>
              <a:buFont typeface="Wingdings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Pacto Social</a:t>
            </a: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3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1451397"/>
          </a:xfrm>
        </p:spPr>
        <p:txBody>
          <a:bodyPr>
            <a:normAutofit fontScale="90000"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</a:t>
            </a:r>
            <a:r>
              <a:rPr lang="de-DE" sz="1600">
                <a:ea typeface="+mj-lt"/>
                <a:cs typeface="+mj-lt"/>
              </a:rPr>
              <a:t>e?</a:t>
            </a:r>
            <a:br>
              <a:rPr lang="en-US" dirty="0"/>
            </a:br>
            <a:r>
              <a:rPr lang="pt-BR" b="1">
                <a:ea typeface="+mj-lt"/>
                <a:cs typeface="+mj-lt"/>
              </a:rPr>
              <a:t>A teoria que fundamenta o conceito de democracia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2455"/>
            <a:ext cx="10515600" cy="43059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Por meio do pacto social os homens alienam as suas liberdade e igualdade individuais. </a:t>
            </a:r>
            <a:endParaRPr lang="en-US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"O contrato social" - Estado e a soberania popular. </a:t>
            </a:r>
            <a:endParaRPr lang="pt-BR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Duas teorias que tiveram origem muito mais recentemente refutam esta ideia Rousseauniana de governo do povo: teoria minimalista e maximalista</a:t>
            </a: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45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1451397"/>
          </a:xfrm>
        </p:spPr>
        <p:txBody>
          <a:bodyPr>
            <a:normAutofit fontScale="90000"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</a:t>
            </a:r>
            <a:r>
              <a:rPr lang="de-DE" sz="1600">
                <a:ea typeface="+mj-lt"/>
                <a:cs typeface="+mj-lt"/>
              </a:rPr>
              <a:t>e?</a:t>
            </a:r>
            <a:br>
              <a:rPr lang="en-US" dirty="0"/>
            </a:br>
            <a:r>
              <a:rPr lang="pt-BR" b="1">
                <a:ea typeface="+mj-lt"/>
                <a:cs typeface="+mj-lt"/>
              </a:rPr>
              <a:t>A teoria que fundamenta o conceito de democracia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2455"/>
            <a:ext cx="10515600" cy="4753314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A “concepção minimalista”, resumidamente, esta pode ser entendida como resultado de um compromisso mútuo entre elites políticas sobre as regras e procedimentos que produzam escolhas pacíficas, por meio do voto e eleições competitivas, dentro da pluralidade de interesses existentes no interior das sociedades. </a:t>
            </a:r>
          </a:p>
          <a:p>
            <a:pPr algn="just">
              <a:buClr>
                <a:srgbClr val="E5EEF0"/>
              </a:buClr>
              <a:buFont typeface="Wingdings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De outro lado coloca-se uma outra concepções reconhecidas na literatura como “maximalistas” concebem que os regimes democráticos não podem ser resumidos a métodos de escolhas eleitorais, como consequência da ação de mecanismos institucionais estritamente políticos.</a:t>
            </a: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  <a:buFont typeface="Wingdings"/>
              <a:buChar char="§"/>
            </a:pPr>
            <a:br>
              <a:rPr lang="en-US" dirty="0">
                <a:ea typeface="+mn-lt"/>
                <a:cs typeface="+mn-lt"/>
              </a:rPr>
            </a:br>
            <a:endParaRPr lang="en-US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en-US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marL="285750" indent="-285750" algn="just">
              <a:buClr>
                <a:srgbClr val="E5EEF0"/>
              </a:buClr>
              <a:buFont typeface="Wingdings"/>
              <a:buChar char="§"/>
            </a:pPr>
            <a:endParaRPr lang="pt-BR"/>
          </a:p>
          <a:p>
            <a:pPr marL="228600" indent="0" algn="just">
              <a:buNone/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/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26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990003"/>
          </a:xfrm>
        </p:spPr>
        <p:txBody>
          <a:bodyPr>
            <a:normAutofit fontScale="90000"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</a:t>
            </a:r>
            <a:r>
              <a:rPr lang="de-DE" sz="1600">
                <a:ea typeface="+mj-lt"/>
                <a:cs typeface="+mj-lt"/>
              </a:rPr>
              <a:t>e?</a:t>
            </a:r>
            <a:br>
              <a:rPr lang="en-US" dirty="0"/>
            </a:br>
            <a:r>
              <a:rPr lang="en-US" b="1">
                <a:ea typeface="+mj-lt"/>
                <a:cs typeface="+mj-lt"/>
              </a:rPr>
              <a:t>Teoria Minimalista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2455"/>
            <a:ext cx="10515600" cy="538248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Para Schumpeter, a democracia pode ser definida como um método, resultado do compromisso mútuo entre elites políticas sobre as regras e procedimentos que produzam escolhas pacíficas, por meio do voto e eleições competitivas, dentro da pluralidade de interesses existentes no interior da sociedade.</a:t>
            </a: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Eleições podem não ser, por si só, suficientes.</a:t>
            </a: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Para Dahl, seriam instituições políticas necessárias à garantia de liberdade de expressão e de associação, o controle de cidadãos nas atividades do governo, bem como as próprias eleições livres, justas e frequentes</a:t>
            </a:r>
          </a:p>
          <a:p>
            <a:pPr algn="just">
              <a:buClr>
                <a:srgbClr val="E5EEF0"/>
              </a:buClr>
              <a:buFont typeface="Wingdings"/>
              <a:buChar char="§"/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endParaRPr lang="en-US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en-US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marL="285750" indent="-285750" algn="just">
              <a:buClr>
                <a:srgbClr val="E5EEF0"/>
              </a:buClr>
              <a:buFont typeface="Wingdings"/>
              <a:buChar char="§"/>
            </a:pPr>
            <a:endParaRPr lang="pt-BR"/>
          </a:p>
          <a:p>
            <a:pPr marL="228600" indent="0" algn="just">
              <a:buNone/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/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83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990003"/>
          </a:xfrm>
        </p:spPr>
        <p:txBody>
          <a:bodyPr>
            <a:normAutofit fontScale="90000"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</a:t>
            </a:r>
            <a:r>
              <a:rPr lang="de-DE" sz="1600">
                <a:ea typeface="+mj-lt"/>
                <a:cs typeface="+mj-lt"/>
              </a:rPr>
              <a:t>e?</a:t>
            </a:r>
            <a:br>
              <a:rPr lang="en-US" dirty="0"/>
            </a:br>
            <a:r>
              <a:rPr lang="en-US" b="1">
                <a:ea typeface="+mj-lt"/>
                <a:cs typeface="+mj-lt"/>
              </a:rPr>
              <a:t>Teoria Minimalista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6988"/>
            <a:ext cx="10515600" cy="728399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Dentre as principais críticas à teoria minimalista de democracia, está a ideia de que as regras de jogo poderiam ser reduzidas a processos eleitorais, dado que as disputas políticas ocorrem em várias arenas </a:t>
            </a: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A teoria maximalista da democracia acredita no poder de participação direta dos cidadãos (e não apenas na ação do voto)</a:t>
            </a: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  <a:buFont typeface="Wingdings"/>
              <a:buChar char="§"/>
            </a:pPr>
            <a:endParaRPr lang="pt-BR" dirty="0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br>
              <a:rPr lang="pt-BR" dirty="0">
                <a:ea typeface="+mn-lt"/>
                <a:cs typeface="+mn-lt"/>
              </a:rPr>
            </a:br>
            <a:endParaRPr lang="pt-BR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endParaRPr lang="en-US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en-US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marL="285750" indent="-285750" algn="just">
              <a:buClr>
                <a:srgbClr val="E5EEF0"/>
              </a:buClr>
              <a:buFont typeface="Wingdings"/>
              <a:buChar char="§"/>
            </a:pPr>
            <a:endParaRPr lang="pt-BR"/>
          </a:p>
          <a:p>
            <a:pPr marL="228600" indent="0" algn="just">
              <a:buNone/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/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09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1757-6F30-45E1-8D13-49B73C26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853"/>
            <a:ext cx="10515600" cy="990003"/>
          </a:xfrm>
        </p:spPr>
        <p:txBody>
          <a:bodyPr>
            <a:normAutofit fontScale="90000"/>
          </a:bodyPr>
          <a:lstStyle/>
          <a:p>
            <a:r>
              <a:rPr lang="pt-BR" sz="1600">
                <a:ea typeface="+mj-lt"/>
                <a:cs typeface="+mj-lt"/>
              </a:rPr>
              <a:t>O que é democracia conceitualment</a:t>
            </a:r>
            <a:r>
              <a:rPr lang="de-DE" sz="1600">
                <a:ea typeface="+mj-lt"/>
                <a:cs typeface="+mj-lt"/>
              </a:rPr>
              <a:t>e?</a:t>
            </a:r>
            <a:br>
              <a:rPr lang="en-US" dirty="0"/>
            </a:br>
            <a:r>
              <a:rPr lang="en-US" b="1">
                <a:ea typeface="+mj-lt"/>
                <a:cs typeface="+mj-lt"/>
              </a:rPr>
              <a:t>Teoria Maximalista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8AD54-E26A-4A26-A852-83D809AA0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6988"/>
            <a:ext cx="10515600" cy="792714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>
              <a:buClr>
                <a:srgbClr val="E5EEF0"/>
              </a:buClr>
              <a:buFont typeface="Wingdings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Democracia como um regime político e uma forma de organização social apta a permitir a formação de um espaço público dotado de regras de debate universalmente aceitas pelos debatedores.</a:t>
            </a:r>
          </a:p>
          <a:p>
            <a:pPr algn="just">
              <a:buClr>
                <a:srgbClr val="E5EEF0"/>
              </a:buClr>
              <a:buFont typeface="Wingdings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Críticas possíveis é que este modelo nem sempre é viável em grandes escalas.</a:t>
            </a: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  <a:buFont typeface="Wingdings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É preciso fixar as bases dessas regras do jogo no plano teórico.</a:t>
            </a: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br>
              <a:rPr lang="pt-BR" dirty="0">
                <a:ea typeface="+mn-lt"/>
                <a:cs typeface="+mn-lt"/>
              </a:rPr>
            </a:br>
            <a:endParaRPr lang="pt-BR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r>
              <a:rPr lang="pt-BR" dirty="0">
                <a:solidFill>
                  <a:srgbClr val="23393F"/>
                </a:solidFill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endParaRPr lang="en-US">
              <a:solidFill>
                <a:srgbClr val="23393F">
                  <a:alpha val="70000"/>
                </a:srgbClr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en-US" dirty="0">
              <a:ea typeface="+mn-lt"/>
              <a:cs typeface="+mn-lt"/>
            </a:endParaRPr>
          </a:p>
          <a:p>
            <a:pPr algn="just">
              <a:buClr>
                <a:srgbClr val="E5EEF0"/>
              </a:buClr>
              <a:buFont typeface="Wingdings,Sans-Serif"/>
              <a:buChar char="§"/>
            </a:pPr>
            <a:endParaRPr lang="pt-BR"/>
          </a:p>
          <a:p>
            <a:pPr marL="285750" indent="-285750" algn="just">
              <a:buClr>
                <a:srgbClr val="E5EEF0"/>
              </a:buClr>
              <a:buFont typeface="Wingdings"/>
              <a:buChar char="§"/>
            </a:pPr>
            <a:endParaRPr lang="pt-BR"/>
          </a:p>
          <a:p>
            <a:pPr marL="228600" indent="0" algn="just">
              <a:buNone/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  <a:ea typeface="+mn-lt"/>
              <a:cs typeface="+mn-lt"/>
            </a:endParaRPr>
          </a:p>
          <a:p>
            <a:pPr algn="just">
              <a:buClr>
                <a:srgbClr val="E5EEF0"/>
              </a:buClr>
            </a:pPr>
            <a:endParaRPr lang="pt-BR" dirty="0">
              <a:solidFill>
                <a:srgbClr val="23393F"/>
              </a:solidFill>
            </a:endParaRPr>
          </a:p>
          <a:p>
            <a:pPr algn="just">
              <a:buClr>
                <a:srgbClr val="E5EEF0"/>
              </a:buClr>
            </a:pPr>
            <a:endParaRPr lang="pt-BR" dirty="0"/>
          </a:p>
          <a:p>
            <a:pPr>
              <a:buClr>
                <a:srgbClr val="E5EEF0"/>
              </a:buClr>
            </a:pPr>
            <a:endParaRPr lang="pt-BR" dirty="0">
              <a:solidFill>
                <a:srgbClr val="23393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312925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LightSeedRightStep">
      <a:dk1>
        <a:srgbClr val="000000"/>
      </a:dk1>
      <a:lt1>
        <a:srgbClr val="FFFFFF"/>
      </a:lt1>
      <a:dk2>
        <a:srgbClr val="23393F"/>
      </a:dk2>
      <a:lt2>
        <a:srgbClr val="E2E5E8"/>
      </a:lt2>
      <a:accent1>
        <a:srgbClr val="B99C7D"/>
      </a:accent1>
      <a:accent2>
        <a:srgbClr val="A6A371"/>
      </a:accent2>
      <a:accent3>
        <a:srgbClr val="98A67E"/>
      </a:accent3>
      <a:accent4>
        <a:srgbClr val="83AD76"/>
      </a:accent4>
      <a:accent5>
        <a:srgbClr val="82AB8A"/>
      </a:accent5>
      <a:accent6>
        <a:srgbClr val="76AD98"/>
      </a:accent6>
      <a:hlink>
        <a:srgbClr val="6184AA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LuminousVTI</vt:lpstr>
      <vt:lpstr>O que é democracia conceitualmente?  </vt:lpstr>
      <vt:lpstr>O que é democracia conceitualmente?</vt:lpstr>
      <vt:lpstr>O que é democracia conceitualmente? A Democracia Rousseauniana</vt:lpstr>
      <vt:lpstr>O que é democracia conceitualmente? A teoria que fundamenta o conceito de democracia</vt:lpstr>
      <vt:lpstr>O que é democracia conceitualmente? A teoria que fundamenta o conceito de democracia</vt:lpstr>
      <vt:lpstr>O que é democracia conceitualmente? A teoria que fundamenta o conceito de democracia</vt:lpstr>
      <vt:lpstr>O que é democracia conceitualmente? Teoria Minimalista</vt:lpstr>
      <vt:lpstr>O que é democracia conceitualmente? Teoria Minimalista</vt:lpstr>
      <vt:lpstr>O que é democracia conceitualmente? Teoria Maximalista</vt:lpstr>
      <vt:lpstr>O que é democracia conceitualmente? Perspectiva Marxista.</vt:lpstr>
      <vt:lpstr>O que é democracia conceitualmente? Perspectiva Marxista.</vt:lpstr>
      <vt:lpstr>O que é democracia conceitualmente? Perspectiva Marxista.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334</cp:revision>
  <dcterms:created xsi:type="dcterms:W3CDTF">2021-08-02T01:50:41Z</dcterms:created>
  <dcterms:modified xsi:type="dcterms:W3CDTF">2021-08-02T18:16:52Z</dcterms:modified>
</cp:coreProperties>
</file>