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685800" y="2455068"/>
            <a:ext cx="7766050" cy="1097758"/>
          </a:xfrm>
          <a:prstGeom prst="rect">
            <a:avLst/>
          </a:prstGeom>
        </p:spPr>
        <p:txBody>
          <a:bodyPr lIns="34289" tIns="34289" rIns="34289" bIns="34289" anchor="ctr"/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74230" y="5638245"/>
            <a:ext cx="241121" cy="246379"/>
          </a:xfrm>
          <a:prstGeom prst="rect">
            <a:avLst/>
          </a:prstGeom>
        </p:spPr>
        <p:txBody>
          <a:bodyPr lIns="34289" tIns="34289" rIns="34289" bIns="34289"/>
          <a:lstStyle>
            <a:lvl1pPr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8392" y="6351113"/>
            <a:ext cx="358409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inep.gov.br/sinopses-estatisticaas-da-educacao-basica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37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49712" y="4978537"/>
            <a:ext cx="1666285" cy="988876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9" name="O PAPEL DA UNIVERSIDADE NA CONSTRUÇÃO DO PAÍS"/>
          <p:cNvSpPr txBox="1"/>
          <p:nvPr/>
        </p:nvSpPr>
        <p:spPr>
          <a:xfrm>
            <a:off x="1091600" y="2087472"/>
            <a:ext cx="7331456" cy="126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lnSpc>
                <a:spcPct val="120000"/>
              </a:lnSpc>
              <a:defRPr sz="3500" b="1" spc="70" baseline="31428">
                <a:effectLst>
                  <a:outerShdw blurRad="152400" dist="38100" dir="18900000" rotWithShape="0">
                    <a:srgbClr val="000000">
                      <a:alpha val="21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O PAPEL DA UNIVERSIDADE NA CONSTRUÇÃO DO PAÍS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83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49712" y="4978537"/>
            <a:ext cx="1666285" cy="98887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85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49" y="798187"/>
            <a:ext cx="8954102" cy="526162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EVOLUÇÃO DO GASTO COM FIES"/>
          <p:cNvSpPr txBox="1"/>
          <p:nvPr/>
        </p:nvSpPr>
        <p:spPr>
          <a:xfrm>
            <a:off x="2599145" y="392431"/>
            <a:ext cx="3837175" cy="40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EVOLUÇÃO DO GASTO COM FIES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89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49712" y="4978537"/>
            <a:ext cx="1666285" cy="988876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91" name="O PAPEL DA UNIVERSIDADE NA CONSTRUÇÃO DO PAÍS"/>
          <p:cNvSpPr txBox="1"/>
          <p:nvPr/>
        </p:nvSpPr>
        <p:spPr>
          <a:xfrm>
            <a:off x="1091601" y="2727551"/>
            <a:ext cx="7331455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lnSpc>
                <a:spcPct val="120000"/>
              </a:lnSpc>
              <a:defRPr sz="3500" b="1" spc="70" baseline="31428">
                <a:effectLst>
                  <a:outerShdw blurRad="152400" dist="38100" dir="18900000" rotWithShape="0">
                    <a:srgbClr val="000000">
                      <a:alpha val="21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MITO : O CUSTO É ALTO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94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56535" y="858290"/>
            <a:ext cx="8749070" cy="514142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GASTO POR ALUNO EM DIFERENTES PAÍSES"/>
          <p:cNvSpPr txBox="1"/>
          <p:nvPr/>
        </p:nvSpPr>
        <p:spPr>
          <a:xfrm>
            <a:off x="1715276" y="405131"/>
            <a:ext cx="5014008" cy="40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GASTO POR ALUNO EM DIFERENTES PAÍSES</a:t>
            </a:r>
          </a:p>
        </p:txBody>
      </p:sp>
      <p:sp>
        <p:nvSpPr>
          <p:cNvPr id="97" name="Line"/>
          <p:cNvSpPr/>
          <p:nvPr/>
        </p:nvSpPr>
        <p:spPr>
          <a:xfrm>
            <a:off x="8430725" y="2523158"/>
            <a:ext cx="1" cy="1811684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00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01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15" y="598921"/>
            <a:ext cx="8748170" cy="566015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EVOLUÇÃO DO SISTEMA FEDERAL EM 10 ANOS"/>
          <p:cNvSpPr txBox="1"/>
          <p:nvPr/>
        </p:nvSpPr>
        <p:spPr>
          <a:xfrm>
            <a:off x="1651776" y="341632"/>
            <a:ext cx="5428460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EVOLUÇÃO DO SISTEMA FEDERAL EM 10 ANOS</a:t>
            </a:r>
          </a:p>
        </p:txBody>
      </p:sp>
      <p:sp>
        <p:nvSpPr>
          <p:cNvPr id="103" name="Nelson C. Amaral, 2017"/>
          <p:cNvSpPr txBox="1"/>
          <p:nvPr/>
        </p:nvSpPr>
        <p:spPr>
          <a:xfrm>
            <a:off x="6306326" y="6438425"/>
            <a:ext cx="2539642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Nelson C. Amaral, 2017</a:t>
            </a:r>
          </a:p>
        </p:txBody>
      </p:sp>
      <p:sp>
        <p:nvSpPr>
          <p:cNvPr id="104" name="Oval"/>
          <p:cNvSpPr/>
          <p:nvPr/>
        </p:nvSpPr>
        <p:spPr>
          <a:xfrm>
            <a:off x="2470150" y="3200400"/>
            <a:ext cx="1018679" cy="406400"/>
          </a:xfrm>
          <a:prstGeom prst="ellips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5" name="Oval"/>
          <p:cNvSpPr/>
          <p:nvPr/>
        </p:nvSpPr>
        <p:spPr>
          <a:xfrm>
            <a:off x="4222750" y="3200400"/>
            <a:ext cx="1018679" cy="406400"/>
          </a:xfrm>
          <a:prstGeom prst="ellips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" name="Oval"/>
          <p:cNvSpPr/>
          <p:nvPr/>
        </p:nvSpPr>
        <p:spPr>
          <a:xfrm>
            <a:off x="6203950" y="3187700"/>
            <a:ext cx="1018679" cy="406400"/>
          </a:xfrm>
          <a:prstGeom prst="ellips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09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7099" y="354549"/>
            <a:ext cx="8690402" cy="1221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4372" y="1787259"/>
            <a:ext cx="8706656" cy="1226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9890" y="3212049"/>
            <a:ext cx="8775620" cy="171984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10%"/>
          <p:cNvSpPr txBox="1"/>
          <p:nvPr/>
        </p:nvSpPr>
        <p:spPr>
          <a:xfrm>
            <a:off x="7735076" y="4395445"/>
            <a:ext cx="66180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100">
                <a:solidFill>
                  <a:srgbClr val="0433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10%</a:t>
            </a:r>
          </a:p>
        </p:txBody>
      </p:sp>
      <p:pic>
        <p:nvPicPr>
          <p:cNvPr id="114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32637" y="5127569"/>
            <a:ext cx="8650126" cy="120026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15 %"/>
          <p:cNvSpPr txBox="1"/>
          <p:nvPr/>
        </p:nvSpPr>
        <p:spPr>
          <a:xfrm>
            <a:off x="2261376" y="5881345"/>
            <a:ext cx="740750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100">
                <a:solidFill>
                  <a:srgbClr val="0433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15 %</a:t>
            </a:r>
          </a:p>
        </p:txBody>
      </p:sp>
      <p:sp>
        <p:nvSpPr>
          <p:cNvPr id="116" name="30 %"/>
          <p:cNvSpPr txBox="1"/>
          <p:nvPr/>
        </p:nvSpPr>
        <p:spPr>
          <a:xfrm>
            <a:off x="1816876" y="2578245"/>
            <a:ext cx="740750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100">
                <a:solidFill>
                  <a:srgbClr val="0433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30 %</a:t>
            </a:r>
          </a:p>
        </p:txBody>
      </p:sp>
      <p:sp>
        <p:nvSpPr>
          <p:cNvPr id="117" name="5 %"/>
          <p:cNvSpPr txBox="1"/>
          <p:nvPr/>
        </p:nvSpPr>
        <p:spPr>
          <a:xfrm>
            <a:off x="4674376" y="1116114"/>
            <a:ext cx="58286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100">
                <a:solidFill>
                  <a:srgbClr val="0433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5 %</a:t>
            </a:r>
          </a:p>
        </p:txBody>
      </p:sp>
      <p:sp>
        <p:nvSpPr>
          <p:cNvPr id="118" name="Text"/>
          <p:cNvSpPr txBox="1"/>
          <p:nvPr/>
        </p:nvSpPr>
        <p:spPr>
          <a:xfrm>
            <a:off x="4287026" y="3224531"/>
            <a:ext cx="531848" cy="4089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endParaRPr/>
          </a:p>
        </p:txBody>
      </p:sp>
      <p:sp>
        <p:nvSpPr>
          <p:cNvPr id="119" name="Nelson C. Amaral, 2017"/>
          <p:cNvSpPr txBox="1"/>
          <p:nvPr/>
        </p:nvSpPr>
        <p:spPr>
          <a:xfrm>
            <a:off x="6242826" y="6438425"/>
            <a:ext cx="2539642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Nelson C. Amaral,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22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49712" y="4978537"/>
            <a:ext cx="1666285" cy="98887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24" name="O PAPEL DA UNIVERSIDADE NA CONSTRUÇÃO DO PAÍS"/>
          <p:cNvSpPr txBox="1"/>
          <p:nvPr/>
        </p:nvSpPr>
        <p:spPr>
          <a:xfrm>
            <a:off x="1091601" y="2087472"/>
            <a:ext cx="7331455" cy="126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lnSpc>
                <a:spcPct val="120000"/>
              </a:lnSpc>
              <a:defRPr sz="3500" b="1" spc="70" baseline="31428">
                <a:effectLst>
                  <a:outerShdw blurRad="152400" dist="38100" dir="18900000" rotWithShape="0">
                    <a:srgbClr val="000000">
                      <a:alpha val="21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MITO : PRIVILÉGIOS A ESTUDANTES DE ALTO PODER AQUISITIVO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27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28" name="Line"/>
          <p:cNvSpPr/>
          <p:nvPr/>
        </p:nvSpPr>
        <p:spPr>
          <a:xfrm flipV="1">
            <a:off x="-2" y="1333499"/>
            <a:ext cx="9144004" cy="15877"/>
          </a:xfrm>
          <a:prstGeom prst="line">
            <a:avLst/>
          </a:prstGeom>
          <a:ln>
            <a:solidFill>
              <a:srgbClr val="3149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5" y="374650"/>
            <a:ext cx="1287463" cy="763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2050" y="182848"/>
            <a:ext cx="8324384" cy="6243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33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34" name="Line"/>
          <p:cNvSpPr/>
          <p:nvPr/>
        </p:nvSpPr>
        <p:spPr>
          <a:xfrm flipV="1">
            <a:off x="-2" y="1333499"/>
            <a:ext cx="9144004" cy="15877"/>
          </a:xfrm>
          <a:prstGeom prst="line">
            <a:avLst/>
          </a:prstGeom>
          <a:ln>
            <a:solidFill>
              <a:srgbClr val="3149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35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5" y="374650"/>
            <a:ext cx="1287463" cy="763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3292" y="165041"/>
            <a:ext cx="8301714" cy="6226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 Caso da Unifesp :…"/>
          <p:cNvSpPr txBox="1"/>
          <p:nvPr/>
        </p:nvSpPr>
        <p:spPr>
          <a:xfrm>
            <a:off x="1331912" y="2551357"/>
            <a:ext cx="6586538" cy="4382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rgbClr val="005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UNIFESP 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rgbClr val="005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 uma Escola Isolada à Universidade Plena em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rgbClr val="005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10 anos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rgbClr val="005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(expansão 800%)</a:t>
            </a:r>
            <a:endParaRPr sz="2800">
              <a:solidFill>
                <a:srgbClr val="4F6228"/>
              </a:solidFill>
            </a:endParaRP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4F622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4F622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4F622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39" name="Rectangle"/>
          <p:cNvSpPr/>
          <p:nvPr/>
        </p:nvSpPr>
        <p:spPr>
          <a:xfrm>
            <a:off x="-1" y="-7939"/>
            <a:ext cx="9141991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40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87712" y="579437"/>
            <a:ext cx="2573339" cy="152717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"/>
          <p:cNvSpPr/>
          <p:nvPr/>
        </p:nvSpPr>
        <p:spPr>
          <a:xfrm>
            <a:off x="-1" y="6402387"/>
            <a:ext cx="9141991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"/>
          <p:cNvSpPr txBox="1"/>
          <p:nvPr/>
        </p:nvSpPr>
        <p:spPr>
          <a:xfrm>
            <a:off x="2241550" y="562218"/>
            <a:ext cx="6902450" cy="38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lnSpc>
                <a:spcPct val="15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 b="1">
                <a:solidFill>
                  <a:srgbClr val="31492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	</a:t>
            </a:r>
          </a:p>
        </p:txBody>
      </p:sp>
      <p:sp>
        <p:nvSpPr>
          <p:cNvPr id="144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45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46" name="Line"/>
          <p:cNvSpPr/>
          <p:nvPr/>
        </p:nvSpPr>
        <p:spPr>
          <a:xfrm flipV="1">
            <a:off x="-1" y="1333500"/>
            <a:ext cx="9144002" cy="15875"/>
          </a:xfrm>
          <a:prstGeom prst="line">
            <a:avLst/>
          </a:prstGeom>
          <a:ln>
            <a:solidFill>
              <a:srgbClr val="3149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47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5" y="374650"/>
            <a:ext cx="1287463" cy="763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44587" y="1363662"/>
            <a:ext cx="7102476" cy="44481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"/>
          <p:cNvGrpSpPr/>
          <p:nvPr/>
        </p:nvGrpSpPr>
        <p:grpSpPr>
          <a:xfrm>
            <a:off x="6288087" y="2749548"/>
            <a:ext cx="2273303" cy="387336"/>
            <a:chOff x="0" y="0"/>
            <a:chExt cx="2273301" cy="387335"/>
          </a:xfrm>
        </p:grpSpPr>
        <p:sp>
          <p:nvSpPr>
            <p:cNvPr id="149" name="Rectangle"/>
            <p:cNvSpPr/>
            <p:nvPr/>
          </p:nvSpPr>
          <p:spPr>
            <a:xfrm>
              <a:off x="0" y="-1"/>
              <a:ext cx="2273093" cy="387336"/>
            </a:xfrm>
            <a:prstGeom prst="rect">
              <a:avLst/>
            </a:prstGeom>
            <a:solidFill>
              <a:srgbClr val="CAFAEA"/>
            </a:solidFill>
            <a:ln w="2844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50" name="São José dos Campos"/>
            <p:cNvSpPr txBox="1"/>
            <p:nvPr/>
          </p:nvSpPr>
          <p:spPr>
            <a:xfrm>
              <a:off x="1" y="0"/>
              <a:ext cx="2273301" cy="3602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São José dos Campos</a:t>
              </a:r>
            </a:p>
          </p:txBody>
        </p:sp>
      </p:grpSp>
      <p:sp>
        <p:nvSpPr>
          <p:cNvPr id="152" name="Line"/>
          <p:cNvSpPr/>
          <p:nvPr/>
        </p:nvSpPr>
        <p:spPr>
          <a:xfrm flipH="1">
            <a:off x="6864348" y="3175000"/>
            <a:ext cx="323852" cy="709614"/>
          </a:xfrm>
          <a:prstGeom prst="line">
            <a:avLst/>
          </a:prstGeom>
          <a:ln w="28440" cap="sq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3" name="Line"/>
          <p:cNvSpPr/>
          <p:nvPr/>
        </p:nvSpPr>
        <p:spPr>
          <a:xfrm flipH="1" flipV="1">
            <a:off x="6467474" y="4300537"/>
            <a:ext cx="733427" cy="236540"/>
          </a:xfrm>
          <a:prstGeom prst="line">
            <a:avLst/>
          </a:prstGeom>
          <a:ln w="28440" cap="sq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56" name="Group"/>
          <p:cNvGrpSpPr/>
          <p:nvPr/>
        </p:nvGrpSpPr>
        <p:grpSpPr>
          <a:xfrm>
            <a:off x="7219948" y="4305297"/>
            <a:ext cx="1157291" cy="387336"/>
            <a:chOff x="0" y="0"/>
            <a:chExt cx="1157290" cy="387335"/>
          </a:xfrm>
        </p:grpSpPr>
        <p:sp>
          <p:nvSpPr>
            <p:cNvPr id="154" name="Rectangle"/>
            <p:cNvSpPr/>
            <p:nvPr/>
          </p:nvSpPr>
          <p:spPr>
            <a:xfrm>
              <a:off x="-1" y="-1"/>
              <a:ext cx="1157130" cy="387336"/>
            </a:xfrm>
            <a:prstGeom prst="rect">
              <a:avLst/>
            </a:prstGeom>
            <a:solidFill>
              <a:srgbClr val="CAFAEA"/>
            </a:solidFill>
            <a:ln w="2844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55" name="Guarulhos"/>
            <p:cNvSpPr txBox="1"/>
            <p:nvPr/>
          </p:nvSpPr>
          <p:spPr>
            <a:xfrm>
              <a:off x="-1" y="0"/>
              <a:ext cx="1157291" cy="3602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Guarulhos</a:t>
              </a:r>
            </a:p>
          </p:txBody>
        </p:sp>
      </p:grpSp>
      <p:grpSp>
        <p:nvGrpSpPr>
          <p:cNvPr id="159" name="Group"/>
          <p:cNvGrpSpPr/>
          <p:nvPr/>
        </p:nvGrpSpPr>
        <p:grpSpPr>
          <a:xfrm>
            <a:off x="6889750" y="5260972"/>
            <a:ext cx="1817691" cy="387336"/>
            <a:chOff x="0" y="0"/>
            <a:chExt cx="1817690" cy="387335"/>
          </a:xfrm>
        </p:grpSpPr>
        <p:sp>
          <p:nvSpPr>
            <p:cNvPr id="157" name="Rectangle"/>
            <p:cNvSpPr/>
            <p:nvPr/>
          </p:nvSpPr>
          <p:spPr>
            <a:xfrm>
              <a:off x="0" y="-1"/>
              <a:ext cx="1817437" cy="387336"/>
            </a:xfrm>
            <a:prstGeom prst="rect">
              <a:avLst/>
            </a:prstGeom>
            <a:solidFill>
              <a:srgbClr val="CAFAEA"/>
            </a:solidFill>
            <a:ln w="2844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58" name="Baixada Santista"/>
            <p:cNvSpPr txBox="1"/>
            <p:nvPr/>
          </p:nvSpPr>
          <p:spPr>
            <a:xfrm>
              <a:off x="0" y="0"/>
              <a:ext cx="1817691" cy="3602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Baixada Santista</a:t>
              </a:r>
            </a:p>
          </p:txBody>
        </p:sp>
      </p:grpSp>
      <p:sp>
        <p:nvSpPr>
          <p:cNvPr id="160" name="Line"/>
          <p:cNvSpPr/>
          <p:nvPr/>
        </p:nvSpPr>
        <p:spPr>
          <a:xfrm>
            <a:off x="6567486" y="4733923"/>
            <a:ext cx="620714" cy="528640"/>
          </a:xfrm>
          <a:prstGeom prst="line">
            <a:avLst/>
          </a:prstGeom>
          <a:ln w="28440" cap="sq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63" name="Group"/>
          <p:cNvGrpSpPr/>
          <p:nvPr/>
        </p:nvGrpSpPr>
        <p:grpSpPr>
          <a:xfrm>
            <a:off x="6064250" y="5778497"/>
            <a:ext cx="1025527" cy="387336"/>
            <a:chOff x="0" y="0"/>
            <a:chExt cx="1025525" cy="387335"/>
          </a:xfrm>
        </p:grpSpPr>
        <p:sp>
          <p:nvSpPr>
            <p:cNvPr id="161" name="Rectangle"/>
            <p:cNvSpPr/>
            <p:nvPr/>
          </p:nvSpPr>
          <p:spPr>
            <a:xfrm>
              <a:off x="0" y="-1"/>
              <a:ext cx="1025479" cy="387336"/>
            </a:xfrm>
            <a:prstGeom prst="rect">
              <a:avLst/>
            </a:prstGeom>
            <a:solidFill>
              <a:srgbClr val="CAFAEA"/>
            </a:solidFill>
            <a:ln w="2844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62" name="Diadema"/>
            <p:cNvSpPr txBox="1"/>
            <p:nvPr/>
          </p:nvSpPr>
          <p:spPr>
            <a:xfrm>
              <a:off x="1" y="0"/>
              <a:ext cx="1025526" cy="3602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Diadema</a:t>
              </a:r>
            </a:p>
          </p:txBody>
        </p:sp>
      </p:grpSp>
      <p:sp>
        <p:nvSpPr>
          <p:cNvPr id="164" name="Line"/>
          <p:cNvSpPr/>
          <p:nvPr/>
        </p:nvSpPr>
        <p:spPr>
          <a:xfrm>
            <a:off x="6305548" y="4586287"/>
            <a:ext cx="274641" cy="1182689"/>
          </a:xfrm>
          <a:prstGeom prst="line">
            <a:avLst/>
          </a:prstGeom>
          <a:ln w="28440" cap="sq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67" name="Group"/>
          <p:cNvGrpSpPr/>
          <p:nvPr/>
        </p:nvGrpSpPr>
        <p:grpSpPr>
          <a:xfrm>
            <a:off x="4745037" y="3751261"/>
            <a:ext cx="828677" cy="387336"/>
            <a:chOff x="0" y="-1"/>
            <a:chExt cx="828675" cy="387335"/>
          </a:xfrm>
        </p:grpSpPr>
        <p:sp>
          <p:nvSpPr>
            <p:cNvPr id="165" name="Rectangle"/>
            <p:cNvSpPr/>
            <p:nvPr/>
          </p:nvSpPr>
          <p:spPr>
            <a:xfrm>
              <a:off x="0" y="-2"/>
              <a:ext cx="828601" cy="387336"/>
            </a:xfrm>
            <a:prstGeom prst="rect">
              <a:avLst/>
            </a:prstGeom>
            <a:solidFill>
              <a:srgbClr val="CAFAEA"/>
            </a:solidFill>
            <a:ln w="2844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66" name="Osasco"/>
            <p:cNvSpPr txBox="1"/>
            <p:nvPr/>
          </p:nvSpPr>
          <p:spPr>
            <a:xfrm>
              <a:off x="0" y="-1"/>
              <a:ext cx="828676" cy="3602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Osasco</a:t>
              </a:r>
            </a:p>
          </p:txBody>
        </p:sp>
      </p:grpSp>
      <p:grpSp>
        <p:nvGrpSpPr>
          <p:cNvPr id="170" name="Group"/>
          <p:cNvGrpSpPr/>
          <p:nvPr/>
        </p:nvGrpSpPr>
        <p:grpSpPr>
          <a:xfrm>
            <a:off x="4894261" y="3022598"/>
            <a:ext cx="1111253" cy="387336"/>
            <a:chOff x="0" y="0"/>
            <a:chExt cx="1111251" cy="387335"/>
          </a:xfrm>
        </p:grpSpPr>
        <p:sp>
          <p:nvSpPr>
            <p:cNvPr id="168" name="Rectangle"/>
            <p:cNvSpPr/>
            <p:nvPr/>
          </p:nvSpPr>
          <p:spPr>
            <a:xfrm>
              <a:off x="-1" y="-1"/>
              <a:ext cx="1111202" cy="387336"/>
            </a:xfrm>
            <a:prstGeom prst="rect">
              <a:avLst/>
            </a:prstGeom>
            <a:solidFill>
              <a:srgbClr val="CAFAEA"/>
            </a:solidFill>
            <a:ln w="2844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69" name="São Paulo"/>
            <p:cNvSpPr txBox="1"/>
            <p:nvPr/>
          </p:nvSpPr>
          <p:spPr>
            <a:xfrm>
              <a:off x="0" y="0"/>
              <a:ext cx="1111251" cy="3602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São Paulo</a:t>
              </a:r>
            </a:p>
          </p:txBody>
        </p:sp>
      </p:grpSp>
      <p:sp>
        <p:nvSpPr>
          <p:cNvPr id="171" name="São Paulo - 1933…"/>
          <p:cNvSpPr txBox="1"/>
          <p:nvPr/>
        </p:nvSpPr>
        <p:spPr>
          <a:xfrm>
            <a:off x="407987" y="4076700"/>
            <a:ext cx="3351213" cy="185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>
            <a:spAutoFit/>
          </a:bodyPr>
          <a:lstStyle/>
          <a:p>
            <a:pPr marL="112712" indent="-111125">
              <a:spcBef>
                <a:spcPts val="500"/>
              </a:spcBef>
              <a:buClr>
                <a:srgbClr val="003300"/>
              </a:buClr>
              <a:buSzPct val="100000"/>
              <a:buFont typeface="Arial"/>
              <a:buChar char="•"/>
              <a:tabLst>
                <a:tab pos="279400" algn="l"/>
                <a:tab pos="723900" algn="l"/>
                <a:tab pos="1181100" algn="l"/>
                <a:tab pos="1625600" algn="l"/>
                <a:tab pos="2070100" algn="l"/>
                <a:tab pos="2527300" algn="l"/>
                <a:tab pos="2971800" algn="l"/>
                <a:tab pos="3416300" algn="l"/>
                <a:tab pos="3873500" algn="l"/>
                <a:tab pos="4318000" algn="l"/>
                <a:tab pos="4775200" algn="l"/>
                <a:tab pos="5219700" algn="l"/>
                <a:tab pos="5664200" algn="l"/>
                <a:tab pos="6121400" algn="l"/>
                <a:tab pos="6565900" algn="l"/>
                <a:tab pos="7010400" algn="l"/>
                <a:tab pos="7467600" algn="l"/>
                <a:tab pos="7912100" algn="l"/>
                <a:tab pos="8369300" algn="l"/>
                <a:tab pos="8813800" algn="l"/>
                <a:tab pos="9258300" algn="l"/>
              </a:tabLst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São Paulo - </a:t>
            </a:r>
            <a:r>
              <a:rPr b="1">
                <a:solidFill>
                  <a:srgbClr val="064530"/>
                </a:solidFill>
              </a:rPr>
              <a:t>1933</a:t>
            </a:r>
          </a:p>
          <a:p>
            <a:pPr marL="112712" indent="-111125">
              <a:spcBef>
                <a:spcPts val="500"/>
              </a:spcBef>
              <a:buClr>
                <a:srgbClr val="003300"/>
              </a:buClr>
              <a:buSzPct val="100000"/>
              <a:buFont typeface="Arial"/>
              <a:buChar char="•"/>
              <a:tabLst>
                <a:tab pos="279400" algn="l"/>
                <a:tab pos="723900" algn="l"/>
                <a:tab pos="1181100" algn="l"/>
                <a:tab pos="1625600" algn="l"/>
                <a:tab pos="2070100" algn="l"/>
                <a:tab pos="2527300" algn="l"/>
                <a:tab pos="2971800" algn="l"/>
                <a:tab pos="3416300" algn="l"/>
                <a:tab pos="3873500" algn="l"/>
                <a:tab pos="4318000" algn="l"/>
                <a:tab pos="4775200" algn="l"/>
                <a:tab pos="5219700" algn="l"/>
                <a:tab pos="5664200" algn="l"/>
                <a:tab pos="6121400" algn="l"/>
                <a:tab pos="6565900" algn="l"/>
                <a:tab pos="7010400" algn="l"/>
                <a:tab pos="7467600" algn="l"/>
                <a:tab pos="7912100" algn="l"/>
                <a:tab pos="8369300" algn="l"/>
                <a:tab pos="8813800" algn="l"/>
                <a:tab pos="9258300" algn="l"/>
              </a:tabLst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Baixada Santista - </a:t>
            </a:r>
            <a:r>
              <a:rPr b="1">
                <a:solidFill>
                  <a:srgbClr val="064530"/>
                </a:solidFill>
              </a:rPr>
              <a:t>2004</a:t>
            </a:r>
          </a:p>
          <a:p>
            <a:pPr marL="112712" indent="-111125">
              <a:spcBef>
                <a:spcPts val="500"/>
              </a:spcBef>
              <a:buClr>
                <a:srgbClr val="003300"/>
              </a:buClr>
              <a:buSzPct val="100000"/>
              <a:buFont typeface="Arial"/>
              <a:buChar char="•"/>
              <a:tabLst>
                <a:tab pos="279400" algn="l"/>
                <a:tab pos="723900" algn="l"/>
                <a:tab pos="1181100" algn="l"/>
                <a:tab pos="1625600" algn="l"/>
                <a:tab pos="2070100" algn="l"/>
                <a:tab pos="2527300" algn="l"/>
                <a:tab pos="2971800" algn="l"/>
                <a:tab pos="3416300" algn="l"/>
                <a:tab pos="3873500" algn="l"/>
                <a:tab pos="4318000" algn="l"/>
                <a:tab pos="4775200" algn="l"/>
                <a:tab pos="5219700" algn="l"/>
                <a:tab pos="5664200" algn="l"/>
                <a:tab pos="6121400" algn="l"/>
                <a:tab pos="6565900" algn="l"/>
                <a:tab pos="7010400" algn="l"/>
                <a:tab pos="7467600" algn="l"/>
                <a:tab pos="7912100" algn="l"/>
                <a:tab pos="8369300" algn="l"/>
                <a:tab pos="8813800" algn="l"/>
                <a:tab pos="9258300" algn="l"/>
              </a:tabLst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Diadema - </a:t>
            </a:r>
            <a:r>
              <a:rPr b="1">
                <a:solidFill>
                  <a:srgbClr val="064530"/>
                </a:solidFill>
              </a:rPr>
              <a:t>2007</a:t>
            </a:r>
          </a:p>
          <a:p>
            <a:pPr marL="112712" indent="-111125">
              <a:spcBef>
                <a:spcPts val="500"/>
              </a:spcBef>
              <a:buClr>
                <a:srgbClr val="003300"/>
              </a:buClr>
              <a:buSzPct val="100000"/>
              <a:buFont typeface="Arial"/>
              <a:buChar char="•"/>
              <a:tabLst>
                <a:tab pos="279400" algn="l"/>
                <a:tab pos="723900" algn="l"/>
                <a:tab pos="1181100" algn="l"/>
                <a:tab pos="1625600" algn="l"/>
                <a:tab pos="2070100" algn="l"/>
                <a:tab pos="2527300" algn="l"/>
                <a:tab pos="2971800" algn="l"/>
                <a:tab pos="3416300" algn="l"/>
                <a:tab pos="3873500" algn="l"/>
                <a:tab pos="4318000" algn="l"/>
                <a:tab pos="4775200" algn="l"/>
                <a:tab pos="5219700" algn="l"/>
                <a:tab pos="5664200" algn="l"/>
                <a:tab pos="6121400" algn="l"/>
                <a:tab pos="6565900" algn="l"/>
                <a:tab pos="7010400" algn="l"/>
                <a:tab pos="7467600" algn="l"/>
                <a:tab pos="7912100" algn="l"/>
                <a:tab pos="8369300" algn="l"/>
                <a:tab pos="8813800" algn="l"/>
                <a:tab pos="9258300" algn="l"/>
              </a:tabLst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Guarulhos - </a:t>
            </a:r>
            <a:r>
              <a:rPr b="1">
                <a:solidFill>
                  <a:srgbClr val="064530"/>
                </a:solidFill>
              </a:rPr>
              <a:t>2007</a:t>
            </a:r>
          </a:p>
          <a:p>
            <a:pPr marL="112712" indent="-111125">
              <a:spcBef>
                <a:spcPts val="500"/>
              </a:spcBef>
              <a:buClr>
                <a:srgbClr val="003300"/>
              </a:buClr>
              <a:buSzPct val="100000"/>
              <a:buFont typeface="Arial"/>
              <a:buChar char="•"/>
              <a:tabLst>
                <a:tab pos="279400" algn="l"/>
                <a:tab pos="723900" algn="l"/>
                <a:tab pos="1181100" algn="l"/>
                <a:tab pos="1625600" algn="l"/>
                <a:tab pos="2070100" algn="l"/>
                <a:tab pos="2527300" algn="l"/>
                <a:tab pos="2971800" algn="l"/>
                <a:tab pos="3416300" algn="l"/>
                <a:tab pos="3873500" algn="l"/>
                <a:tab pos="4318000" algn="l"/>
                <a:tab pos="4775200" algn="l"/>
                <a:tab pos="5219700" algn="l"/>
                <a:tab pos="5664200" algn="l"/>
                <a:tab pos="6121400" algn="l"/>
                <a:tab pos="6565900" algn="l"/>
                <a:tab pos="7010400" algn="l"/>
                <a:tab pos="7467600" algn="l"/>
                <a:tab pos="7912100" algn="l"/>
                <a:tab pos="8369300" algn="l"/>
                <a:tab pos="8813800" algn="l"/>
                <a:tab pos="9258300" algn="l"/>
              </a:tabLst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São José dos Campos - </a:t>
            </a:r>
            <a:r>
              <a:rPr b="1">
                <a:solidFill>
                  <a:srgbClr val="064530"/>
                </a:solidFill>
              </a:rPr>
              <a:t>2007</a:t>
            </a:r>
          </a:p>
          <a:p>
            <a:pPr marL="112712" indent="-111125">
              <a:spcBef>
                <a:spcPts val="500"/>
              </a:spcBef>
              <a:buClr>
                <a:srgbClr val="003300"/>
              </a:buClr>
              <a:buSzPct val="100000"/>
              <a:buFont typeface="Arial"/>
              <a:buChar char="•"/>
              <a:tabLst>
                <a:tab pos="279400" algn="l"/>
                <a:tab pos="723900" algn="l"/>
                <a:tab pos="1181100" algn="l"/>
                <a:tab pos="1625600" algn="l"/>
                <a:tab pos="2070100" algn="l"/>
                <a:tab pos="2527300" algn="l"/>
                <a:tab pos="2971800" algn="l"/>
                <a:tab pos="3416300" algn="l"/>
                <a:tab pos="3873500" algn="l"/>
                <a:tab pos="4318000" algn="l"/>
                <a:tab pos="4775200" algn="l"/>
                <a:tab pos="5219700" algn="l"/>
                <a:tab pos="5664200" algn="l"/>
                <a:tab pos="6121400" algn="l"/>
                <a:tab pos="6565900" algn="l"/>
                <a:tab pos="7010400" algn="l"/>
                <a:tab pos="7467600" algn="l"/>
                <a:tab pos="7912100" algn="l"/>
                <a:tab pos="8369300" algn="l"/>
                <a:tab pos="8813800" algn="l"/>
                <a:tab pos="9258300" algn="l"/>
              </a:tabLst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Osasco - </a:t>
            </a:r>
            <a:r>
              <a:rPr b="1">
                <a:solidFill>
                  <a:srgbClr val="064530"/>
                </a:solidFill>
              </a:rPr>
              <a:t>2010</a:t>
            </a:r>
          </a:p>
        </p:txBody>
      </p:sp>
      <p:sp>
        <p:nvSpPr>
          <p:cNvPr id="172" name="Line"/>
          <p:cNvSpPr/>
          <p:nvPr/>
        </p:nvSpPr>
        <p:spPr>
          <a:xfrm flipH="1" flipV="1">
            <a:off x="5407025" y="4140200"/>
            <a:ext cx="671514" cy="215900"/>
          </a:xfrm>
          <a:prstGeom prst="line">
            <a:avLst/>
          </a:prstGeom>
          <a:ln w="28440" cap="sq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3" name="Line"/>
          <p:cNvSpPr/>
          <p:nvPr/>
        </p:nvSpPr>
        <p:spPr>
          <a:xfrm flipH="1" flipV="1">
            <a:off x="5661025" y="3432175"/>
            <a:ext cx="568327" cy="884239"/>
          </a:xfrm>
          <a:prstGeom prst="line">
            <a:avLst/>
          </a:prstGeom>
          <a:ln w="28440" cap="sq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Da Escola Paulista de Medicina à Unifesp"/>
          <p:cNvSpPr txBox="1"/>
          <p:nvPr/>
        </p:nvSpPr>
        <p:spPr>
          <a:xfrm>
            <a:off x="2279649" y="544512"/>
            <a:ext cx="5746752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rgbClr val="31492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Da Escola Paulista de Medicina à Unifesp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UNIVERSIDADES CRIADAS NO REUNI"/>
          <p:cNvSpPr txBox="1"/>
          <p:nvPr/>
        </p:nvSpPr>
        <p:spPr>
          <a:xfrm>
            <a:off x="2432050" y="565394"/>
            <a:ext cx="6902450" cy="38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lnSpc>
                <a:spcPct val="15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 b="1">
                <a:solidFill>
                  <a:srgbClr val="31492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EXPANSÃO DAS UNIVERSIDADES FEDERAIS	</a:t>
            </a:r>
          </a:p>
        </p:txBody>
      </p:sp>
      <p:sp>
        <p:nvSpPr>
          <p:cNvPr id="42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3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4" name="Line"/>
          <p:cNvSpPr/>
          <p:nvPr/>
        </p:nvSpPr>
        <p:spPr>
          <a:xfrm flipV="1">
            <a:off x="-2" y="1333499"/>
            <a:ext cx="9144003" cy="15876"/>
          </a:xfrm>
          <a:prstGeom prst="line">
            <a:avLst/>
          </a:prstGeom>
          <a:ln>
            <a:solidFill>
              <a:srgbClr val="3149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5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5" y="374650"/>
            <a:ext cx="1287463" cy="763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09662" y="1546225"/>
            <a:ext cx="6200777" cy="390525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Fonte: reuni.mec.gov.br"/>
          <p:cNvSpPr txBox="1"/>
          <p:nvPr/>
        </p:nvSpPr>
        <p:spPr>
          <a:xfrm>
            <a:off x="282574" y="5613399"/>
            <a:ext cx="2401890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Fonte: reuni.mec.gov.br</a:t>
            </a:r>
          </a:p>
        </p:txBody>
      </p:sp>
      <p:sp>
        <p:nvSpPr>
          <p:cNvPr id="48" name="Em 2016 chegamos a 63 IFES"/>
          <p:cNvSpPr txBox="1"/>
          <p:nvPr/>
        </p:nvSpPr>
        <p:spPr>
          <a:xfrm>
            <a:off x="4740275" y="5734049"/>
            <a:ext cx="4227513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chemeClr val="accent2">
                    <a:satOff val="-4966"/>
                    <a:lumOff val="-10549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Em 2016 chegamos a 63 IFES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77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78" name="Line"/>
          <p:cNvSpPr/>
          <p:nvPr/>
        </p:nvSpPr>
        <p:spPr>
          <a:xfrm flipV="1">
            <a:off x="-2" y="1333499"/>
            <a:ext cx="9144004" cy="15877"/>
          </a:xfrm>
          <a:prstGeom prst="line">
            <a:avLst/>
          </a:prstGeom>
          <a:ln>
            <a:solidFill>
              <a:srgbClr val="3149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79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5" y="374650"/>
            <a:ext cx="1287463" cy="7635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0" name="Table"/>
          <p:cNvGraphicFramePr/>
          <p:nvPr/>
        </p:nvGraphicFramePr>
        <p:xfrm>
          <a:off x="466725" y="1366837"/>
          <a:ext cx="7923212" cy="43306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610100"/>
                <a:gridCol w="1204912"/>
                <a:gridCol w="2108200"/>
              </a:tblGrid>
              <a:tr h="7223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200"/>
                      </a:pPr>
                      <a:endParaRPr/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6453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Matrículas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64530"/>
                    </a:solidFill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Cursos de Graduação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52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11.046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4E2CF"/>
                    </a:solidFill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Programas de Pós-Graduação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59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4.049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BF1E8"/>
                    </a:solidFill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Programas de Residência Médica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93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1.156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4E2CF"/>
                    </a:solidFill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Programas de Residência Multiprofissional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solidFill>
                            <a:srgbClr val="31492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541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BF1E8"/>
                    </a:solidFill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Educação Continuada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480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8.263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4E2CF"/>
                    </a:solidFill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Programas Sociais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95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/>
                        <a:t>-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BF1E8"/>
                    </a:solidFill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Projetos Sociais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158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95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4E2C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</a:t>
                      </a:r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6453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200"/>
                      </a:pPr>
                      <a:endParaRPr/>
                    </a:p>
                  </a:txBody>
                  <a:tcPr marL="46810" marR="46810" marT="46810" marB="4681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25.055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1" name="Table"/>
          <p:cNvGraphicFramePr/>
          <p:nvPr/>
        </p:nvGraphicFramePr>
        <p:xfrm>
          <a:off x="466725" y="5157787"/>
          <a:ext cx="7923212" cy="144303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637087"/>
                <a:gridCol w="3286125"/>
              </a:tblGrid>
              <a:tr h="4810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Docentes </a:t>
                      </a:r>
                    </a:p>
                  </a:txBody>
                  <a:tcPr marL="46817" marR="46817" marT="46817" marB="4681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1.461</a:t>
                      </a:r>
                    </a:p>
                  </a:txBody>
                  <a:tcPr marL="46817" marR="46817" marT="46817" marB="4681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BF1E9"/>
                    </a:solidFill>
                  </a:tcPr>
                </a:tc>
              </a:tr>
              <a:tr h="481012">
                <a:tc>
                  <a:txBody>
                    <a:bodyPr/>
                    <a:lstStyle/>
                    <a:p>
                      <a:pPr algn="l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Técnicos Administrativos -TAE</a:t>
                      </a:r>
                    </a:p>
                  </a:txBody>
                  <a:tcPr marL="46817" marR="46817" marT="46817" marB="4681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3.988</a:t>
                      </a:r>
                    </a:p>
                  </a:txBody>
                  <a:tcPr marL="46817" marR="46817" marT="46817" marB="4681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4E2CF"/>
                    </a:solidFill>
                  </a:tcPr>
                </a:tc>
              </a:tr>
              <a:tr h="481012"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</a:t>
                      </a:r>
                    </a:p>
                  </a:txBody>
                  <a:tcPr marL="46817" marR="46817" marT="46817" marB="4681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6453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2">
                        <a:lnSpc>
                          <a:spcPct val="104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sz="16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5.449</a:t>
                      </a:r>
                    </a:p>
                  </a:txBody>
                  <a:tcPr marL="46817" marR="46817" marT="46817" marB="4681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2"/>
          <p:cNvSpPr txBox="1"/>
          <p:nvPr/>
        </p:nvSpPr>
        <p:spPr>
          <a:xfrm>
            <a:off x="2216149" y="773508"/>
            <a:ext cx="5784456" cy="1042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748" tIns="33748" rIns="33748" bIns="33748">
            <a:spAutoFit/>
          </a:bodyPr>
          <a:lstStyle/>
          <a:p>
            <a:pPr algn="ctr" defTabSz="914400">
              <a:lnSpc>
                <a:spcPct val="7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 defTabSz="914400">
              <a:lnSpc>
                <a:spcPct val="7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INGRESSANTES 2015-2017: PERFIL GERAL</a:t>
            </a:r>
          </a:p>
        </p:txBody>
      </p:sp>
      <p:sp>
        <p:nvSpPr>
          <p:cNvPr id="184" name="Rectangle 1"/>
          <p:cNvSpPr/>
          <p:nvPr/>
        </p:nvSpPr>
        <p:spPr>
          <a:xfrm>
            <a:off x="0" y="5659039"/>
            <a:ext cx="9144000" cy="36076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5" name="Rectangle 5"/>
          <p:cNvSpPr/>
          <p:nvPr/>
        </p:nvSpPr>
        <p:spPr>
          <a:xfrm>
            <a:off x="0" y="851296"/>
            <a:ext cx="9144000" cy="122637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" name="Straight Connector 3"/>
          <p:cNvSpPr/>
          <p:nvPr/>
        </p:nvSpPr>
        <p:spPr>
          <a:xfrm flipV="1">
            <a:off x="-2" y="1725216"/>
            <a:ext cx="9144004" cy="10717"/>
          </a:xfrm>
          <a:prstGeom prst="line">
            <a:avLst/>
          </a:prstGeom>
          <a:ln w="3175">
            <a:solidFill>
              <a:srgbClr val="31492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7" name="Imagem 7" descr="Imagem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6" y="1138237"/>
            <a:ext cx="969168" cy="57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11" descr="Picture 1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7207" y="2025563"/>
            <a:ext cx="7085281" cy="3633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"/>
          <p:cNvSpPr/>
          <p:nvPr/>
        </p:nvSpPr>
        <p:spPr>
          <a:xfrm>
            <a:off x="0" y="5659039"/>
            <a:ext cx="9144000" cy="36076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Rectangle 5"/>
          <p:cNvSpPr/>
          <p:nvPr/>
        </p:nvSpPr>
        <p:spPr>
          <a:xfrm>
            <a:off x="0" y="851296"/>
            <a:ext cx="9144000" cy="122637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" name="Straight Connector 3"/>
          <p:cNvSpPr/>
          <p:nvPr/>
        </p:nvSpPr>
        <p:spPr>
          <a:xfrm flipV="1">
            <a:off x="-2" y="1725216"/>
            <a:ext cx="9144004" cy="10717"/>
          </a:xfrm>
          <a:prstGeom prst="line">
            <a:avLst/>
          </a:prstGeom>
          <a:ln w="3175">
            <a:solidFill>
              <a:srgbClr val="31492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93" name="Imagem 7" descr="Imagem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6" y="1138237"/>
            <a:ext cx="915592" cy="57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7422" y="1750219"/>
            <a:ext cx="8730234" cy="391417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ctangle 2"/>
          <p:cNvSpPr txBox="1"/>
          <p:nvPr/>
        </p:nvSpPr>
        <p:spPr>
          <a:xfrm>
            <a:off x="1621569" y="1004912"/>
            <a:ext cx="7522431" cy="75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748" tIns="33748" rIns="33748" bIns="33748" anchor="ctr">
            <a:spAutoFit/>
          </a:bodyPr>
          <a:lstStyle>
            <a:lvl1pPr algn="ctr" defTabSz="914400">
              <a:lnSpc>
                <a:spcPct val="7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1. RENDA FAMILIAR MENSAL BRUTA: 2012-2017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"/>
          <p:cNvSpPr/>
          <p:nvPr/>
        </p:nvSpPr>
        <p:spPr>
          <a:xfrm>
            <a:off x="0" y="5659039"/>
            <a:ext cx="9144000" cy="36076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Rectangle 5"/>
          <p:cNvSpPr/>
          <p:nvPr/>
        </p:nvSpPr>
        <p:spPr>
          <a:xfrm>
            <a:off x="0" y="851296"/>
            <a:ext cx="9144000" cy="122637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Straight Connector 3"/>
          <p:cNvSpPr/>
          <p:nvPr/>
        </p:nvSpPr>
        <p:spPr>
          <a:xfrm flipV="1">
            <a:off x="-2" y="1725216"/>
            <a:ext cx="9144004" cy="10717"/>
          </a:xfrm>
          <a:prstGeom prst="line">
            <a:avLst/>
          </a:prstGeom>
          <a:ln w="3175">
            <a:solidFill>
              <a:srgbClr val="31492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00" name="Imagem 7" descr="Imagem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6" y="1138237"/>
            <a:ext cx="915592" cy="57269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tangle 2"/>
          <p:cNvSpPr txBox="1"/>
          <p:nvPr/>
        </p:nvSpPr>
        <p:spPr>
          <a:xfrm>
            <a:off x="1621569" y="949035"/>
            <a:ext cx="7522431" cy="839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748" tIns="33748" rIns="33748" bIns="33748" anchor="b">
            <a:spAutoFit/>
          </a:bodyPr>
          <a:lstStyle/>
          <a:p>
            <a:pPr algn="ctr" defTabSz="914400">
              <a:lnSpc>
                <a:spcPct val="9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1. RENDA FAMILIAR: </a:t>
            </a:r>
            <a:r>
              <a:rPr>
                <a:solidFill>
                  <a:srgbClr val="314923"/>
                </a:solidFill>
              </a:rPr>
              <a:t>UNIFESP E POPULAÇÃO DO ESTADO</a:t>
            </a:r>
          </a:p>
        </p:txBody>
      </p:sp>
      <p:pic>
        <p:nvPicPr>
          <p:cNvPr id="202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56620" y="1924482"/>
            <a:ext cx="5367658" cy="322654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Rectangle 6"/>
          <p:cNvSpPr txBox="1"/>
          <p:nvPr/>
        </p:nvSpPr>
        <p:spPr>
          <a:xfrm>
            <a:off x="970374" y="6101576"/>
            <a:ext cx="8229397" cy="60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Fonte: http://www.ibge.gov.br/estadosat/temas.php?sigla=sp&amp;tema=censodemog2010_rend (acesso em: 10/03/2017)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1"/>
          <p:cNvSpPr/>
          <p:nvPr/>
        </p:nvSpPr>
        <p:spPr>
          <a:xfrm>
            <a:off x="0" y="5659039"/>
            <a:ext cx="9144000" cy="36076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6" name="Rectangle 5"/>
          <p:cNvSpPr/>
          <p:nvPr/>
        </p:nvSpPr>
        <p:spPr>
          <a:xfrm>
            <a:off x="0" y="851296"/>
            <a:ext cx="9144000" cy="122637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7" name="Straight Connector 3"/>
          <p:cNvSpPr/>
          <p:nvPr/>
        </p:nvSpPr>
        <p:spPr>
          <a:xfrm flipV="1">
            <a:off x="-2" y="1725216"/>
            <a:ext cx="9144004" cy="10717"/>
          </a:xfrm>
          <a:prstGeom prst="line">
            <a:avLst/>
          </a:prstGeom>
          <a:ln w="3175">
            <a:solidFill>
              <a:srgbClr val="31492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08" name="Imagem 7" descr="Imagem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6" y="1138237"/>
            <a:ext cx="915592" cy="57269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 2"/>
          <p:cNvSpPr txBox="1"/>
          <p:nvPr/>
        </p:nvSpPr>
        <p:spPr>
          <a:xfrm>
            <a:off x="1621569" y="918553"/>
            <a:ext cx="6281995" cy="880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748" tIns="33748" rIns="33748" bIns="33748" anchor="ctr">
            <a:sp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2. Distribuição do IVS na Unifesp: 2012-2017</a:t>
            </a:r>
          </a:p>
        </p:txBody>
      </p:sp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78108" y="1750219"/>
            <a:ext cx="7600486" cy="3908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"/>
          <p:cNvSpPr txBox="1"/>
          <p:nvPr/>
        </p:nvSpPr>
        <p:spPr>
          <a:xfrm>
            <a:off x="2173509" y="951308"/>
            <a:ext cx="4369698" cy="75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748" tIns="33748" rIns="33748" bIns="33748">
            <a:spAutoFit/>
          </a:bodyPr>
          <a:lstStyle/>
          <a:p>
            <a:pPr algn="ctr" defTabSz="914400">
              <a:lnSpc>
                <a:spcPct val="7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 defTabSz="914400">
              <a:lnSpc>
                <a:spcPct val="7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3. ESCOLARIZAÇÃO</a:t>
            </a:r>
          </a:p>
        </p:txBody>
      </p:sp>
      <p:sp>
        <p:nvSpPr>
          <p:cNvPr id="213" name="Rectangle 1"/>
          <p:cNvSpPr/>
          <p:nvPr/>
        </p:nvSpPr>
        <p:spPr>
          <a:xfrm>
            <a:off x="0" y="5659039"/>
            <a:ext cx="9144000" cy="36076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Rectangle 5"/>
          <p:cNvSpPr/>
          <p:nvPr/>
        </p:nvSpPr>
        <p:spPr>
          <a:xfrm>
            <a:off x="0" y="851296"/>
            <a:ext cx="9144000" cy="122637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" name="Straight Connector 3"/>
          <p:cNvSpPr/>
          <p:nvPr/>
        </p:nvSpPr>
        <p:spPr>
          <a:xfrm flipV="1">
            <a:off x="-2" y="1725216"/>
            <a:ext cx="9144004" cy="10717"/>
          </a:xfrm>
          <a:prstGeom prst="line">
            <a:avLst/>
          </a:prstGeom>
          <a:ln w="3175">
            <a:solidFill>
              <a:srgbClr val="31492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16" name="Imagem 7" descr="Imagem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6" y="1138237"/>
            <a:ext cx="949846" cy="57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06017" y="1735931"/>
            <a:ext cx="6531966" cy="3908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"/>
          <p:cNvSpPr txBox="1"/>
          <p:nvPr/>
        </p:nvSpPr>
        <p:spPr>
          <a:xfrm>
            <a:off x="2160809" y="544908"/>
            <a:ext cx="6801527" cy="128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748" tIns="33748" rIns="33748" bIns="33748">
            <a:spAutoFit/>
          </a:bodyPr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3. ESCOLARIZAÇÃO: UNIFESP E POPULAÇÃO DO ESTADO</a:t>
            </a:r>
          </a:p>
        </p:txBody>
      </p:sp>
      <p:sp>
        <p:nvSpPr>
          <p:cNvPr id="220" name="Rectangle 1"/>
          <p:cNvSpPr/>
          <p:nvPr/>
        </p:nvSpPr>
        <p:spPr>
          <a:xfrm>
            <a:off x="0" y="5659039"/>
            <a:ext cx="9144000" cy="36076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" name="Rectangle 5"/>
          <p:cNvSpPr/>
          <p:nvPr/>
        </p:nvSpPr>
        <p:spPr>
          <a:xfrm>
            <a:off x="0" y="851296"/>
            <a:ext cx="9144000" cy="122637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2" name="Straight Connector 3"/>
          <p:cNvSpPr/>
          <p:nvPr/>
        </p:nvSpPr>
        <p:spPr>
          <a:xfrm flipV="1">
            <a:off x="-2" y="1725216"/>
            <a:ext cx="9144004" cy="10717"/>
          </a:xfrm>
          <a:prstGeom prst="line">
            <a:avLst/>
          </a:prstGeom>
          <a:ln w="3175">
            <a:solidFill>
              <a:srgbClr val="31492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23" name="Imagem 7" descr="Imagem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6" y="1138237"/>
            <a:ext cx="949846" cy="57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08106" y="1902718"/>
            <a:ext cx="5327788" cy="320257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 6"/>
          <p:cNvSpPr txBox="1"/>
          <p:nvPr/>
        </p:nvSpPr>
        <p:spPr>
          <a:xfrm>
            <a:off x="198781" y="6034081"/>
            <a:ext cx="8975037" cy="74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914400">
              <a:defRPr sz="1600">
                <a:solidFill>
                  <a:srgbClr val="005A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INSTITUTO NACIONAL DE ESTUDOS E PESQUISAS EDUCACIONAIS ANÍSIO TEIXEIRA. Sinopse Estatística da Educação Básica 2016. Brasília: Inep, 2017. Disponível em: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http://portal.inep.gov.br/sinopses-estatisticaas-da-educacao-basica</a:t>
            </a:r>
            <a:r>
              <a:t>. Acesso em 10/03/2017.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 txBox="1"/>
          <p:nvPr/>
        </p:nvSpPr>
        <p:spPr>
          <a:xfrm>
            <a:off x="2173508" y="1027508"/>
            <a:ext cx="5458090" cy="75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748" tIns="33748" rIns="33748" bIns="33748">
            <a:spAutoFit/>
          </a:bodyPr>
          <a:lstStyle/>
          <a:p>
            <a:pPr algn="ctr" defTabSz="914400">
              <a:lnSpc>
                <a:spcPct val="7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 defTabSz="914400">
              <a:lnSpc>
                <a:spcPct val="7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Alguns Desafios e Considerações</a:t>
            </a:r>
          </a:p>
        </p:txBody>
      </p:sp>
      <p:sp>
        <p:nvSpPr>
          <p:cNvPr id="228" name="Rectangle 1"/>
          <p:cNvSpPr/>
          <p:nvPr/>
        </p:nvSpPr>
        <p:spPr>
          <a:xfrm>
            <a:off x="0" y="5659039"/>
            <a:ext cx="9144000" cy="36076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Rectangle 5"/>
          <p:cNvSpPr/>
          <p:nvPr/>
        </p:nvSpPr>
        <p:spPr>
          <a:xfrm>
            <a:off x="0" y="851296"/>
            <a:ext cx="9144000" cy="122637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Straight Connector 3"/>
          <p:cNvSpPr/>
          <p:nvPr/>
        </p:nvSpPr>
        <p:spPr>
          <a:xfrm flipV="1">
            <a:off x="-2" y="1725216"/>
            <a:ext cx="9144004" cy="10717"/>
          </a:xfrm>
          <a:prstGeom prst="line">
            <a:avLst/>
          </a:prstGeom>
          <a:ln w="3175">
            <a:solidFill>
              <a:srgbClr val="31492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31" name="Imagem 7" descr="Imagem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6" y="1138237"/>
            <a:ext cx="1154845" cy="57269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Rectangle 9"/>
          <p:cNvSpPr txBox="1"/>
          <p:nvPr/>
        </p:nvSpPr>
        <p:spPr>
          <a:xfrm>
            <a:off x="1060775" y="1838487"/>
            <a:ext cx="7022449" cy="3281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 anchor="ctr">
            <a:spAutoFit/>
          </a:bodyPr>
          <a:lstStyle/>
          <a:p>
            <a:pPr marL="285750" indent="-285750" algn="just" defTabSz="914400">
              <a:buSzPct val="100000"/>
              <a:buFont typeface="Arial"/>
              <a:buChar char="•"/>
              <a:defRPr sz="2000"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 algn="just" defTabSz="914400">
              <a:buSzPct val="100000"/>
              <a:buFont typeface="Trebuchet MS"/>
              <a:buChar char="➢"/>
              <a:defRPr sz="20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 que a Unifesp pode fazer/aperfeiçoar</a:t>
            </a:r>
            <a:r>
              <a:rPr u="none"/>
              <a:t> para reduzir dificuldades na trajetória acadêmica de ingressantes e promover sólida formação geral e profissional?</a:t>
            </a:r>
          </a:p>
          <a:p>
            <a:pPr marL="342900" indent="-342900" algn="just" defTabSz="914400">
              <a:buSzPct val="100000"/>
              <a:buFont typeface="Trebuchet MS"/>
              <a:buChar char="➢"/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85750" indent="-285750" algn="just" defTabSz="914400">
              <a:buSzPct val="100000"/>
              <a:buFont typeface="Arial"/>
              <a:buChar char="•"/>
              <a:defRPr sz="2000"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Mapear determinantes da permanência e da evasão</a:t>
            </a:r>
          </a:p>
          <a:p>
            <a:pPr marL="285750" indent="-285750" algn="just" defTabSz="914400">
              <a:buSzPct val="100000"/>
              <a:buFont typeface="Arial"/>
              <a:buChar char="•"/>
              <a:defRPr sz="2000"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Baixo desempenho acadêmico não é o único fator da evasão no ES </a:t>
            </a:r>
          </a:p>
          <a:p>
            <a:pPr marL="285750" indent="-285750" algn="just" defTabSz="914400">
              <a:buSzPct val="100000"/>
              <a:buFont typeface="Arial"/>
              <a:buChar char="•"/>
              <a:defRPr sz="2000" b="1">
                <a:solidFill>
                  <a:srgbClr val="38572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Papel da Unifesp: promover experiências estudantis em favor </a:t>
            </a:r>
            <a:r>
              <a:rPr>
                <a:solidFill>
                  <a:srgbClr val="005A00"/>
                </a:solidFill>
              </a:rPr>
              <a:t>da sólida formação geral e profissional, permanência e conclusão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"/>
          <p:cNvSpPr/>
          <p:nvPr/>
        </p:nvSpPr>
        <p:spPr>
          <a:xfrm>
            <a:off x="-1" y="6402387"/>
            <a:ext cx="9141991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5" name="Rectangle"/>
          <p:cNvSpPr/>
          <p:nvPr/>
        </p:nvSpPr>
        <p:spPr>
          <a:xfrm>
            <a:off x="-1" y="-7939"/>
            <a:ext cx="9141991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 flipV="1">
            <a:off x="-2" y="1333499"/>
            <a:ext cx="9142416" cy="14290"/>
          </a:xfrm>
          <a:prstGeom prst="line">
            <a:avLst/>
          </a:prstGeom>
          <a:ln>
            <a:solidFill>
              <a:srgbClr val="3149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37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725" y="374650"/>
            <a:ext cx="1287463" cy="76358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Universidade de Classe Mundial ?…"/>
          <p:cNvSpPr txBox="1"/>
          <p:nvPr/>
        </p:nvSpPr>
        <p:spPr>
          <a:xfrm>
            <a:off x="482872" y="2257744"/>
            <a:ext cx="8178256" cy="307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000" b="1">
                <a:solidFill>
                  <a:srgbClr val="4F622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MITO : É PRECISO OPTAR ENTRE </a:t>
            </a:r>
          </a:p>
          <a:p>
            <a:pPr>
              <a:defRPr sz="4000" b="1">
                <a:solidFill>
                  <a:srgbClr val="4F622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>
              <a:defRPr sz="4000" b="1">
                <a:solidFill>
                  <a:srgbClr val="4F622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Universidade de Classe Mundial e </a:t>
            </a:r>
          </a:p>
          <a:p>
            <a:pPr>
              <a:defRPr sz="4000" b="1">
                <a:solidFill>
                  <a:srgbClr val="4F622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>
              <a:defRPr sz="4000" b="1">
                <a:solidFill>
                  <a:srgbClr val="4F622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Universidade Autonoma Inclusiva?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"/>
          <p:cNvSpPr/>
          <p:nvPr/>
        </p:nvSpPr>
        <p:spPr>
          <a:xfrm>
            <a:off x="-2" y="6402387"/>
            <a:ext cx="9143580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41" name="Rectangle"/>
          <p:cNvSpPr/>
          <p:nvPr/>
        </p:nvSpPr>
        <p:spPr>
          <a:xfrm>
            <a:off x="-2" y="-7939"/>
            <a:ext cx="9143580" cy="163508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42" name="Universidade de Classe Mundial…"/>
          <p:cNvSpPr txBox="1"/>
          <p:nvPr/>
        </p:nvSpPr>
        <p:spPr>
          <a:xfrm>
            <a:off x="1030286" y="591659"/>
            <a:ext cx="6673010" cy="537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06362" indent="-106362">
              <a:defRPr sz="2200">
                <a:solidFill>
                  <a:schemeClr val="accent2">
                    <a:satOff val="-4966"/>
                    <a:lumOff val="-105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Universidade de Classe Mundial</a:t>
            </a:r>
          </a:p>
          <a:p>
            <a:pPr marL="106362" indent="-106362"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106362" indent="-106362"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Voltada para a formação de elites, desvinculadas do projeto de nação, internacionalizada na diretriz de sua produção do conhecimento, vinculada à economia de mercado</a:t>
            </a:r>
          </a:p>
          <a:p>
            <a:pPr marL="106362" indent="-106362"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106362" indent="-106362"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ou</a:t>
            </a:r>
          </a:p>
          <a:p>
            <a:pPr marL="106362" indent="-106362"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Voltadas para a acumulação do capital, com formação acelerada;</a:t>
            </a:r>
          </a:p>
          <a:p>
            <a:pPr marL="106362" indent="-106362"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Administradas como empresas, sem vínculo com os saberes;</a:t>
            </a:r>
          </a:p>
          <a:p>
            <a:pPr marL="106362" indent="-106362"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Sem participação popular;</a:t>
            </a:r>
          </a:p>
          <a:p>
            <a:pPr marL="106362" indent="-106362"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Técnicas e centralizadas na  administração;</a:t>
            </a:r>
          </a:p>
          <a:p>
            <a:pPr marL="106362" indent="-106362"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Transnacionais e sem vínculo com o projeto de país.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51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49712" y="4978537"/>
            <a:ext cx="1666285" cy="9888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53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5900" y="7366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ext"/>
          <p:cNvSpPr txBox="1"/>
          <p:nvPr/>
        </p:nvSpPr>
        <p:spPr>
          <a:xfrm>
            <a:off x="4312426" y="3224531"/>
            <a:ext cx="531848" cy="4089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endParaRPr/>
          </a:p>
        </p:txBody>
      </p:sp>
      <p:sp>
        <p:nvSpPr>
          <p:cNvPr id="55" name="A Questão do Orçamento"/>
          <p:cNvSpPr txBox="1"/>
          <p:nvPr/>
        </p:nvSpPr>
        <p:spPr>
          <a:xfrm>
            <a:off x="591326" y="1027431"/>
            <a:ext cx="4089651" cy="54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 Questão do Orçamento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23"/>
          <p:cNvSpPr txBox="1"/>
          <p:nvPr/>
        </p:nvSpPr>
        <p:spPr>
          <a:xfrm>
            <a:off x="6553200" y="6447630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23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73025" y="19050"/>
            <a:ext cx="4606925" cy="24923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Group"/>
          <p:cNvGrpSpPr/>
          <p:nvPr/>
        </p:nvGrpSpPr>
        <p:grpSpPr>
          <a:xfrm>
            <a:off x="5110161" y="655637"/>
            <a:ext cx="3216278" cy="676278"/>
            <a:chOff x="0" y="0"/>
            <a:chExt cx="3216276" cy="676277"/>
          </a:xfrm>
        </p:grpSpPr>
        <p:sp>
          <p:nvSpPr>
            <p:cNvPr id="246" name="Rectangle"/>
            <p:cNvSpPr/>
            <p:nvPr/>
          </p:nvSpPr>
          <p:spPr>
            <a:xfrm>
              <a:off x="-1" y="0"/>
              <a:ext cx="3216129" cy="676278"/>
            </a:xfrm>
            <a:prstGeom prst="rect">
              <a:avLst/>
            </a:prstGeom>
            <a:noFill/>
            <a:ln w="254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47" name="Crise de Hegemonia…"/>
            <p:cNvSpPr txBox="1"/>
            <p:nvPr/>
          </p:nvSpPr>
          <p:spPr>
            <a:xfrm>
              <a:off x="0" y="-1"/>
              <a:ext cx="3216276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r>
                <a:t>Crise de Hegemonia </a:t>
              </a:r>
            </a:p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r>
                <a:t>Crise de Legitimidade</a:t>
              </a:r>
            </a:p>
          </p:txBody>
        </p:sp>
      </p:grpSp>
      <p:sp>
        <p:nvSpPr>
          <p:cNvPr id="249" name="A crise de hegemonia - resulta das contradições entre as funções tradicionais da universidade e as que ao longo do século XX lhe tinham vindo a ser atribuídas. De um lado, a produção de alta cultura, pensamento crítico e conhecimentos exemplares, científicos e humanísticos, necessários à formação das elites (como feito desde a Idade Média europeia). Do outro, a produção de padrões culturais médios e de conhecimentos instrumentais, úteis na formação de mão-de-obra qualificada exigida pelo desenvolvimento capitalista.…"/>
          <p:cNvSpPr txBox="1"/>
          <p:nvPr/>
        </p:nvSpPr>
        <p:spPr>
          <a:xfrm>
            <a:off x="84136" y="2493961"/>
            <a:ext cx="9094790" cy="404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b="1" u="sng">
                <a:latin typeface="Times"/>
                <a:ea typeface="Times"/>
                <a:cs typeface="Times"/>
                <a:sym typeface="Times"/>
              </a:defRPr>
            </a:pPr>
            <a:r>
              <a:t>A crise de hegemonia</a:t>
            </a:r>
            <a:r>
              <a:rPr u="none"/>
              <a:t> - resulta das contradições entre as funções tradicionais da universidade e as que ao longo do século XX lhe tinham vindo a ser atribuídas. De um lado, a produção de alta cultura, pensamento crítico e conhecimentos exemplares, científicos e humanísticos, necessários à formação das elites (como feito desde a Idade Média europeia). Do outro, a produção de padrões culturais médios e de conhecimentos instrumentais, úteis na formação de mão-de-obra qualificada exigida pelo desenvolvimento capitalista.</a:t>
            </a:r>
          </a:p>
          <a:p>
            <a:pPr>
              <a:spcBef>
                <a:spcPts val="1200"/>
              </a:spcBef>
              <a:defRPr b="1" u="sng">
                <a:latin typeface="Times"/>
                <a:ea typeface="Times"/>
                <a:cs typeface="Times"/>
                <a:sym typeface="Times"/>
              </a:defRPr>
            </a:pPr>
            <a:r>
              <a:t>A crise de legitimidade</a:t>
            </a:r>
            <a:r>
              <a:rPr u="none"/>
              <a:t> - provocada pelo facto de a universidade ter deixado de ser uma instituição consensual devido à hierarquização dos saberes especializados, com restrições no acesso. Ao mesmo tempo vem com as exigências sociais e políticas da democratização da igualdade de oportunidades para os filhos das classes populares. Mergulhada na crise institucional resultava da contradição entre a reivindicação da autonomia na definição dos valores e objetivos da universidade e a pressão crescente por critérios de eficácia e de produtividade de natureza empresarial ou de responsabilidade social.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"/>
          <p:cNvSpPr/>
          <p:nvPr/>
        </p:nvSpPr>
        <p:spPr>
          <a:xfrm>
            <a:off x="-2" y="-7939"/>
            <a:ext cx="9143580" cy="163508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52" name="Universidade em crise de legitimidade (ou por que não dizer, desvairada?)…"/>
          <p:cNvSpPr txBox="1"/>
          <p:nvPr/>
        </p:nvSpPr>
        <p:spPr>
          <a:xfrm>
            <a:off x="457154" y="261512"/>
            <a:ext cx="8483692" cy="6830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>
              <a:lnSpc>
                <a:spcPct val="110000"/>
              </a:lnSpc>
              <a:defRPr sz="2000" b="1">
                <a:solidFill>
                  <a:schemeClr val="accent2">
                    <a:satOff val="-4966"/>
                    <a:lumOff val="-105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Universidade em Crise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Ensino, Pesquisa, Extensão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Inovação e Tecnologia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Excelência baseada em padrões definidos externamente à ela (heteronomia)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Internacionalização com base nos países centrais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Sustentabilidade como forma de visibilidade ou marketing externo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Ensino à Distância utilizado para na aceleração da formação (ganhos de produtividade)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Submetida aos sistemas de rankeamento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Voltada ao Empreendedorismo como estratégia e em substituição aos valores acadêmicos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Voltada à prestação de serviços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Excessiva valorização das Patentes (mesmo sem saber para que serão utilizadas)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Culto excessivo às Empresas incubadoras como forma moderna de desenvolvimento</a:t>
            </a:r>
          </a:p>
          <a:p>
            <a:pPr>
              <a:lnSpc>
                <a:spcPct val="110000"/>
              </a:lnSpc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28390" y="6351112"/>
            <a:ext cx="358410" cy="370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32</a:t>
            </a:fld>
            <a:endParaRPr/>
          </a:p>
        </p:txBody>
      </p:sp>
      <p:sp>
        <p:nvSpPr>
          <p:cNvPr id="255" name="O que fazer ?"/>
          <p:cNvSpPr txBox="1">
            <a:spLocks noGrp="1"/>
          </p:cNvSpPr>
          <p:nvPr>
            <p:ph type="ctrTitle"/>
          </p:nvPr>
        </p:nvSpPr>
        <p:spPr>
          <a:xfrm>
            <a:off x="457200" y="155575"/>
            <a:ext cx="8229600" cy="83448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O que fazer ?</a:t>
            </a:r>
          </a:p>
        </p:txBody>
      </p:sp>
      <p:sp>
        <p:nvSpPr>
          <p:cNvPr id="256" name="1. Buscar a Reforma  com o Objetivo - responder positivamente às demandas sociais pela democratização radical da universidade, pondo fim a uma história de exclusão de grupos sociais e seus saberes de que a universidade tem sido protagonista ao longo do tempo;…"/>
          <p:cNvSpPr txBox="1">
            <a:spLocks noGrp="1"/>
          </p:cNvSpPr>
          <p:nvPr>
            <p:ph type="subTitle" idx="1"/>
          </p:nvPr>
        </p:nvSpPr>
        <p:spPr>
          <a:xfrm>
            <a:off x="198436" y="757236"/>
            <a:ext cx="8745541" cy="5888337"/>
          </a:xfrm>
          <a:prstGeom prst="rect">
            <a:avLst/>
          </a:prstGeom>
        </p:spPr>
        <p:txBody>
          <a:bodyPr/>
          <a:lstStyle/>
          <a:p>
            <a:pPr defTabSz="254568">
              <a:defRPr sz="1508" b="1"/>
            </a:pPr>
            <a:r>
              <a:t>1. Definir  o que é universidade para que a universidade possa ser protegida da concorrência predatória e para que a sociedade não seja vítima de práticas de consumo fraudulento;</a:t>
            </a:r>
          </a:p>
          <a:p>
            <a:pPr defTabSz="254568">
              <a:defRPr sz="1508" b="1"/>
            </a:pPr>
            <a:endParaRPr/>
          </a:p>
          <a:p>
            <a:pPr defTabSz="254568">
              <a:defRPr sz="1508" b="1"/>
            </a:pPr>
            <a:r>
              <a:t>2. Buscar articulações nacionais e globais baseadas na reciprocidade e no benefício mútuo; </a:t>
            </a:r>
          </a:p>
          <a:p>
            <a:pPr defTabSz="254568">
              <a:defRPr sz="1508" b="1"/>
            </a:pPr>
            <a:endParaRPr/>
          </a:p>
          <a:p>
            <a:pPr defTabSz="254568">
              <a:defRPr sz="1508" b="1"/>
            </a:pPr>
            <a:r>
              <a:t>3. Usar novas tecnologias de informação e de comunicação onde circulam novas pedagogias, novos processos de construção e de difusão de conhecimentos científicos;</a:t>
            </a:r>
          </a:p>
          <a:p>
            <a:pPr defTabSz="254568">
              <a:defRPr sz="1508" b="1"/>
            </a:pPr>
            <a:endParaRPr/>
          </a:p>
          <a:p>
            <a:pPr defTabSz="254568">
              <a:defRPr sz="1508" b="1"/>
            </a:pPr>
            <a:r>
              <a:t>4. Ter uma globalização contra-hegemónica da universidade como bem público;</a:t>
            </a:r>
          </a:p>
          <a:p>
            <a:pPr defTabSz="254568">
              <a:defRPr sz="1508" b="1"/>
            </a:pPr>
            <a:endParaRPr/>
          </a:p>
          <a:p>
            <a:pPr defTabSz="254568">
              <a:defRPr sz="1508" b="1"/>
            </a:pPr>
            <a:r>
              <a:t>5. Contrapor o novo com o novo e lutar pela definicão de Novo para superar a crise de legitimidade;</a:t>
            </a:r>
          </a:p>
          <a:p>
            <a:pPr defTabSz="254568">
              <a:defRPr sz="1508" b="1"/>
            </a:pPr>
            <a:endParaRPr/>
          </a:p>
          <a:p>
            <a:pPr defTabSz="254568">
              <a:defRPr sz="1508" b="1"/>
            </a:pPr>
            <a:r>
              <a:t>6. Reconquistar a legitimidade. Cinco as áreas de ação neste domínio: acesso; extensão; pesquisa-ação; ecologia de saberes; universidade e escola pública;</a:t>
            </a:r>
          </a:p>
          <a:p>
            <a:pPr defTabSz="254568">
              <a:defRPr sz="1508" b="1"/>
            </a:pPr>
            <a:endParaRPr/>
          </a:p>
          <a:p>
            <a:pPr defTabSz="254568">
              <a:defRPr sz="1508" b="1"/>
            </a:pPr>
            <a:r>
              <a:t>7. Com essa definição realizar a Interação com o setor privado e com responsabilidade social;</a:t>
            </a:r>
          </a:p>
          <a:p>
            <a:pPr defTabSz="254568">
              <a:defRPr sz="1508" b="1"/>
            </a:pPr>
            <a:endParaRPr/>
          </a:p>
          <a:p>
            <a:pPr defTabSz="254568">
              <a:defRPr sz="1508" b="1"/>
            </a:pPr>
            <a:r>
              <a:t>8. Buscar a Organização em Rede de universidades e de maneira cooperativa;</a:t>
            </a:r>
          </a:p>
          <a:p>
            <a:pPr defTabSz="254568">
              <a:defRPr sz="1508" b="1"/>
            </a:pPr>
            <a:endParaRPr/>
          </a:p>
          <a:p>
            <a:pPr defTabSz="254568">
              <a:defRPr sz="1508" b="1"/>
            </a:pPr>
            <a:r>
              <a:t>9. Revigorar e rediscutir os mecanismos de democracia interna e externa. Criar formas de consulta, forma de interação e conectividade, utilizar a tecnologia para estes fins;</a:t>
            </a:r>
          </a:p>
          <a:p>
            <a:pPr defTabSz="254568">
              <a:defRPr sz="1508" b="1"/>
            </a:pPr>
            <a:endParaRPr/>
          </a:p>
          <a:p>
            <a:pPr defTabSz="254568">
              <a:defRPr sz="1508" b="1"/>
            </a:pPr>
            <a:r>
              <a:t>10. Criar Conselhos Sociais e Avaliações participativas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28390" y="6351112"/>
            <a:ext cx="358410" cy="370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33</a:t>
            </a:fld>
            <a:endParaRPr/>
          </a:p>
        </p:txBody>
      </p:sp>
      <p:sp>
        <p:nvSpPr>
          <p:cNvPr id="259" name="Universidade de Classe Social…"/>
          <p:cNvSpPr txBox="1"/>
          <p:nvPr/>
        </p:nvSpPr>
        <p:spPr>
          <a:xfrm>
            <a:off x="473965" y="10162"/>
            <a:ext cx="7728550" cy="6761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1275" indent="-41275">
              <a:lnSpc>
                <a:spcPct val="120000"/>
              </a:lnSpc>
              <a:defRPr sz="2200" b="1">
                <a:solidFill>
                  <a:schemeClr val="accent2">
                    <a:satOff val="-4966"/>
                    <a:lumOff val="-105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Universidade de Classe Mundial, Social e Inclusiva</a:t>
            </a:r>
          </a:p>
          <a:p>
            <a:pPr marL="41275" indent="-41275">
              <a:lnSpc>
                <a:spcPct val="120000"/>
              </a:lnSpc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41275" indent="-41275">
              <a:lnSpc>
                <a:spcPct val="120000"/>
              </a:lnSpc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- Fazer parte do Projeto de Estado, com apoio popular e estratégias de aproximação;</a:t>
            </a:r>
          </a:p>
          <a:p>
            <a:pPr marL="41275" indent="-41275">
              <a:lnSpc>
                <a:spcPct val="120000"/>
              </a:lnSpc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- Incluir as diversas classes sociais com políticas de inclusão</a:t>
            </a:r>
          </a:p>
          <a:p>
            <a:pPr marL="41275" indent="-41275">
              <a:lnSpc>
                <a:spcPct val="120000"/>
              </a:lnSpc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- Permitir o Pluralismo Científico e de Idéias</a:t>
            </a:r>
          </a:p>
          <a:p>
            <a:pPr marL="41275" indent="-41275">
              <a:lnSpc>
                <a:spcPct val="120000"/>
              </a:lnSpc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- Acolher o Conhecimento do Mundo, assim como os saberes não formais ou não clássicos (Ecologia de Saberes)</a:t>
            </a:r>
          </a:p>
          <a:p>
            <a:pPr marL="41275" indent="-41275">
              <a:lnSpc>
                <a:spcPct val="120000"/>
              </a:lnSpc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- Ter Laboratórios de Tecnologias (reunião de saberes clássicos e tradicionais)</a:t>
            </a:r>
          </a:p>
          <a:p>
            <a:pPr marL="41275" indent="-41275">
              <a:lnSpc>
                <a:spcPct val="120000"/>
              </a:lnSpc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- Refletir sobre formas de participação, especialmente daqueles que estão fora da Universidade</a:t>
            </a:r>
          </a:p>
          <a:p>
            <a:pPr marL="41273" indent="-41273">
              <a:lnSpc>
                <a:spcPct val="120000"/>
              </a:lnSpc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 Cultivar a Arte e a Cultura como estratégia na formação plena</a:t>
            </a:r>
          </a:p>
          <a:p>
            <a:pPr marL="41273" indent="-41273">
              <a:lnSpc>
                <a:spcPct val="120000"/>
              </a:lnSpc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 Atuar com os Movimentos Sociais</a:t>
            </a:r>
          </a:p>
          <a:p>
            <a:pPr marL="41273" indent="-41273">
              <a:lnSpc>
                <a:spcPct val="120000"/>
              </a:lnSpc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 Permitir mais Acesso, Extensão e Pesquisa-ação</a:t>
            </a:r>
          </a:p>
          <a:p>
            <a:pPr marL="41273" indent="-41273">
              <a:lnSpc>
                <a:spcPct val="120000"/>
              </a:lnSpc>
              <a:buSzPct val="100000"/>
              <a:buChar char="-"/>
              <a:defRPr sz="2200">
                <a:latin typeface="+mn-lt"/>
                <a:ea typeface="+mn-ea"/>
                <a:cs typeface="+mn-cs"/>
                <a:sym typeface="Helvetica"/>
              </a:defRPr>
            </a:pPr>
            <a:r>
              <a:t> Defender Escola Publica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23"/>
          <p:cNvSpPr txBox="1"/>
          <p:nvPr/>
        </p:nvSpPr>
        <p:spPr>
          <a:xfrm>
            <a:off x="6553200" y="6447630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23</a:t>
            </a:r>
          </a:p>
        </p:txBody>
      </p:sp>
      <p:grpSp>
        <p:nvGrpSpPr>
          <p:cNvPr id="264" name="Group"/>
          <p:cNvGrpSpPr/>
          <p:nvPr/>
        </p:nvGrpSpPr>
        <p:grpSpPr>
          <a:xfrm>
            <a:off x="910430" y="1495424"/>
            <a:ext cx="6535740" cy="2377438"/>
            <a:chOff x="0" y="0"/>
            <a:chExt cx="6535739" cy="2377436"/>
          </a:xfrm>
        </p:grpSpPr>
        <p:sp>
          <p:nvSpPr>
            <p:cNvPr id="262" name="Rectangle"/>
            <p:cNvSpPr/>
            <p:nvPr/>
          </p:nvSpPr>
          <p:spPr>
            <a:xfrm>
              <a:off x="-1" y="0"/>
              <a:ext cx="3894193" cy="496749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3" name="Há duas opções nesta vida,  se resignar ou se indignar. E eu não vou me resignar nunca.…"/>
            <p:cNvSpPr txBox="1"/>
            <p:nvPr/>
          </p:nvSpPr>
          <p:spPr>
            <a:xfrm>
              <a:off x="-1" y="-1"/>
              <a:ext cx="6535741" cy="2377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2600" b="1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Há duas opções nesta vida, se resignar ou se indignar. E eu não vou me resignar nunca. </a:t>
              </a:r>
            </a:p>
            <a:p>
              <a:pPr algn="ctr">
                <a:defRPr sz="2600" b="1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  <a:p>
              <a:pPr algn="ctr">
                <a:defRPr sz="2600" b="1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  <a:p>
              <a:pPr>
                <a:defRPr sz="2600" b="1">
                  <a:solidFill>
                    <a:schemeClr val="accent2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							Darcy Ribeiro</a:t>
              </a:r>
            </a:p>
          </p:txBody>
        </p:sp>
      </p:grpSp>
      <p:pic>
        <p:nvPicPr>
          <p:cNvPr id="265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0412" y="5419619"/>
            <a:ext cx="1158447" cy="68749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brigada !"/>
          <p:cNvSpPr txBox="1"/>
          <p:nvPr/>
        </p:nvSpPr>
        <p:spPr>
          <a:xfrm>
            <a:off x="2623326" y="5459731"/>
            <a:ext cx="1213533" cy="40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Obrigada 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58" name="image.jpeg" descr="image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49712" y="4978537"/>
            <a:ext cx="1666285" cy="98887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0" name="O PAPEL DA UNIVERSIDADE NA CONSTRUÇÃO DO PAÍS"/>
          <p:cNvSpPr txBox="1"/>
          <p:nvPr/>
        </p:nvSpPr>
        <p:spPr>
          <a:xfrm>
            <a:off x="1091601" y="2087472"/>
            <a:ext cx="7331455" cy="126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lnSpc>
                <a:spcPct val="120000"/>
              </a:lnSpc>
              <a:defRPr sz="3500" b="1" spc="70" baseline="31428">
                <a:effectLst>
                  <a:outerShdw blurRad="152400" dist="38100" dir="18900000" rotWithShape="0">
                    <a:srgbClr val="000000">
                      <a:alpha val="21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MITO : O ORÇAMENTO É ELEVADO, DISPENDIOSO, FALTA GESTÃO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3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6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6180" y="165144"/>
            <a:ext cx="8301440" cy="6226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7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68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7872" y="313104"/>
            <a:ext cx="8038056" cy="602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1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7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9400" y="136914"/>
            <a:ext cx="8385715" cy="6289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5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0380" y="161776"/>
            <a:ext cx="8310420" cy="6232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"/>
          <p:cNvSpPr/>
          <p:nvPr/>
        </p:nvSpPr>
        <p:spPr>
          <a:xfrm>
            <a:off x="-1" y="-7939"/>
            <a:ext cx="9142415" cy="161921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9" name="Rectangle"/>
          <p:cNvSpPr/>
          <p:nvPr/>
        </p:nvSpPr>
        <p:spPr>
          <a:xfrm>
            <a:off x="-1" y="6402387"/>
            <a:ext cx="9142415" cy="481014"/>
          </a:xfrm>
          <a:prstGeom prst="rect">
            <a:avLst/>
          </a:prstGeom>
          <a:solidFill>
            <a:srgbClr val="31492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80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2466" y="350631"/>
            <a:ext cx="8059068" cy="5855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1112</Words>
  <Application>Microsoft Office PowerPoint</Application>
  <PresentationFormat>Apresentação na tela (4:3)</PresentationFormat>
  <Paragraphs>160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O que fazer ?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2</cp:revision>
  <dcterms:modified xsi:type="dcterms:W3CDTF">2017-11-23T14:37:55Z</dcterms:modified>
</cp:coreProperties>
</file>