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322" r:id="rId3"/>
    <p:sldId id="297" r:id="rId4"/>
    <p:sldId id="298" r:id="rId5"/>
    <p:sldId id="327" r:id="rId6"/>
    <p:sldId id="328" r:id="rId7"/>
    <p:sldId id="329" r:id="rId8"/>
    <p:sldId id="330" r:id="rId9"/>
    <p:sldId id="313" r:id="rId10"/>
    <p:sldId id="314" r:id="rId11"/>
    <p:sldId id="315" r:id="rId12"/>
    <p:sldId id="316" r:id="rId13"/>
    <p:sldId id="319" r:id="rId14"/>
    <p:sldId id="320" r:id="rId15"/>
    <p:sldId id="317" r:id="rId16"/>
    <p:sldId id="318" r:id="rId17"/>
    <p:sldId id="301" r:id="rId18"/>
    <p:sldId id="302" r:id="rId19"/>
    <p:sldId id="308" r:id="rId20"/>
    <p:sldId id="325" r:id="rId21"/>
    <p:sldId id="326" r:id="rId22"/>
    <p:sldId id="309" r:id="rId23"/>
    <p:sldId id="311" r:id="rId24"/>
    <p:sldId id="304" r:id="rId25"/>
    <p:sldId id="306" r:id="rId26"/>
    <p:sldId id="305" r:id="rId27"/>
    <p:sldId id="303" r:id="rId28"/>
    <p:sldId id="321" r:id="rId2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696" y="-6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D67FE47-BD99-4D28-98BE-093DDFA56223}" type="datetimeFigureOut">
              <a:rPr lang="pt-BR" smtClean="0"/>
              <a:pPr/>
              <a:t>06/10/15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D67FE47-BD99-4D28-98BE-093DDFA56223}" type="datetimeFigureOut">
              <a:rPr lang="pt-BR" smtClean="0"/>
              <a:pPr/>
              <a:t>06/10/15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D67FE47-BD99-4D28-98BE-093DDFA56223}" type="datetimeFigureOut">
              <a:rPr lang="pt-BR" smtClean="0"/>
              <a:pPr/>
              <a:t>06/10/15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D67FE47-BD99-4D28-98BE-093DDFA56223}" type="datetimeFigureOut">
              <a:rPr lang="pt-BR" smtClean="0"/>
              <a:pPr/>
              <a:t>06/10/15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1D67FE47-BD99-4D28-98BE-093DDFA56223}" type="datetimeFigureOut">
              <a:rPr lang="pt-BR" smtClean="0"/>
              <a:pPr/>
              <a:t>06/10/15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1D67FE47-BD99-4D28-98BE-093DDFA56223}" type="datetimeFigureOut">
              <a:rPr lang="pt-BR" smtClean="0"/>
              <a:pPr/>
              <a:t>06/10/15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1D67FE47-BD99-4D28-98BE-093DDFA56223}" type="datetimeFigureOut">
              <a:rPr lang="pt-BR" smtClean="0"/>
              <a:pPr/>
              <a:t>06/10/15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1D67FE47-BD99-4D28-98BE-093DDFA56223}" type="datetimeFigureOut">
              <a:rPr lang="pt-BR" smtClean="0"/>
              <a:pPr/>
              <a:t>06/10/15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D67FE47-BD99-4D28-98BE-093DDFA56223}" type="datetimeFigureOut">
              <a:rPr lang="pt-BR" smtClean="0"/>
              <a:pPr/>
              <a:t>06/10/15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1D67FE47-BD99-4D28-98BE-093DDFA56223}" type="datetimeFigureOut">
              <a:rPr lang="pt-BR" smtClean="0"/>
              <a:pPr/>
              <a:t>06/10/15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1D67FE47-BD99-4D28-98BE-093DDFA56223}" type="datetimeFigureOut">
              <a:rPr lang="pt-BR" smtClean="0"/>
              <a:pPr/>
              <a:t>06/10/15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EAB0666-02EA-408F-85E7-6DD11BC37DCA}" type="slidenum">
              <a:rPr lang="pt-BR" smtClean="0"/>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7FE47-BD99-4D28-98BE-093DDFA56223}" type="datetimeFigureOut">
              <a:rPr lang="pt-BR" smtClean="0"/>
              <a:pPr/>
              <a:t>06/10/15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B0666-02EA-408F-85E7-6DD11BC37DCA}" type="slidenum">
              <a:rPr lang="pt-BR" smtClean="0"/>
              <a:pPr/>
              <a:t>‹#›</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renan.quinalha@usp.b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81507"/>
            <a:ext cx="8919894" cy="1884662"/>
          </a:xfrm>
        </p:spPr>
        <p:txBody>
          <a:bodyPr>
            <a:normAutofit/>
          </a:bodyPr>
          <a:lstStyle/>
          <a:p>
            <a:r>
              <a:rPr lang="pt-BR" b="1" dirty="0" smtClean="0">
                <a:solidFill>
                  <a:srgbClr val="FF0000"/>
                </a:solidFill>
              </a:rPr>
              <a:t>Ditadura e homossexualidades</a:t>
            </a:r>
            <a:endParaRPr lang="en-US" b="1" dirty="0">
              <a:solidFill>
                <a:srgbClr val="FF0000"/>
              </a:solidFill>
            </a:endParaRPr>
          </a:p>
        </p:txBody>
      </p:sp>
      <p:sp>
        <p:nvSpPr>
          <p:cNvPr id="3" name="Subtitle 2"/>
          <p:cNvSpPr>
            <a:spLocks noGrp="1"/>
          </p:cNvSpPr>
          <p:nvPr>
            <p:ph type="subTitle" idx="1"/>
          </p:nvPr>
        </p:nvSpPr>
        <p:spPr>
          <a:xfrm>
            <a:off x="1039091" y="4129730"/>
            <a:ext cx="7467765" cy="2428205"/>
          </a:xfrm>
        </p:spPr>
        <p:txBody>
          <a:bodyPr>
            <a:normAutofit/>
          </a:bodyPr>
          <a:lstStyle/>
          <a:p>
            <a:endParaRPr lang="pt-BR" dirty="0" smtClean="0">
              <a:solidFill>
                <a:schemeClr val="tx1"/>
              </a:solidFill>
            </a:endParaRPr>
          </a:p>
          <a:p>
            <a:r>
              <a:rPr lang="pt-BR" dirty="0" smtClean="0">
                <a:solidFill>
                  <a:schemeClr val="tx1"/>
                </a:solidFill>
              </a:rPr>
              <a:t>Renan </a:t>
            </a:r>
            <a:r>
              <a:rPr lang="pt-BR" dirty="0">
                <a:solidFill>
                  <a:schemeClr val="tx1"/>
                </a:solidFill>
              </a:rPr>
              <a:t>Quinalha</a:t>
            </a:r>
          </a:p>
          <a:p>
            <a:r>
              <a:rPr lang="pt-BR" dirty="0">
                <a:solidFill>
                  <a:schemeClr val="tx1"/>
                </a:solidFill>
                <a:hlinkClick r:id="rId2"/>
              </a:rPr>
              <a:t>renan.quinalha@</a:t>
            </a:r>
            <a:r>
              <a:rPr lang="pt-BR" dirty="0" smtClean="0">
                <a:solidFill>
                  <a:schemeClr val="tx1"/>
                </a:solidFill>
                <a:hlinkClick r:id="rId2"/>
              </a:rPr>
              <a:t>usp.br</a:t>
            </a:r>
            <a:endParaRPr lang="pt-BR" dirty="0" smtClean="0">
              <a:solidFill>
                <a:schemeClr val="tx1"/>
              </a:solidFill>
            </a:endParaRPr>
          </a:p>
        </p:txBody>
      </p:sp>
    </p:spTree>
    <p:extLst>
      <p:ext uri="{BB962C8B-B14F-4D97-AF65-F5344CB8AC3E}">
        <p14:creationId xmlns:p14="http://schemas.microsoft.com/office/powerpoint/2010/main" val="1232532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Delegado</a:t>
            </a:r>
            <a:r>
              <a:rPr lang="en-US" dirty="0" smtClean="0"/>
              <a:t> José Wilson </a:t>
            </a:r>
            <a:r>
              <a:rPr lang="en-US" dirty="0" err="1" smtClean="0"/>
              <a:t>Richetti</a:t>
            </a:r>
            <a:endParaRPr lang="en-US" dirty="0"/>
          </a:p>
        </p:txBody>
      </p:sp>
      <p:pic>
        <p:nvPicPr>
          <p:cNvPr id="4" name="Content Placeholder 3" descr="Captura de Tela 2014-10-09 às 12.05.41.png"/>
          <p:cNvPicPr>
            <a:picLocks noGrp="1" noChangeAspect="1"/>
          </p:cNvPicPr>
          <p:nvPr>
            <p:ph idx="1"/>
          </p:nvPr>
        </p:nvPicPr>
        <p:blipFill>
          <a:blip r:embed="rId2">
            <a:extLst>
              <a:ext uri="{28A0092B-C50C-407E-A947-70E740481C1C}">
                <a14:useLocalDpi xmlns:a14="http://schemas.microsoft.com/office/drawing/2010/main" val="0"/>
              </a:ext>
            </a:extLst>
          </a:blip>
          <a:srcRect t="1091" b="1091"/>
          <a:stretch>
            <a:fillRect/>
          </a:stretch>
        </p:blipFill>
        <p:spPr/>
      </p:pic>
    </p:spTree>
    <p:extLst>
      <p:ext uri="{BB962C8B-B14F-4D97-AF65-F5344CB8AC3E}">
        <p14:creationId xmlns:p14="http://schemas.microsoft.com/office/powerpoint/2010/main" val="2136706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Sociólogo</a:t>
            </a:r>
            <a:r>
              <a:rPr lang="en-US" dirty="0" smtClean="0"/>
              <a:t> </a:t>
            </a:r>
            <a:r>
              <a:rPr lang="en-US" dirty="0" err="1" smtClean="0"/>
              <a:t>detido</a:t>
            </a:r>
            <a:r>
              <a:rPr lang="en-US" dirty="0" smtClean="0"/>
              <a:t> </a:t>
            </a:r>
            <a:r>
              <a:rPr lang="en-US" dirty="0" err="1" smtClean="0"/>
              <a:t>nas</a:t>
            </a:r>
            <a:r>
              <a:rPr lang="en-US" dirty="0" smtClean="0"/>
              <a:t> </a:t>
            </a:r>
            <a:r>
              <a:rPr lang="en-US" dirty="0" err="1" smtClean="0"/>
              <a:t>rondas</a:t>
            </a:r>
            <a:endParaRPr lang="en-US" dirty="0"/>
          </a:p>
        </p:txBody>
      </p:sp>
      <p:pic>
        <p:nvPicPr>
          <p:cNvPr id="4" name="Content Placeholder 3" descr="Captura de Tela 2014-10-09 às 12.07.52.png"/>
          <p:cNvPicPr>
            <a:picLocks noGrp="1" noChangeAspect="1"/>
          </p:cNvPicPr>
          <p:nvPr>
            <p:ph idx="1"/>
          </p:nvPr>
        </p:nvPicPr>
        <p:blipFill>
          <a:blip r:embed="rId2">
            <a:extLst>
              <a:ext uri="{28A0092B-C50C-407E-A947-70E740481C1C}">
                <a14:useLocalDpi xmlns:a14="http://schemas.microsoft.com/office/drawing/2010/main" val="0"/>
              </a:ext>
            </a:extLst>
          </a:blip>
          <a:srcRect t="1091" b="1091"/>
          <a:stretch>
            <a:fillRect/>
          </a:stretch>
        </p:blipFill>
        <p:spPr/>
      </p:pic>
    </p:spTree>
    <p:extLst>
      <p:ext uri="{BB962C8B-B14F-4D97-AF65-F5344CB8AC3E}">
        <p14:creationId xmlns:p14="http://schemas.microsoft.com/office/powerpoint/2010/main" val="59117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Inspeção</a:t>
            </a:r>
            <a:r>
              <a:rPr lang="en-US" dirty="0" smtClean="0"/>
              <a:t> </a:t>
            </a:r>
            <a:r>
              <a:rPr lang="en-US" dirty="0" err="1" smtClean="0"/>
              <a:t>proibida</a:t>
            </a:r>
            <a:r>
              <a:rPr lang="en-US" dirty="0" smtClean="0"/>
              <a:t> </a:t>
            </a:r>
            <a:r>
              <a:rPr lang="en-US" dirty="0" err="1" smtClean="0"/>
              <a:t>na</a:t>
            </a:r>
            <a:r>
              <a:rPr lang="en-US" dirty="0" smtClean="0"/>
              <a:t> </a:t>
            </a:r>
            <a:r>
              <a:rPr lang="en-US" dirty="0" err="1" smtClean="0"/>
              <a:t>delegacia</a:t>
            </a:r>
            <a:endParaRPr lang="en-US" dirty="0"/>
          </a:p>
        </p:txBody>
      </p:sp>
      <p:pic>
        <p:nvPicPr>
          <p:cNvPr id="4" name="Content Placeholder 3" descr="Captura de Tela 2014-10-09 às 12.17.59.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2294" t="1091" r="22715" b="1091"/>
          <a:stretch/>
        </p:blipFill>
        <p:spPr>
          <a:xfrm>
            <a:off x="1328444" y="1206004"/>
            <a:ext cx="6554629" cy="5591754"/>
          </a:xfrm>
        </p:spPr>
      </p:pic>
    </p:spTree>
    <p:extLst>
      <p:ext uri="{BB962C8B-B14F-4D97-AF65-F5344CB8AC3E}">
        <p14:creationId xmlns:p14="http://schemas.microsoft.com/office/powerpoint/2010/main" val="198857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Denúncias</a:t>
            </a:r>
            <a:r>
              <a:rPr lang="en-US" dirty="0" smtClean="0"/>
              <a:t> no </a:t>
            </a:r>
            <a:r>
              <a:rPr lang="en-US" dirty="0" err="1" smtClean="0"/>
              <a:t>Lampião</a:t>
            </a:r>
            <a:endParaRPr lang="en-US" dirty="0"/>
          </a:p>
        </p:txBody>
      </p:sp>
      <p:pic>
        <p:nvPicPr>
          <p:cNvPr id="6" name="Content Placeholder 5" descr="Captura de Tela 2014-10-09 às 12.41.27.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1696" t="12258" r="30875" b="1091"/>
          <a:stretch/>
        </p:blipFill>
        <p:spPr>
          <a:xfrm>
            <a:off x="2394119" y="1242833"/>
            <a:ext cx="4014527" cy="5225353"/>
          </a:xfrm>
        </p:spPr>
      </p:pic>
    </p:spTree>
    <p:extLst>
      <p:ext uri="{BB962C8B-B14F-4D97-AF65-F5344CB8AC3E}">
        <p14:creationId xmlns:p14="http://schemas.microsoft.com/office/powerpoint/2010/main" val="3566778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Denúncias</a:t>
            </a:r>
            <a:r>
              <a:rPr lang="en-US" dirty="0"/>
              <a:t> no </a:t>
            </a:r>
            <a:r>
              <a:rPr lang="en-US" dirty="0" err="1"/>
              <a:t>Lampião</a:t>
            </a:r>
            <a:endParaRPr lang="en-US" dirty="0"/>
          </a:p>
        </p:txBody>
      </p:sp>
      <p:pic>
        <p:nvPicPr>
          <p:cNvPr id="4" name="Content Placeholder 3" descr="Captura de Tela 2014-10-09 às 12.36.4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5126" t="1091" r="29611" b="1091"/>
          <a:stretch/>
        </p:blipFill>
        <p:spPr>
          <a:xfrm>
            <a:off x="1853982" y="1294855"/>
            <a:ext cx="5240031" cy="5563145"/>
          </a:xfrm>
        </p:spPr>
      </p:pic>
    </p:spTree>
    <p:extLst>
      <p:ext uri="{BB962C8B-B14F-4D97-AF65-F5344CB8AC3E}">
        <p14:creationId xmlns:p14="http://schemas.microsoft.com/office/powerpoint/2010/main" val="425944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Protesto</a:t>
            </a:r>
            <a:r>
              <a:rPr lang="en-US" dirty="0" smtClean="0"/>
              <a:t> da OAB</a:t>
            </a:r>
            <a:endParaRPr lang="en-US" dirty="0"/>
          </a:p>
        </p:txBody>
      </p:sp>
      <p:pic>
        <p:nvPicPr>
          <p:cNvPr id="4" name="Content Placeholder 3" descr="Captura de Tela 2014-10-09 às 12.21.0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7083" t="1091" r="27860" b="1091"/>
          <a:stretch/>
        </p:blipFill>
        <p:spPr>
          <a:xfrm>
            <a:off x="2189743" y="1417638"/>
            <a:ext cx="4510869" cy="5505994"/>
          </a:xfrm>
        </p:spPr>
      </p:pic>
    </p:spTree>
    <p:extLst>
      <p:ext uri="{BB962C8B-B14F-4D97-AF65-F5344CB8AC3E}">
        <p14:creationId xmlns:p14="http://schemas.microsoft.com/office/powerpoint/2010/main" val="3225962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Folha</a:t>
            </a:r>
            <a:r>
              <a:rPr lang="en-US" dirty="0" smtClean="0"/>
              <a:t> de SP: “</a:t>
            </a:r>
            <a:r>
              <a:rPr lang="en-US" dirty="0" err="1" smtClean="0"/>
              <a:t>Violência</a:t>
            </a:r>
            <a:r>
              <a:rPr lang="en-US" dirty="0" smtClean="0"/>
              <a:t> </a:t>
            </a:r>
            <a:r>
              <a:rPr lang="en-US" dirty="0" err="1" smtClean="0"/>
              <a:t>inútil</a:t>
            </a:r>
            <a:r>
              <a:rPr lang="en-US" dirty="0" smtClean="0"/>
              <a:t>”</a:t>
            </a:r>
            <a:endParaRPr lang="en-US" dirty="0"/>
          </a:p>
        </p:txBody>
      </p:sp>
      <p:pic>
        <p:nvPicPr>
          <p:cNvPr id="4" name="Content Placeholder 3" descr="Captura de Tela 2014-10-09 às 12.33.4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8214" t="1091" r="28037" b="1091"/>
          <a:stretch/>
        </p:blipFill>
        <p:spPr>
          <a:xfrm>
            <a:off x="1664205" y="1417638"/>
            <a:ext cx="5561946" cy="5440446"/>
          </a:xfrm>
        </p:spPr>
      </p:pic>
    </p:spTree>
    <p:extLst>
      <p:ext uri="{BB962C8B-B14F-4D97-AF65-F5344CB8AC3E}">
        <p14:creationId xmlns:p14="http://schemas.microsoft.com/office/powerpoint/2010/main" val="3807891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a:t>ato contra a violência policial em 13 de junho de 1980</a:t>
            </a:r>
            <a:endParaRPr lang="en-US" dirty="0"/>
          </a:p>
        </p:txBody>
      </p:sp>
      <p:pic>
        <p:nvPicPr>
          <p:cNvPr id="4" name="Content Placeholder 3" descr="ato publico 1980.jpg"/>
          <p:cNvPicPr>
            <a:picLocks noGrp="1" noChangeAspect="1"/>
          </p:cNvPicPr>
          <p:nvPr>
            <p:ph idx="1"/>
          </p:nvPr>
        </p:nvPicPr>
        <p:blipFill>
          <a:blip r:embed="rId2">
            <a:extLst>
              <a:ext uri="{28A0092B-C50C-407E-A947-70E740481C1C}">
                <a14:useLocalDpi xmlns:a14="http://schemas.microsoft.com/office/drawing/2010/main" val="0"/>
              </a:ext>
            </a:extLst>
          </a:blip>
          <a:srcRect l="-88802" r="-88802"/>
          <a:stretch>
            <a:fillRect/>
          </a:stretch>
        </p:blipFill>
        <p:spPr>
          <a:xfrm>
            <a:off x="1" y="1417638"/>
            <a:ext cx="9519768" cy="5235506"/>
          </a:xfrm>
        </p:spPr>
      </p:pic>
    </p:spTree>
    <p:extLst>
      <p:ext uri="{BB962C8B-B14F-4D97-AF65-F5344CB8AC3E}">
        <p14:creationId xmlns:p14="http://schemas.microsoft.com/office/powerpoint/2010/main" val="89431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pt-BR" sz="1400" dirty="0"/>
              <a:t>resposta à imprensa do DOPS/SP. Nesta nota interna, não se disfarça a discriminação. Fala-se em "degradação humana (movimento de </a:t>
            </a:r>
            <a:r>
              <a:rPr lang="pt-BR" sz="1400" dirty="0" err="1"/>
              <a:t>lesbicas</a:t>
            </a:r>
            <a:r>
              <a:rPr lang="pt-BR" sz="1400" dirty="0"/>
              <a:t>, travestis, etc.)", contrastando com "as famílias que representam a grande maioria, em comparação com 'as minorias oprimidas'".</a:t>
            </a:r>
            <a:br>
              <a:rPr lang="pt-BR" sz="1400" dirty="0"/>
            </a:br>
            <a:r>
              <a:rPr lang="pt-BR" sz="1400" dirty="0"/>
              <a:t>O uso das aspas não disfarça que se trata realmente de uma orientação política de discriminação do Estado contra minorias.</a:t>
            </a:r>
            <a:endParaRPr lang="en-US" sz="1400" dirty="0"/>
          </a:p>
        </p:txBody>
      </p:sp>
      <p:pic>
        <p:nvPicPr>
          <p:cNvPr id="4" name="Content Placeholder 3" descr="resposta dops a imprensa.png"/>
          <p:cNvPicPr>
            <a:picLocks noGrp="1" noChangeAspect="1"/>
          </p:cNvPicPr>
          <p:nvPr>
            <p:ph idx="1"/>
          </p:nvPr>
        </p:nvPicPr>
        <p:blipFill>
          <a:blip r:embed="rId2">
            <a:extLst>
              <a:ext uri="{28A0092B-C50C-407E-A947-70E740481C1C}">
                <a14:useLocalDpi xmlns:a14="http://schemas.microsoft.com/office/drawing/2010/main" val="0"/>
              </a:ext>
            </a:extLst>
          </a:blip>
          <a:srcRect l="-44181" r="-44181"/>
          <a:stretch>
            <a:fillRect/>
          </a:stretch>
        </p:blipFill>
        <p:spPr/>
      </p:pic>
    </p:spTree>
    <p:extLst>
      <p:ext uri="{BB962C8B-B14F-4D97-AF65-F5344CB8AC3E}">
        <p14:creationId xmlns:p14="http://schemas.microsoft.com/office/powerpoint/2010/main" val="2148815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44" y="274638"/>
            <a:ext cx="10116610" cy="1143000"/>
          </a:xfrm>
        </p:spPr>
        <p:txBody>
          <a:bodyPr>
            <a:noAutofit/>
          </a:bodyPr>
          <a:lstStyle/>
          <a:p>
            <a:r>
              <a:rPr lang="pt-BR" sz="3200" dirty="0" smtClean="0"/>
              <a:t>A resistência LGBT: o nascimento de um movimento</a:t>
            </a:r>
            <a:r>
              <a:rPr lang="pt-BR" sz="3600" dirty="0" smtClean="0"/>
              <a:t/>
            </a:r>
            <a:br>
              <a:rPr lang="pt-BR" sz="3600" dirty="0" smtClean="0"/>
            </a:br>
            <a:endParaRPr lang="en-US" sz="3600" dirty="0"/>
          </a:p>
        </p:txBody>
      </p:sp>
      <p:sp>
        <p:nvSpPr>
          <p:cNvPr id="3" name="Content Placeholder 2"/>
          <p:cNvSpPr>
            <a:spLocks noGrp="1"/>
          </p:cNvSpPr>
          <p:nvPr>
            <p:ph idx="1"/>
          </p:nvPr>
        </p:nvSpPr>
        <p:spPr>
          <a:xfrm>
            <a:off x="0" y="1081855"/>
            <a:ext cx="9144000" cy="5648401"/>
          </a:xfrm>
        </p:spPr>
        <p:txBody>
          <a:bodyPr>
            <a:normAutofit fontScale="55000" lnSpcReduction="20000"/>
          </a:bodyPr>
          <a:lstStyle/>
          <a:p>
            <a:r>
              <a:rPr lang="pt-BR" dirty="0"/>
              <a:t>Semana de Discussão sobre Minorias ocorrida na USP em fevereiro de 1979 </a:t>
            </a:r>
            <a:r>
              <a:rPr lang="pt-BR" dirty="0" smtClean="0"/>
              <a:t>- Centro A</a:t>
            </a:r>
            <a:r>
              <a:rPr lang="en-US" dirty="0" smtClean="0"/>
              <a:t>c</a:t>
            </a:r>
            <a:r>
              <a:rPr lang="pt-BR" dirty="0" err="1" smtClean="0"/>
              <a:t>adêmico</a:t>
            </a:r>
            <a:r>
              <a:rPr lang="pt-BR" dirty="0" smtClean="0"/>
              <a:t> de Ciências Sociais - corrente </a:t>
            </a:r>
            <a:r>
              <a:rPr lang="pt-BR" dirty="0"/>
              <a:t>estudantil</a:t>
            </a:r>
            <a:r>
              <a:rPr lang="pt-BR" i="1" dirty="0"/>
              <a:t> Vento Novo</a:t>
            </a:r>
            <a:r>
              <a:rPr lang="pt-BR" dirty="0"/>
              <a:t>, encabeçada por André </a:t>
            </a:r>
            <a:r>
              <a:rPr lang="pt-BR" dirty="0" smtClean="0"/>
              <a:t>Singer. Tensão com a esquerda marxista tradicional.</a:t>
            </a:r>
          </a:p>
          <a:p>
            <a:endParaRPr lang="pt-BR" dirty="0" smtClean="0"/>
          </a:p>
          <a:p>
            <a:r>
              <a:rPr lang="pt-BR" dirty="0" smtClean="0"/>
              <a:t>Tentativa de </a:t>
            </a:r>
            <a:r>
              <a:rPr lang="pt-BR" dirty="0"/>
              <a:t>João Silvério Trevisan de fundar um grupo em São Paulo em 1976, depois do seu </a:t>
            </a:r>
            <a:r>
              <a:rPr lang="pt-BR" dirty="0" err="1"/>
              <a:t>auto-exílio</a:t>
            </a:r>
            <a:r>
              <a:rPr lang="pt-BR" dirty="0"/>
              <a:t> nos Estados Unidos e no </a:t>
            </a:r>
            <a:r>
              <a:rPr lang="pt-BR" dirty="0" smtClean="0"/>
              <a:t>México. A Coluna </a:t>
            </a:r>
            <a:r>
              <a:rPr lang="pt-BR" dirty="0"/>
              <a:t>do Meio do jornal </a:t>
            </a:r>
            <a:r>
              <a:rPr lang="pt-BR" i="1" dirty="0"/>
              <a:t>Última Hora</a:t>
            </a:r>
            <a:r>
              <a:rPr lang="pt-BR" dirty="0"/>
              <a:t> de São Paulo, escrito por Celso Curi, que noticiava a sociabilidade </a:t>
            </a:r>
            <a:r>
              <a:rPr lang="pt-BR" dirty="0" smtClean="0"/>
              <a:t>homossexual. </a:t>
            </a:r>
            <a:r>
              <a:rPr lang="pt-BR" dirty="0"/>
              <a:t>É preciso, finalmente, reconhecer como foi essencial para a formação dos primeiros grupos do movimento a publicação mensal do </a:t>
            </a:r>
            <a:r>
              <a:rPr lang="pt-BR" i="1" dirty="0"/>
              <a:t>Lampião da Esquina, </a:t>
            </a:r>
            <a:r>
              <a:rPr lang="pt-BR" dirty="0"/>
              <a:t>que saiu nas bancas de jornal a partir de abril de 1978. </a:t>
            </a:r>
            <a:endParaRPr lang="pt-BR" dirty="0" smtClean="0"/>
          </a:p>
          <a:p>
            <a:endParaRPr lang="pt-BR" dirty="0" smtClean="0"/>
          </a:p>
          <a:p>
            <a:r>
              <a:rPr lang="pt-BR" dirty="0" smtClean="0"/>
              <a:t>Fundação do </a:t>
            </a:r>
            <a:r>
              <a:rPr lang="pt-BR" dirty="0"/>
              <a:t>Núcleo de Ação pelos Direitos dos Homossexuais, em maio de 1978, em São Paulo, cujos membros adotariam o novo nome SOMOS em fevereiro de 1979. </a:t>
            </a:r>
            <a:endParaRPr lang="pt-BR" dirty="0" smtClean="0"/>
          </a:p>
          <a:p>
            <a:endParaRPr lang="pt-BR" dirty="0"/>
          </a:p>
          <a:p>
            <a:r>
              <a:rPr lang="pt-BR" dirty="0" smtClean="0"/>
              <a:t>Todas </a:t>
            </a:r>
            <a:r>
              <a:rPr lang="pt-BR" dirty="0"/>
              <a:t>estas atividades pioneiras convergiram no Primeiro Encontro Nacional de Grupos Homossexuais Organizados </a:t>
            </a:r>
            <a:r>
              <a:rPr lang="pt-BR" dirty="0" smtClean="0"/>
              <a:t>na Escola Paulista de M</a:t>
            </a:r>
            <a:r>
              <a:rPr lang="en-US" dirty="0" smtClean="0"/>
              <a:t>e</a:t>
            </a:r>
            <a:r>
              <a:rPr lang="pt-BR" dirty="0" err="1" smtClean="0"/>
              <a:t>dicina</a:t>
            </a:r>
            <a:r>
              <a:rPr lang="pt-BR" dirty="0" smtClean="0"/>
              <a:t> em </a:t>
            </a:r>
            <a:r>
              <a:rPr lang="pt-BR" dirty="0"/>
              <a:t>São Paulo, ocorrido em abril de </a:t>
            </a:r>
            <a:r>
              <a:rPr lang="pt-BR" dirty="0" smtClean="0"/>
              <a:t>1980; </a:t>
            </a:r>
            <a:r>
              <a:rPr lang="pt-BR" dirty="0"/>
              <a:t>na participação de 50 pessoas no Primeiro de Maio, duas semanas depois, e logo em seguida na passeata contra a repressão policial do delegado Wilson </a:t>
            </a:r>
            <a:r>
              <a:rPr lang="pt-BR" dirty="0" err="1"/>
              <a:t>Richetti</a:t>
            </a:r>
            <a:r>
              <a:rPr lang="pt-BR" dirty="0"/>
              <a:t> no centro de São Paulo em 14 de junho – um evento que deve ser lembrado e comemorado como a primeira mobilização pública do movimento LGBT no </a:t>
            </a:r>
            <a:r>
              <a:rPr lang="pt-BR" dirty="0" smtClean="0"/>
              <a:t>Brasil;</a:t>
            </a:r>
          </a:p>
          <a:p>
            <a:r>
              <a:rPr lang="pt-BR" dirty="0" smtClean="0"/>
              <a:t> </a:t>
            </a:r>
            <a:endParaRPr lang="pt-BR" dirty="0"/>
          </a:p>
          <a:p>
            <a:r>
              <a:rPr lang="en-US" dirty="0" smtClean="0"/>
              <a:t>C</a:t>
            </a:r>
            <a:r>
              <a:rPr lang="pt-BR" dirty="0" smtClean="0"/>
              <a:t>ONTEXTO: Gay </a:t>
            </a:r>
            <a:r>
              <a:rPr lang="pt-BR" dirty="0" err="1"/>
              <a:t>power</a:t>
            </a:r>
            <a:r>
              <a:rPr lang="pt-BR" dirty="0"/>
              <a:t>, abertura, grupos </a:t>
            </a:r>
            <a:r>
              <a:rPr lang="pt-BR" dirty="0" err="1"/>
              <a:t>Nuestro</a:t>
            </a:r>
            <a:r>
              <a:rPr lang="pt-BR" dirty="0"/>
              <a:t> Mondo (1968) e Frente de Libertação H</a:t>
            </a:r>
            <a:r>
              <a:rPr lang="en-US" dirty="0"/>
              <a:t>o</a:t>
            </a:r>
            <a:r>
              <a:rPr lang="pt-BR" dirty="0" err="1"/>
              <a:t>mossexual</a:t>
            </a:r>
            <a:r>
              <a:rPr lang="pt-BR" dirty="0"/>
              <a:t> (1971) com seu Boletim </a:t>
            </a:r>
            <a:r>
              <a:rPr lang="pt-BR" dirty="0" smtClean="0"/>
              <a:t>SOMOS.</a:t>
            </a:r>
            <a:endParaRPr lang="pt-BR" dirty="0"/>
          </a:p>
          <a:p>
            <a:pPr marL="0" indent="0">
              <a:buNone/>
            </a:pPr>
            <a:endParaRPr lang="pt-BR" dirty="0"/>
          </a:p>
        </p:txBody>
      </p:sp>
    </p:spTree>
    <p:extLst>
      <p:ext uri="{BB962C8B-B14F-4D97-AF65-F5344CB8AC3E}">
        <p14:creationId xmlns:p14="http://schemas.microsoft.com/office/powerpoint/2010/main" val="3463953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err="1" smtClean="0"/>
              <a:t>violência</a:t>
            </a:r>
            <a:r>
              <a:rPr lang="en-US" dirty="0" smtClean="0"/>
              <a:t> contra LGBTs</a:t>
            </a:r>
            <a:endParaRPr lang="en-US" dirty="0"/>
          </a:p>
        </p:txBody>
      </p:sp>
      <p:sp>
        <p:nvSpPr>
          <p:cNvPr id="3" name="Content Placeholder 2"/>
          <p:cNvSpPr>
            <a:spLocks noGrp="1"/>
          </p:cNvSpPr>
          <p:nvPr>
            <p:ph idx="1"/>
          </p:nvPr>
        </p:nvSpPr>
        <p:spPr>
          <a:xfrm>
            <a:off x="262769" y="1600199"/>
            <a:ext cx="8729773" cy="5115457"/>
          </a:xfrm>
        </p:spPr>
        <p:txBody>
          <a:bodyPr>
            <a:normAutofit fontScale="62500" lnSpcReduction="20000"/>
          </a:bodyPr>
          <a:lstStyle/>
          <a:p>
            <a:r>
              <a:rPr lang="pt-BR" dirty="0"/>
              <a:t>perseguição a travestis expostas ao olhar vigilante da repressão, sobretudo nos pontos de prostituição, onde eram enquadradas nos crimes de vadiagem (por não terem emprego com registro) ou de perturbação da ordem pública</a:t>
            </a:r>
            <a:r>
              <a:rPr lang="pt-BR" dirty="0" smtClean="0"/>
              <a:t>;</a:t>
            </a:r>
          </a:p>
          <a:p>
            <a:r>
              <a:rPr lang="pt-BR" dirty="0" smtClean="0"/>
              <a:t>censura </a:t>
            </a:r>
            <a:r>
              <a:rPr lang="pt-BR" dirty="0"/>
              <a:t>à imprensa, ao teatro, às artes e a outras formas de expressão que simbolizavam de forma aberta as sexualidades dissidentes, muitas vezes com o respaldo do sistema de justiça; </a:t>
            </a:r>
            <a:endParaRPr lang="pt-BR" dirty="0" smtClean="0"/>
          </a:p>
          <a:p>
            <a:r>
              <a:rPr lang="pt-BR" dirty="0" smtClean="0"/>
              <a:t>homofobia </a:t>
            </a:r>
            <a:r>
              <a:rPr lang="pt-BR" dirty="0"/>
              <a:t>e </a:t>
            </a:r>
            <a:r>
              <a:rPr lang="pt-BR" dirty="0" err="1"/>
              <a:t>lesbofobia</a:t>
            </a:r>
            <a:r>
              <a:rPr lang="pt-BR" dirty="0"/>
              <a:t> institucionalizadas nos órgãos de repressão e controle (inclusive contra oficiais das Forças Armadas, como ainda hoje acontece); </a:t>
            </a:r>
            <a:endParaRPr lang="pt-BR" dirty="0" smtClean="0"/>
          </a:p>
          <a:p>
            <a:r>
              <a:rPr lang="pt-BR" dirty="0" smtClean="0"/>
              <a:t>expurgos </a:t>
            </a:r>
            <a:r>
              <a:rPr lang="pt-BR" dirty="0"/>
              <a:t>de cargos públicos (como o de 15 diplomatas cassados do Itamaraty em 1969, sendo que sete deles o foram sob a justificativa </a:t>
            </a:r>
            <a:r>
              <a:rPr lang="pt-BR" dirty="0" smtClean="0"/>
              <a:t>explícita </a:t>
            </a:r>
            <a:r>
              <a:rPr lang="pt-BR" dirty="0"/>
              <a:t>de “prática de homossexualismo, incontinência pública escandalosa”); </a:t>
            </a:r>
            <a:endParaRPr lang="pt-BR" dirty="0" smtClean="0"/>
          </a:p>
          <a:p>
            <a:r>
              <a:rPr lang="pt-BR" dirty="0" smtClean="0"/>
              <a:t>difusão</a:t>
            </a:r>
            <a:r>
              <a:rPr lang="pt-BR" dirty="0"/>
              <a:t>, pela imprensa, do preconceito contra os “desvios”, para reforçar a ideia de degeneração dos valores morais e o estereótipo do “inimigo interno” que justificava a repressão e agravava os preconceitos; </a:t>
            </a:r>
            <a:endParaRPr lang="pt-BR" dirty="0" smtClean="0"/>
          </a:p>
          <a:p>
            <a:r>
              <a:rPr lang="pt-BR" dirty="0" smtClean="0"/>
              <a:t>desarticulação </a:t>
            </a:r>
            <a:r>
              <a:rPr lang="pt-BR" dirty="0"/>
              <a:t>do então nascente movimento </a:t>
            </a:r>
            <a:r>
              <a:rPr lang="pt-BR" dirty="0" err="1"/>
              <a:t>LGBTe</a:t>
            </a:r>
            <a:r>
              <a:rPr lang="pt-BR" dirty="0"/>
              <a:t> dos seus meios de comunicação, destacando-se os diversos jornais e, especialmente, aquele chamado </a:t>
            </a:r>
            <a:r>
              <a:rPr lang="pt-BR" i="1" dirty="0"/>
              <a:t>O Lampião da Esquina</a:t>
            </a:r>
            <a:r>
              <a:rPr lang="pt-BR" dirty="0"/>
              <a:t>, além da ausência de políticas de saúde pública adequadas para tratar das especificidades desses grupos </a:t>
            </a:r>
            <a:r>
              <a:rPr lang="pt-BR" dirty="0" smtClean="0"/>
              <a:t>sociais</a:t>
            </a:r>
          </a:p>
        </p:txBody>
      </p:sp>
    </p:spTree>
    <p:extLst>
      <p:ext uri="{BB962C8B-B14F-4D97-AF65-F5344CB8AC3E}">
        <p14:creationId xmlns:p14="http://schemas.microsoft.com/office/powerpoint/2010/main" val="605985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err="1"/>
              <a:t>I</a:t>
            </a:r>
            <a:r>
              <a:rPr lang="pt-BR" dirty="0"/>
              <a:t> Encontro Nacional de Homossexuais em São Paulo</a:t>
            </a:r>
            <a:endParaRPr lang="en-US" dirty="0"/>
          </a:p>
        </p:txBody>
      </p:sp>
      <p:pic>
        <p:nvPicPr>
          <p:cNvPr id="4" name="Content Placeholder 3" descr="ENCONTRO HOMOSSEXUAIS 1980.jpg"/>
          <p:cNvPicPr>
            <a:picLocks noGrp="1" noChangeAspect="1"/>
          </p:cNvPicPr>
          <p:nvPr>
            <p:ph idx="1"/>
          </p:nvPr>
        </p:nvPicPr>
        <p:blipFill>
          <a:blip r:embed="rId2">
            <a:extLst>
              <a:ext uri="{28A0092B-C50C-407E-A947-70E740481C1C}">
                <a14:useLocalDpi xmlns:a14="http://schemas.microsoft.com/office/drawing/2010/main" val="0"/>
              </a:ext>
            </a:extLst>
          </a:blip>
          <a:srcRect l="-99645" r="-99645"/>
          <a:stretch>
            <a:fillRect/>
          </a:stretch>
        </p:blipFill>
        <p:spPr>
          <a:xfrm>
            <a:off x="82550" y="1600200"/>
            <a:ext cx="8604250" cy="4732338"/>
          </a:xfrm>
        </p:spPr>
      </p:pic>
    </p:spTree>
    <p:extLst>
      <p:ext uri="{BB962C8B-B14F-4D97-AF65-F5344CB8AC3E}">
        <p14:creationId xmlns:p14="http://schemas.microsoft.com/office/powerpoint/2010/main" val="596938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Vigilância</a:t>
            </a:r>
            <a:r>
              <a:rPr lang="en-US" dirty="0" smtClean="0"/>
              <a:t> da </a:t>
            </a:r>
            <a:r>
              <a:rPr lang="en-US" dirty="0" err="1" smtClean="0"/>
              <a:t>repressão</a:t>
            </a:r>
            <a:r>
              <a:rPr lang="en-US" dirty="0" smtClean="0"/>
              <a:t> </a:t>
            </a:r>
            <a:r>
              <a:rPr lang="en-US" dirty="0" err="1" smtClean="0"/>
              <a:t>política</a:t>
            </a:r>
            <a:endParaRPr lang="en-US" dirty="0"/>
          </a:p>
        </p:txBody>
      </p:sp>
      <p:pic>
        <p:nvPicPr>
          <p:cNvPr id="4" name="Content Placeholder 3" descr="Encontro Nacional DOPS.jpg"/>
          <p:cNvPicPr>
            <a:picLocks noGrp="1" noChangeAspect="1"/>
          </p:cNvPicPr>
          <p:nvPr>
            <p:ph idx="1"/>
          </p:nvPr>
        </p:nvPicPr>
        <p:blipFill>
          <a:blip r:embed="rId2">
            <a:extLst>
              <a:ext uri="{28A0092B-C50C-407E-A947-70E740481C1C}">
                <a14:useLocalDpi xmlns:a14="http://schemas.microsoft.com/office/drawing/2010/main" val="0"/>
              </a:ext>
            </a:extLst>
          </a:blip>
          <a:srcRect l="-85948" r="-85948"/>
          <a:stretch>
            <a:fillRect/>
          </a:stretch>
        </p:blipFill>
        <p:spPr/>
      </p:pic>
    </p:spTree>
    <p:extLst>
      <p:ext uri="{BB962C8B-B14F-4D97-AF65-F5344CB8AC3E}">
        <p14:creationId xmlns:p14="http://schemas.microsoft.com/office/powerpoint/2010/main" val="3573128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a:t>1º de Maio de 1980 </a:t>
            </a:r>
            <a:r>
              <a:rPr lang="pt-BR" dirty="0" smtClean="0"/>
              <a:t>no ABC ou piquenique alternativo</a:t>
            </a:r>
            <a:endParaRPr lang="en-US" dirty="0"/>
          </a:p>
        </p:txBody>
      </p:sp>
      <p:pic>
        <p:nvPicPr>
          <p:cNvPr id="4" name="Content Placeholder 3" descr="1 de maio de 1980 no. 2.tiff"/>
          <p:cNvPicPr>
            <a:picLocks noGrp="1" noChangeAspect="1"/>
          </p:cNvPicPr>
          <p:nvPr>
            <p:ph idx="1"/>
          </p:nvPr>
        </p:nvPicPr>
        <p:blipFill>
          <a:blip r:embed="rId2" cstate="print">
            <a:extLst>
              <a:ext uri="{28A0092B-C50C-407E-A947-70E740481C1C}">
                <a14:useLocalDpi xmlns:a14="http://schemas.microsoft.com/office/drawing/2010/main" val="0"/>
              </a:ext>
            </a:extLst>
          </a:blip>
          <a:srcRect t="8073" b="8073"/>
          <a:stretch>
            <a:fillRect/>
          </a:stretch>
        </p:blipFill>
        <p:spPr/>
      </p:pic>
    </p:spTree>
    <p:extLst>
      <p:ext uri="{BB962C8B-B14F-4D97-AF65-F5344CB8AC3E}">
        <p14:creationId xmlns:p14="http://schemas.microsoft.com/office/powerpoint/2010/main" val="8124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a:t>20 de </a:t>
            </a:r>
            <a:r>
              <a:rPr lang="pt-BR" dirty="0" smtClean="0"/>
              <a:t>novembro: homossexualidade existe </a:t>
            </a:r>
            <a:r>
              <a:rPr lang="pt-BR" dirty="0"/>
              <a:t>em todas as raças </a:t>
            </a:r>
            <a:r>
              <a:rPr lang="en-US" dirty="0"/>
              <a:t/>
            </a:r>
            <a:br>
              <a:rPr lang="en-US" dirty="0"/>
            </a:br>
            <a:endParaRPr lang="en-US" dirty="0"/>
          </a:p>
        </p:txBody>
      </p:sp>
      <p:pic>
        <p:nvPicPr>
          <p:cNvPr id="4" name="Content Placeholder 3" descr="green01.tif"/>
          <p:cNvPicPr>
            <a:picLocks noGrp="1" noChangeAspect="1"/>
          </p:cNvPicPr>
          <p:nvPr>
            <p:ph idx="1"/>
          </p:nvPr>
        </p:nvPicPr>
        <p:blipFill>
          <a:blip r:embed="rId2" cstate="print">
            <a:extLst>
              <a:ext uri="{28A0092B-C50C-407E-A947-70E740481C1C}">
                <a14:useLocalDpi xmlns:a14="http://schemas.microsoft.com/office/drawing/2010/main" val="0"/>
              </a:ext>
            </a:extLst>
          </a:blip>
          <a:srcRect t="7314" b="7314"/>
          <a:stretch>
            <a:fillRect/>
          </a:stretch>
        </p:blipFill>
        <p:spPr/>
      </p:pic>
    </p:spTree>
    <p:extLst>
      <p:ext uri="{BB962C8B-B14F-4D97-AF65-F5344CB8AC3E}">
        <p14:creationId xmlns:p14="http://schemas.microsoft.com/office/powerpoint/2010/main" val="2624422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0833"/>
          </a:xfrm>
        </p:spPr>
        <p:txBody>
          <a:bodyPr>
            <a:normAutofit/>
          </a:bodyPr>
          <a:lstStyle/>
          <a:p>
            <a:r>
              <a:rPr lang="en-US" sz="3600" dirty="0" err="1" smtClean="0"/>
              <a:t>Visibilidade</a:t>
            </a:r>
            <a:r>
              <a:rPr lang="en-US" sz="3600" dirty="0" smtClean="0"/>
              <a:t> </a:t>
            </a:r>
            <a:r>
              <a:rPr lang="en-US" sz="3600" dirty="0" err="1" smtClean="0"/>
              <a:t>lésbica</a:t>
            </a:r>
            <a:endParaRPr lang="en-US" sz="3600" dirty="0"/>
          </a:p>
        </p:txBody>
      </p:sp>
      <p:pic>
        <p:nvPicPr>
          <p:cNvPr id="4" name="Imagem 5"/>
          <p:cNvPicPr>
            <a:picLocks noGrp="1"/>
          </p:cNvPicPr>
          <p:nvPr>
            <p:ph idx="1"/>
          </p:nvPr>
        </p:nvPicPr>
        <p:blipFill rotWithShape="1">
          <a:blip r:embed="rId2"/>
          <a:srcRect t="3893" b="12979"/>
          <a:stretch/>
        </p:blipFill>
        <p:spPr>
          <a:xfrm>
            <a:off x="457200" y="995343"/>
            <a:ext cx="8229600" cy="5130820"/>
          </a:xfrm>
          <a:prstGeom prst="rect">
            <a:avLst/>
          </a:prstGeom>
        </p:spPr>
      </p:pic>
    </p:spTree>
    <p:extLst>
      <p:ext uri="{BB962C8B-B14F-4D97-AF65-F5344CB8AC3E}">
        <p14:creationId xmlns:p14="http://schemas.microsoft.com/office/powerpoint/2010/main" val="3091182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01" y="274638"/>
            <a:ext cx="9521603" cy="1325562"/>
          </a:xfrm>
        </p:spPr>
        <p:txBody>
          <a:bodyPr>
            <a:normAutofit/>
          </a:bodyPr>
          <a:lstStyle/>
          <a:p>
            <a:r>
              <a:rPr lang="en-US" sz="3600" dirty="0" err="1" smtClean="0"/>
              <a:t>Visibilidade</a:t>
            </a:r>
            <a:r>
              <a:rPr lang="en-US" sz="3600" dirty="0" smtClean="0"/>
              <a:t> </a:t>
            </a:r>
            <a:r>
              <a:rPr lang="en-US" sz="3600" dirty="0" err="1" smtClean="0"/>
              <a:t>lésbica</a:t>
            </a:r>
            <a:r>
              <a:rPr lang="en-US" sz="3600" dirty="0" smtClean="0"/>
              <a:t> </a:t>
            </a:r>
            <a:r>
              <a:rPr lang="en-US" sz="3600" dirty="0" err="1" smtClean="0"/>
              <a:t>dentro</a:t>
            </a:r>
            <a:r>
              <a:rPr lang="en-US" sz="3600" dirty="0" smtClean="0"/>
              <a:t> do </a:t>
            </a:r>
            <a:r>
              <a:rPr lang="en-US" sz="3600" dirty="0" err="1" smtClean="0"/>
              <a:t>movimento</a:t>
            </a:r>
            <a:endParaRPr lang="en-US" sz="3600" dirty="0"/>
          </a:p>
        </p:txBody>
      </p:sp>
      <p:pic>
        <p:nvPicPr>
          <p:cNvPr id="4" name="Imagem 3"/>
          <p:cNvPicPr>
            <a:picLocks noGrp="1"/>
          </p:cNvPicPr>
          <p:nvPr>
            <p:ph idx="1"/>
          </p:nvPr>
        </p:nvPicPr>
        <p:blipFill>
          <a:blip r:embed="rId2" cstate="print">
            <a:extLst>
              <a:ext uri="{28A0092B-C50C-407E-A947-70E740481C1C}">
                <a14:useLocalDpi xmlns:a14="http://schemas.microsoft.com/office/drawing/2010/main" val="0"/>
              </a:ext>
            </a:extLst>
          </a:blip>
          <a:srcRect l="-55040" r="-55040"/>
          <a:stretch>
            <a:fillRect/>
          </a:stretch>
        </p:blipFill>
        <p:spPr>
          <a:prstGeom prst="rect">
            <a:avLst/>
          </a:prstGeom>
        </p:spPr>
      </p:pic>
    </p:spTree>
    <p:extLst>
      <p:ext uri="{BB962C8B-B14F-4D97-AF65-F5344CB8AC3E}">
        <p14:creationId xmlns:p14="http://schemas.microsoft.com/office/powerpoint/2010/main" val="385349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os</a:t>
            </a:r>
            <a:r>
              <a:rPr lang="en-US" dirty="0" smtClean="0"/>
              <a:t>” </a:t>
            </a:r>
            <a:r>
              <a:rPr lang="en-US" dirty="0" err="1" smtClean="0"/>
              <a:t>travestis</a:t>
            </a:r>
            <a:endParaRPr lang="en-US" dirty="0"/>
          </a:p>
        </p:txBody>
      </p:sp>
      <p:pic>
        <p:nvPicPr>
          <p:cNvPr id="4" name="Imagem 6"/>
          <p:cNvPicPr>
            <a:picLocks noGrp="1"/>
          </p:cNvPicPr>
          <p:nvPr>
            <p:ph idx="1"/>
          </p:nvPr>
        </p:nvPicPr>
        <p:blipFill>
          <a:blip r:embed="rId2"/>
          <a:srcRect t="13336" b="13336"/>
          <a:stretch>
            <a:fillRect/>
          </a:stretch>
        </p:blipFill>
        <p:spPr>
          <a:prstGeom prst="rect">
            <a:avLst/>
          </a:prstGeom>
        </p:spPr>
      </p:pic>
    </p:spTree>
    <p:extLst>
      <p:ext uri="{BB962C8B-B14F-4D97-AF65-F5344CB8AC3E}">
        <p14:creationId xmlns:p14="http://schemas.microsoft.com/office/powerpoint/2010/main" val="228688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Comissão</a:t>
            </a:r>
            <a:r>
              <a:rPr lang="en-US" dirty="0" smtClean="0"/>
              <a:t> da </a:t>
            </a:r>
            <a:r>
              <a:rPr lang="en-US" dirty="0" err="1" smtClean="0"/>
              <a:t>Verdade</a:t>
            </a:r>
            <a:endParaRPr lang="en-US" dirty="0"/>
          </a:p>
        </p:txBody>
      </p:sp>
      <p:pic>
        <p:nvPicPr>
          <p:cNvPr id="4" name="Content Placeholder 3" descr="FAIXA Audiência Ditadura e Homossexualidade.jpg"/>
          <p:cNvPicPr>
            <a:picLocks noGrp="1" noChangeAspect="1"/>
          </p:cNvPicPr>
          <p:nvPr>
            <p:ph idx="1"/>
          </p:nvPr>
        </p:nvPicPr>
        <p:blipFill>
          <a:blip r:embed="rId2">
            <a:extLst>
              <a:ext uri="{28A0092B-C50C-407E-A947-70E740481C1C}">
                <a14:useLocalDpi xmlns:a14="http://schemas.microsoft.com/office/drawing/2010/main" val="0"/>
              </a:ext>
            </a:extLst>
          </a:blip>
          <a:srcRect t="-24140" b="-24140"/>
          <a:stretch>
            <a:fillRect/>
          </a:stretch>
        </p:blipFill>
        <p:spPr/>
      </p:pic>
    </p:spTree>
    <p:extLst>
      <p:ext uri="{BB962C8B-B14F-4D97-AF65-F5344CB8AC3E}">
        <p14:creationId xmlns:p14="http://schemas.microsoft.com/office/powerpoint/2010/main" val="2024294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Pesquisas</a:t>
            </a:r>
            <a:r>
              <a:rPr lang="en-US" dirty="0" smtClean="0"/>
              <a:t> </a:t>
            </a:r>
            <a:r>
              <a:rPr lang="en-US" dirty="0" err="1" smtClean="0"/>
              <a:t>sobre</a:t>
            </a:r>
            <a:r>
              <a:rPr lang="en-US" dirty="0" smtClean="0"/>
              <a:t> o </a:t>
            </a:r>
            <a:r>
              <a:rPr lang="en-US" dirty="0" err="1" smtClean="0"/>
              <a:t>tema</a:t>
            </a:r>
            <a:endParaRPr lang="en-US" dirty="0"/>
          </a:p>
        </p:txBody>
      </p:sp>
      <p:pic>
        <p:nvPicPr>
          <p:cNvPr id="4" name="Content Placeholder 3" descr="capa_ditadura e homossexualidades 6a.jpg"/>
          <p:cNvPicPr>
            <a:picLocks noGrp="1" noChangeAspect="1"/>
          </p:cNvPicPr>
          <p:nvPr>
            <p:ph idx="1"/>
          </p:nvPr>
        </p:nvPicPr>
        <p:blipFill>
          <a:blip r:embed="rId2">
            <a:extLst>
              <a:ext uri="{28A0092B-C50C-407E-A947-70E740481C1C}">
                <a14:useLocalDpi xmlns:a14="http://schemas.microsoft.com/office/drawing/2010/main" val="0"/>
              </a:ext>
            </a:extLst>
          </a:blip>
          <a:srcRect l="-86373" r="-86373"/>
          <a:stretch>
            <a:fillRect/>
          </a:stretch>
        </p:blipFill>
        <p:spPr>
          <a:xfrm>
            <a:off x="-455409" y="1600200"/>
            <a:ext cx="9374959" cy="5155866"/>
          </a:xfrm>
        </p:spPr>
      </p:pic>
    </p:spTree>
    <p:extLst>
      <p:ext uri="{BB962C8B-B14F-4D97-AF65-F5344CB8AC3E}">
        <p14:creationId xmlns:p14="http://schemas.microsoft.com/office/powerpoint/2010/main" val="3610648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mossexual_ayrão_censura.jpg"/>
          <p:cNvPicPr>
            <a:picLocks noGrp="1" noChangeAspect="1"/>
          </p:cNvPicPr>
          <p:nvPr>
            <p:ph idx="1"/>
          </p:nvPr>
        </p:nvPicPr>
        <p:blipFill>
          <a:blip r:embed="rId2">
            <a:extLst>
              <a:ext uri="{28A0092B-C50C-407E-A947-70E740481C1C}">
                <a14:useLocalDpi xmlns:a14="http://schemas.microsoft.com/office/drawing/2010/main" val="0"/>
              </a:ext>
            </a:extLst>
          </a:blip>
          <a:srcRect l="-12470" r="-12470"/>
          <a:stretch>
            <a:fillRect/>
          </a:stretch>
        </p:blipFill>
        <p:spPr>
          <a:xfrm>
            <a:off x="1766392" y="-84056"/>
            <a:ext cx="5269981" cy="7223044"/>
          </a:xfrm>
        </p:spPr>
      </p:pic>
    </p:spTree>
    <p:extLst>
      <p:ext uri="{BB962C8B-B14F-4D97-AF65-F5344CB8AC3E}">
        <p14:creationId xmlns:p14="http://schemas.microsoft.com/office/powerpoint/2010/main" val="4197488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1600" dirty="0"/>
              <a:t>"Infiltração subversiva no meio universitário em Brasília" em 1973, comandada pelo Gal. Olavo Viana </a:t>
            </a:r>
            <a:r>
              <a:rPr lang="pt-BR" sz="1600" dirty="0" err="1"/>
              <a:t>Moog</a:t>
            </a:r>
            <a:r>
              <a:rPr lang="pt-BR" sz="1600" dirty="0"/>
              <a:t>, que mais tarde comandaria operações contra a Guerrilha do Araguaia. </a:t>
            </a:r>
            <a:endParaRPr lang="en-US" sz="1600" dirty="0"/>
          </a:p>
        </p:txBody>
      </p:sp>
      <p:pic>
        <p:nvPicPr>
          <p:cNvPr id="4" name="Content Placeholder 3" descr="pederasta.jpg"/>
          <p:cNvPicPr>
            <a:picLocks noGrp="1" noChangeAspect="1"/>
          </p:cNvPicPr>
          <p:nvPr>
            <p:ph idx="1"/>
          </p:nvPr>
        </p:nvPicPr>
        <p:blipFill>
          <a:blip r:embed="rId2">
            <a:extLst>
              <a:ext uri="{28A0092B-C50C-407E-A947-70E740481C1C}">
                <a14:useLocalDpi xmlns:a14="http://schemas.microsoft.com/office/drawing/2010/main" val="0"/>
              </a:ext>
            </a:extLst>
          </a:blip>
          <a:srcRect t="20297" b="20297"/>
          <a:stretch>
            <a:fillRect/>
          </a:stretch>
        </p:blipFill>
        <p:spPr/>
      </p:pic>
    </p:spTree>
    <p:extLst>
      <p:ext uri="{BB962C8B-B14F-4D97-AF65-F5344CB8AC3E}">
        <p14:creationId xmlns:p14="http://schemas.microsoft.com/office/powerpoint/2010/main" val="379741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aaa.jpg"/>
          <p:cNvPicPr>
            <a:picLocks noGrp="1" noChangeAspect="1"/>
          </p:cNvPicPr>
          <p:nvPr>
            <p:ph idx="1"/>
          </p:nvPr>
        </p:nvPicPr>
        <p:blipFill>
          <a:blip r:embed="rId2">
            <a:extLst>
              <a:ext uri="{28A0092B-C50C-407E-A947-70E740481C1C}">
                <a14:useLocalDpi xmlns:a14="http://schemas.microsoft.com/office/drawing/2010/main" val="0"/>
              </a:ext>
            </a:extLst>
          </a:blip>
          <a:srcRect l="-5595" r="-5595"/>
          <a:stretch>
            <a:fillRect/>
          </a:stretch>
        </p:blipFill>
        <p:spPr>
          <a:xfrm>
            <a:off x="457200" y="1219200"/>
            <a:ext cx="8229600" cy="4906963"/>
          </a:xfrm>
        </p:spPr>
      </p:pic>
    </p:spTree>
    <p:extLst>
      <p:ext uri="{BB962C8B-B14F-4D97-AF65-F5344CB8AC3E}">
        <p14:creationId xmlns:p14="http://schemas.microsoft.com/office/powerpoint/2010/main" val="2349662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aaa2.jpg"/>
          <p:cNvPicPr>
            <a:picLocks noGrp="1" noChangeAspect="1"/>
          </p:cNvPicPr>
          <p:nvPr>
            <p:ph idx="1"/>
          </p:nvPr>
        </p:nvPicPr>
        <p:blipFill>
          <a:blip r:embed="rId2">
            <a:extLst>
              <a:ext uri="{28A0092B-C50C-407E-A947-70E740481C1C}">
                <a14:useLocalDpi xmlns:a14="http://schemas.microsoft.com/office/drawing/2010/main" val="0"/>
              </a:ext>
            </a:extLst>
          </a:blip>
          <a:srcRect t="-47398" b="-47398"/>
          <a:stretch>
            <a:fillRect/>
          </a:stretch>
        </p:blipFill>
        <p:spPr/>
      </p:pic>
    </p:spTree>
    <p:extLst>
      <p:ext uri="{BB962C8B-B14F-4D97-AF65-F5344CB8AC3E}">
        <p14:creationId xmlns:p14="http://schemas.microsoft.com/office/powerpoint/2010/main" val="408942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aaa3.jpg"/>
          <p:cNvPicPr>
            <a:picLocks noGrp="1" noChangeAspect="1"/>
          </p:cNvPicPr>
          <p:nvPr>
            <p:ph idx="1"/>
          </p:nvPr>
        </p:nvPicPr>
        <p:blipFill>
          <a:blip r:embed="rId2">
            <a:extLst>
              <a:ext uri="{28A0092B-C50C-407E-A947-70E740481C1C}">
                <a14:useLocalDpi xmlns:a14="http://schemas.microsoft.com/office/drawing/2010/main" val="0"/>
              </a:ext>
            </a:extLst>
          </a:blip>
          <a:srcRect l="-53204" r="-53204"/>
          <a:stretch>
            <a:fillRect/>
          </a:stretch>
        </p:blipFill>
        <p:spPr>
          <a:xfrm>
            <a:off x="-1782775" y="12090"/>
            <a:ext cx="12590475" cy="6591910"/>
          </a:xfrm>
        </p:spPr>
      </p:pic>
    </p:spTree>
    <p:extLst>
      <p:ext uri="{BB962C8B-B14F-4D97-AF65-F5344CB8AC3E}">
        <p14:creationId xmlns:p14="http://schemas.microsoft.com/office/powerpoint/2010/main" val="802279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aaa4.jpg"/>
          <p:cNvPicPr>
            <a:picLocks noGrp="1" noChangeAspect="1"/>
          </p:cNvPicPr>
          <p:nvPr>
            <p:ph idx="1"/>
          </p:nvPr>
        </p:nvPicPr>
        <p:blipFill>
          <a:blip r:embed="rId2">
            <a:extLst>
              <a:ext uri="{28A0092B-C50C-407E-A947-70E740481C1C}">
                <a14:useLocalDpi xmlns:a14="http://schemas.microsoft.com/office/drawing/2010/main" val="0"/>
              </a:ext>
            </a:extLst>
          </a:blip>
          <a:srcRect l="-61700" r="-61700"/>
          <a:stretch>
            <a:fillRect/>
          </a:stretch>
        </p:blipFill>
        <p:spPr>
          <a:xfrm>
            <a:off x="-1803400" y="139700"/>
            <a:ext cx="12623800" cy="6464300"/>
          </a:xfrm>
        </p:spPr>
      </p:pic>
    </p:spTree>
    <p:extLst>
      <p:ext uri="{BB962C8B-B14F-4D97-AF65-F5344CB8AC3E}">
        <p14:creationId xmlns:p14="http://schemas.microsoft.com/office/powerpoint/2010/main" val="201679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Operações</a:t>
            </a:r>
            <a:r>
              <a:rPr lang="en-US" dirty="0" smtClean="0"/>
              <a:t> </a:t>
            </a:r>
            <a:r>
              <a:rPr lang="en-US" dirty="0" err="1" smtClean="0"/>
              <a:t>Rondão</a:t>
            </a:r>
            <a:r>
              <a:rPr lang="en-US" dirty="0" smtClean="0"/>
              <a:t> e </a:t>
            </a:r>
            <a:r>
              <a:rPr lang="en-US" dirty="0" err="1" smtClean="0"/>
              <a:t>Limpeza</a:t>
            </a:r>
            <a:endParaRPr lang="en-US" dirty="0"/>
          </a:p>
        </p:txBody>
      </p:sp>
      <p:pic>
        <p:nvPicPr>
          <p:cNvPr id="4" name="Content Placeholder 3" descr="OESP19800401_020.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81" r="566" b="44340"/>
          <a:stretch/>
        </p:blipFill>
        <p:spPr>
          <a:xfrm>
            <a:off x="944008" y="1651000"/>
            <a:ext cx="7483404" cy="4956587"/>
          </a:xfrm>
        </p:spPr>
      </p:pic>
    </p:spTree>
    <p:extLst>
      <p:ext uri="{BB962C8B-B14F-4D97-AF65-F5344CB8AC3E}">
        <p14:creationId xmlns:p14="http://schemas.microsoft.com/office/powerpoint/2010/main" val="30796867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7088</TotalTime>
  <Words>661</Words>
  <Application>Microsoft Macintosh PowerPoint</Application>
  <PresentationFormat>On-screen Show (4:3)</PresentationFormat>
  <Paragraphs>41</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Tema do Office</vt:lpstr>
      <vt:lpstr>Ditadura e homossexualidades</vt:lpstr>
      <vt:lpstr>A violência contra LGBTs</vt:lpstr>
      <vt:lpstr>PowerPoint Presentation</vt:lpstr>
      <vt:lpstr>"Infiltração subversiva no meio universitário em Brasília" em 1973, comandada pelo Gal. Olavo Viana Moog, que mais tarde comandaria operações contra a Guerrilha do Araguaia. </vt:lpstr>
      <vt:lpstr>PowerPoint Presentation</vt:lpstr>
      <vt:lpstr>PowerPoint Presentation</vt:lpstr>
      <vt:lpstr>PowerPoint Presentation</vt:lpstr>
      <vt:lpstr>PowerPoint Presentation</vt:lpstr>
      <vt:lpstr>Operações Rondão e Limpeza</vt:lpstr>
      <vt:lpstr>Delegado José Wilson Richetti</vt:lpstr>
      <vt:lpstr>Sociólogo detido nas rondas</vt:lpstr>
      <vt:lpstr>Inspeção proibida na delegacia</vt:lpstr>
      <vt:lpstr>Denúncias no Lampião</vt:lpstr>
      <vt:lpstr>Denúncias no Lampião</vt:lpstr>
      <vt:lpstr>Protesto da OAB</vt:lpstr>
      <vt:lpstr>Folha de SP: “Violência inútil”</vt:lpstr>
      <vt:lpstr>ato contra a violência policial em 13 de junho de 1980</vt:lpstr>
      <vt:lpstr>resposta à imprensa do DOPS/SP. Nesta nota interna, não se disfarça a discriminação. Fala-se em "degradação humana (movimento de lesbicas, travestis, etc.)", contrastando com "as famílias que representam a grande maioria, em comparação com 'as minorias oprimidas'". O uso das aspas não disfarça que se trata realmente de uma orientação política de discriminação do Estado contra minorias.</vt:lpstr>
      <vt:lpstr>A resistência LGBT: o nascimento de um movimento </vt:lpstr>
      <vt:lpstr>I Encontro Nacional de Homossexuais em São Paulo</vt:lpstr>
      <vt:lpstr>Vigilância da repressão política</vt:lpstr>
      <vt:lpstr>1º de Maio de 1980 no ABC ou piquenique alternativo</vt:lpstr>
      <vt:lpstr>20 de novembro: homossexualidade existe em todas as raças  </vt:lpstr>
      <vt:lpstr>Visibilidade lésbica</vt:lpstr>
      <vt:lpstr>Visibilidade lésbica dentro do movimento</vt:lpstr>
      <vt:lpstr>“os” travestis</vt:lpstr>
      <vt:lpstr>Comissão da Verdade</vt:lpstr>
      <vt:lpstr>Pesquisas sobre o tema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“Quem controla o passado, controla o futuro; quem controla o presente, controla o passado...”  1984, George Orwell  </dc:title>
  <cp:lastModifiedBy>Renan Quinalha</cp:lastModifiedBy>
  <cp:revision>58</cp:revision>
  <dcterms:modified xsi:type="dcterms:W3CDTF">2015-10-06T20:50:56Z</dcterms:modified>
</cp:coreProperties>
</file>