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8" r:id="rId5"/>
    <p:sldId id="278" r:id="rId6"/>
    <p:sldId id="269" r:id="rId7"/>
    <p:sldId id="265" r:id="rId8"/>
    <p:sldId id="279" r:id="rId9"/>
    <p:sldId id="266" r:id="rId10"/>
    <p:sldId id="274" r:id="rId11"/>
    <p:sldId id="275" r:id="rId12"/>
    <p:sldId id="293" r:id="rId13"/>
    <p:sldId id="294" r:id="rId14"/>
    <p:sldId id="276" r:id="rId15"/>
    <p:sldId id="261" r:id="rId16"/>
    <p:sldId id="273" r:id="rId17"/>
    <p:sldId id="272" r:id="rId18"/>
    <p:sldId id="280" r:id="rId19"/>
    <p:sldId id="283" r:id="rId20"/>
    <p:sldId id="282" r:id="rId21"/>
    <p:sldId id="284" r:id="rId22"/>
    <p:sldId id="288" r:id="rId23"/>
    <p:sldId id="289" r:id="rId24"/>
    <p:sldId id="291" r:id="rId25"/>
    <p:sldId id="292" r:id="rId26"/>
    <p:sldId id="295" r:id="rId27"/>
    <p:sldId id="296" r:id="rId28"/>
    <p:sldId id="297" r:id="rId29"/>
    <p:sldId id="281" r:id="rId30"/>
    <p:sldId id="290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4E4E0C-5288-4380-9BF5-04C92094E8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7913A3-26C4-404C-A536-EF237C109E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6934200" cy="23583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latin typeface="Arial Black" pitchFamily="34" charset="0"/>
              </a:rPr>
              <a:t>Ditadura e Repressão: </a:t>
            </a:r>
            <a:r>
              <a:rPr lang="pt-BR" sz="4000" cap="none" dirty="0" smtClean="0">
                <a:latin typeface="Arial Black" pitchFamily="34" charset="0"/>
              </a:rPr>
              <a:t/>
            </a:r>
            <a:br>
              <a:rPr lang="pt-BR" sz="4000" cap="none" dirty="0" smtClean="0">
                <a:latin typeface="Arial Black" pitchFamily="34" charset="0"/>
              </a:rPr>
            </a:br>
            <a:r>
              <a:rPr lang="pt-BR" sz="4000" cap="none" dirty="0" smtClean="0">
                <a:latin typeface="Arial Black" pitchFamily="34" charset="0"/>
              </a:rPr>
              <a:t>A </a:t>
            </a:r>
            <a:r>
              <a:rPr lang="pt-BR" sz="4000" cap="none" dirty="0" smtClean="0">
                <a:latin typeface="Arial Black" pitchFamily="34" charset="0"/>
              </a:rPr>
              <a:t>Vala de Perus </a:t>
            </a:r>
            <a:r>
              <a:rPr lang="pt-BR" sz="4000" cap="none" dirty="0" smtClean="0">
                <a:latin typeface="Arial Black" pitchFamily="34" charset="0"/>
              </a:rPr>
              <a:t>e o </a:t>
            </a:r>
            <a:br>
              <a:rPr lang="pt-BR" sz="4000" cap="none" dirty="0" smtClean="0">
                <a:latin typeface="Arial Black" pitchFamily="34" charset="0"/>
              </a:rPr>
            </a:br>
            <a:r>
              <a:rPr lang="pt-BR" sz="4000" cap="none" dirty="0" smtClean="0">
                <a:latin typeface="Arial Black" pitchFamily="34" charset="0"/>
              </a:rPr>
              <a:t>aparato repressivo</a:t>
            </a:r>
            <a:r>
              <a:rPr lang="pt-BR" sz="4000" cap="none" dirty="0" smtClean="0">
                <a:latin typeface="Arial Black" pitchFamily="34" charset="0"/>
              </a:rPr>
              <a:t/>
            </a:r>
            <a:br>
              <a:rPr lang="pt-BR" sz="4000" cap="none" dirty="0" smtClean="0">
                <a:latin typeface="Arial Black" pitchFamily="34" charset="0"/>
              </a:rPr>
            </a:br>
            <a:r>
              <a:rPr lang="pt-BR" sz="4000" cap="none" dirty="0" smtClean="0">
                <a:latin typeface="Arial Black" pitchFamily="34" charset="0"/>
              </a:rPr>
              <a:t>(anos 1970)</a:t>
            </a:r>
            <a:endParaRPr lang="en-US" sz="4000" cap="none" dirty="0">
              <a:latin typeface="Arial Black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286000" y="4267200"/>
            <a:ext cx="6477000" cy="1524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Aula Expositiva – Escola do Parlamento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Dra. Janaína de Almeida Teles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 Black" pitchFamily="34" charset="0"/>
              </a:rPr>
              <a:t>O desaparecimento </a:t>
            </a:r>
            <a:r>
              <a:rPr lang="pt-BR" sz="3200" b="1" dirty="0" smtClean="0">
                <a:latin typeface="Arial Black" pitchFamily="34" charset="0"/>
              </a:rPr>
              <a:t>forçado: </a:t>
            </a:r>
            <a:r>
              <a:rPr lang="pt-BR" sz="3200" b="1" dirty="0" smtClean="0">
                <a:latin typeface="Arial Black" pitchFamily="34" charset="0"/>
              </a:rPr>
              <a:t/>
            </a:r>
            <a:br>
              <a:rPr lang="pt-BR" sz="3200" b="1" dirty="0" smtClean="0">
                <a:latin typeface="Arial Black" pitchFamily="34" charset="0"/>
              </a:rPr>
            </a:br>
            <a:r>
              <a:rPr lang="pt-BR" sz="2800" b="1" dirty="0" smtClean="0">
                <a:latin typeface="Arial Black" pitchFamily="34" charset="0"/>
              </a:rPr>
              <a:t>uma estratégia repressiva “eficiente” 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873752"/>
          </a:xfrm>
        </p:spPr>
        <p:txBody>
          <a:bodyPr>
            <a:noAutofit/>
          </a:bodyPr>
          <a:lstStyle/>
          <a:p>
            <a:r>
              <a:rPr lang="pt-BR" sz="2700" dirty="0" smtClean="0"/>
              <a:t>As estratégias repressivas desenvolvidas pela ditadura tinham por objetivo obter maior controle social com o menor custo político possível.</a:t>
            </a:r>
          </a:p>
          <a:p>
            <a:r>
              <a:rPr lang="pt-BR" sz="2700" dirty="0" smtClean="0"/>
              <a:t>Entre </a:t>
            </a:r>
            <a:r>
              <a:rPr lang="pt-BR" sz="2700" dirty="0" smtClean="0"/>
              <a:t>1970 </a:t>
            </a:r>
            <a:r>
              <a:rPr lang="pt-BR" sz="2700" dirty="0" smtClean="0"/>
              <a:t>e </a:t>
            </a:r>
            <a:r>
              <a:rPr lang="pt-BR" sz="2700" dirty="0" smtClean="0"/>
              <a:t>1971, </a:t>
            </a:r>
            <a:r>
              <a:rPr lang="pt-BR" sz="2700" dirty="0" smtClean="0"/>
              <a:t>a repercussão internacional (e </a:t>
            </a:r>
            <a:r>
              <a:rPr lang="pt-BR" sz="2700" dirty="0" smtClean="0"/>
              <a:t>nacional</a:t>
            </a:r>
            <a:r>
              <a:rPr lang="pt-BR" sz="2700" dirty="0" smtClean="0"/>
              <a:t>) das denúncias de abusos de direitos humanos no Brasil já era grande.</a:t>
            </a:r>
          </a:p>
          <a:p>
            <a:r>
              <a:rPr lang="pt-BR" sz="2700" dirty="0" smtClean="0"/>
              <a:t>O</a:t>
            </a:r>
            <a:r>
              <a:rPr lang="pt-BR" sz="2700" dirty="0" smtClean="0"/>
              <a:t>s </a:t>
            </a:r>
            <a:r>
              <a:rPr lang="pt-BR" sz="2700" dirty="0" smtClean="0"/>
              <a:t>primeiros sinais de desgaste político decorrente do declínio do </a:t>
            </a:r>
            <a:r>
              <a:rPr lang="pt-BR" sz="2700" dirty="0" smtClean="0"/>
              <a:t>“milagre econômico” </a:t>
            </a:r>
            <a:r>
              <a:rPr lang="pt-BR" sz="2700" dirty="0" smtClean="0"/>
              <a:t>e das denúncias de tortura e assassinatos impulsionaram mudanças na estratégia </a:t>
            </a:r>
            <a:r>
              <a:rPr lang="pt-BR" sz="2700" dirty="0" smtClean="0"/>
              <a:t>repressiva</a:t>
            </a:r>
            <a:r>
              <a:rPr lang="pt-BR" sz="2700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 Black" pitchFamily="34" charset="0"/>
              </a:rPr>
              <a:t>O desaparecimento forçado como </a:t>
            </a:r>
            <a:br>
              <a:rPr lang="pt-BR" sz="3200" b="1" dirty="0" smtClean="0">
                <a:latin typeface="Arial Black" pitchFamily="34" charset="0"/>
              </a:rPr>
            </a:br>
            <a:r>
              <a:rPr lang="pt-BR" sz="3200" b="1" dirty="0" smtClean="0">
                <a:latin typeface="Arial Black" pitchFamily="34" charset="0"/>
              </a:rPr>
              <a:t>estratégia repressiva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 anchor="ctr">
            <a:normAutofit fontScale="92500"/>
          </a:bodyPr>
          <a:lstStyle/>
          <a:p>
            <a:r>
              <a:rPr lang="pt-BR" dirty="0" smtClean="0"/>
              <a:t>O aparato repressivo adota a </a:t>
            </a:r>
            <a:r>
              <a:rPr lang="pt-BR" dirty="0" smtClean="0"/>
              <a:t>prática </a:t>
            </a:r>
            <a:r>
              <a:rPr lang="pt-BR" dirty="0" smtClean="0"/>
              <a:t>do </a:t>
            </a:r>
            <a:r>
              <a:rPr lang="pt-BR" b="1" dirty="0" smtClean="0"/>
              <a:t>desaparecimento forçado </a:t>
            </a:r>
            <a:r>
              <a:rPr lang="pt-BR" dirty="0" smtClean="0"/>
              <a:t>de dissidentes para proteger seus “infiltrados</a:t>
            </a:r>
            <a:r>
              <a:rPr lang="pt-BR" dirty="0" smtClean="0"/>
              <a:t>” e </a:t>
            </a:r>
            <a:r>
              <a:rPr lang="pt-BR" dirty="0" smtClean="0"/>
              <a:t>para não ter que </a:t>
            </a:r>
            <a:r>
              <a:rPr lang="pt-BR" dirty="0" smtClean="0"/>
              <a:t>dar explicações à opinião pública, ao Congresso Nacional ou à OEA</a:t>
            </a:r>
            <a:r>
              <a:rPr lang="pt-BR" dirty="0" smtClean="0"/>
              <a:t>. Possibilitava </a:t>
            </a:r>
            <a:r>
              <a:rPr lang="pt-BR" dirty="0" smtClean="0"/>
              <a:t>o controle da sociedade sem criar mais áreas de conflito e desgaste </a:t>
            </a:r>
            <a:r>
              <a:rPr lang="pt-BR" dirty="0" smtClean="0"/>
              <a:t>político.</a:t>
            </a:r>
            <a:endParaRPr lang="pt-BR" dirty="0" smtClean="0"/>
          </a:p>
          <a:p>
            <a:r>
              <a:rPr lang="pt-BR" dirty="0" smtClean="0"/>
              <a:t>Paralelamente, intensificam-se o uso da censura e de uma sofisticada propaganda governamental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Os desaparecidos surgem no cenário político: </a:t>
            </a:r>
          </a:p>
          <a:p>
            <a:pPr algn="just">
              <a:buNone/>
            </a:pPr>
            <a:r>
              <a:rPr lang="pt-BR" dirty="0" smtClean="0"/>
              <a:t>	não </a:t>
            </a:r>
            <a:r>
              <a:rPr lang="pt-BR" dirty="0" smtClean="0"/>
              <a:t>mais havia a </a:t>
            </a:r>
            <a:r>
              <a:rPr lang="pt-BR" dirty="0" smtClean="0"/>
              <a:t>notícia </a:t>
            </a:r>
            <a:r>
              <a:rPr lang="pt-BR" dirty="0" smtClean="0"/>
              <a:t>da morte, atestados de óbito – essas pessoas perderam seus nomes, perderam a possibilidade de ligação com seu passado, tornando penosa a inscrição dessa experiência na memória coletiva. 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Erosão</a:t>
            </a:r>
            <a:r>
              <a:rPr lang="en-US" b="1" dirty="0" smtClean="0">
                <a:latin typeface="Arial Black" pitchFamily="34" charset="0"/>
              </a:rPr>
              <a:t> de </a:t>
            </a:r>
            <a:r>
              <a:rPr lang="en-US" b="1" dirty="0" err="1" smtClean="0">
                <a:latin typeface="Arial Black" pitchFamily="34" charset="0"/>
              </a:rPr>
              <a:t>legitimidade</a:t>
            </a:r>
            <a:r>
              <a:rPr lang="en-US" b="1" dirty="0" smtClean="0">
                <a:latin typeface="Arial Black" pitchFamily="34" charset="0"/>
              </a:rPr>
              <a:t> e 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en-US" b="1" dirty="0" err="1" smtClean="0">
                <a:latin typeface="Arial Black" pitchFamily="34" charset="0"/>
              </a:rPr>
              <a:t>distensão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política</a:t>
            </a:r>
            <a:r>
              <a:rPr lang="en-US" b="1" dirty="0" smtClean="0">
                <a:latin typeface="Arial Black" pitchFamily="34" charset="0"/>
              </a:rPr>
              <a:t> 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534400" cy="5254752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 smtClean="0"/>
              <a:t>Identifica-se o aumento da </a:t>
            </a:r>
            <a:r>
              <a:rPr lang="pt-BR" b="1" dirty="0" smtClean="0"/>
              <a:t>inflação</a:t>
            </a:r>
            <a:r>
              <a:rPr lang="pt-BR" dirty="0" smtClean="0"/>
              <a:t>: em 1973, </a:t>
            </a:r>
            <a:r>
              <a:rPr lang="en-US" dirty="0" smtClean="0"/>
              <a:t>a </a:t>
            </a:r>
            <a:r>
              <a:rPr lang="en-US" dirty="0" err="1" smtClean="0"/>
              <a:t>inflação</a:t>
            </a:r>
            <a:r>
              <a:rPr lang="en-US" dirty="0" smtClean="0"/>
              <a:t> </a:t>
            </a:r>
            <a:r>
              <a:rPr lang="en-US" dirty="0" err="1" smtClean="0"/>
              <a:t>oficial</a:t>
            </a:r>
            <a:r>
              <a:rPr lang="en-US" dirty="0" smtClean="0"/>
              <a:t> era </a:t>
            </a:r>
            <a:r>
              <a:rPr lang="en-US" dirty="0" err="1" smtClean="0"/>
              <a:t>calculada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16%, </a:t>
            </a:r>
            <a:r>
              <a:rPr lang="en-US" dirty="0" err="1" smtClean="0"/>
              <a:t>enquanto</a:t>
            </a:r>
            <a:r>
              <a:rPr lang="en-US" dirty="0" smtClean="0"/>
              <a:t> a </a:t>
            </a:r>
            <a:r>
              <a:rPr lang="en-US" dirty="0" err="1" smtClean="0"/>
              <a:t>taxa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smtClean="0"/>
              <a:t>DIEESE </a:t>
            </a:r>
            <a:r>
              <a:rPr lang="en-US" dirty="0" err="1" smtClean="0"/>
              <a:t>girou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de 26%.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smtClean="0"/>
              <a:t>1971, </a:t>
            </a:r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mascarava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r>
              <a:rPr lang="en-US" dirty="0" smtClean="0"/>
              <a:t> </a:t>
            </a:r>
            <a:r>
              <a:rPr lang="en-US" dirty="0" err="1" smtClean="0"/>
              <a:t>relativos</a:t>
            </a:r>
            <a:r>
              <a:rPr lang="en-US" dirty="0" smtClean="0"/>
              <a:t> à </a:t>
            </a:r>
            <a:r>
              <a:rPr lang="en-US" dirty="0" err="1" smtClean="0"/>
              <a:t>inflação</a:t>
            </a:r>
            <a:r>
              <a:rPr lang="en-US" dirty="0" smtClean="0"/>
              <a:t>. </a:t>
            </a:r>
            <a:endParaRPr lang="pt-BR" dirty="0" smtClean="0"/>
          </a:p>
          <a:p>
            <a:r>
              <a:rPr lang="en-US" dirty="0" err="1" smtClean="0"/>
              <a:t>Inflação</a:t>
            </a:r>
            <a:r>
              <a:rPr lang="en-US" dirty="0" smtClean="0"/>
              <a:t>: o </a:t>
            </a:r>
            <a:r>
              <a:rPr lang="en-US" dirty="0" err="1" smtClean="0"/>
              <a:t>impulso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acumular</a:t>
            </a:r>
            <a:r>
              <a:rPr lang="en-US" dirty="0" smtClean="0"/>
              <a:t>, </a:t>
            </a:r>
            <a:r>
              <a:rPr lang="en-US" dirty="0" err="1" smtClean="0"/>
              <a:t>decorrente</a:t>
            </a:r>
            <a:r>
              <a:rPr lang="en-US" dirty="0" smtClean="0"/>
              <a:t> do </a:t>
            </a:r>
            <a:r>
              <a:rPr lang="en-US" dirty="0" err="1" smtClean="0"/>
              <a:t>crescimento</a:t>
            </a:r>
            <a:r>
              <a:rPr lang="en-US" dirty="0" smtClean="0"/>
              <a:t> </a:t>
            </a:r>
            <a:r>
              <a:rPr lang="en-US" dirty="0" err="1" smtClean="0"/>
              <a:t>econ</a:t>
            </a:r>
            <a:r>
              <a:rPr lang="en-US" dirty="0" err="1" smtClean="0"/>
              <a:t>ô</a:t>
            </a:r>
            <a:r>
              <a:rPr lang="en-US" dirty="0" err="1" smtClean="0"/>
              <a:t>mico</a:t>
            </a:r>
            <a:r>
              <a:rPr lang="en-US" dirty="0" smtClean="0"/>
              <a:t> do “</a:t>
            </a:r>
            <a:r>
              <a:rPr lang="en-US" dirty="0" err="1" smtClean="0"/>
              <a:t>Milagre</a:t>
            </a:r>
            <a:r>
              <a:rPr lang="en-US" dirty="0" smtClean="0"/>
              <a:t>”,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sustenta</a:t>
            </a:r>
            <a:r>
              <a:rPr lang="en-US" dirty="0" smtClean="0"/>
              <a:t>. </a:t>
            </a:r>
            <a:r>
              <a:rPr lang="en-US" dirty="0" err="1" smtClean="0"/>
              <a:t>Faltavam</a:t>
            </a:r>
            <a:r>
              <a:rPr lang="en-US" dirty="0" smtClean="0"/>
              <a:t> </a:t>
            </a:r>
            <a:r>
              <a:rPr lang="en-US" dirty="0" err="1" smtClean="0"/>
              <a:t>mão</a:t>
            </a:r>
            <a:r>
              <a:rPr lang="en-US" dirty="0" smtClean="0"/>
              <a:t> de </a:t>
            </a:r>
            <a:r>
              <a:rPr lang="en-US" dirty="0" err="1" smtClean="0"/>
              <a:t>obra</a:t>
            </a:r>
            <a:r>
              <a:rPr lang="en-US" dirty="0" smtClean="0"/>
              <a:t> </a:t>
            </a:r>
            <a:r>
              <a:rPr lang="en-US" dirty="0" err="1" smtClean="0"/>
              <a:t>especializada</a:t>
            </a:r>
            <a:r>
              <a:rPr lang="en-US" dirty="0" smtClean="0"/>
              <a:t>, </a:t>
            </a:r>
            <a:r>
              <a:rPr lang="en-US" dirty="0" err="1" smtClean="0"/>
              <a:t>matéria</a:t>
            </a:r>
            <a:r>
              <a:rPr lang="en-US" dirty="0" smtClean="0"/>
              <a:t> prima, </a:t>
            </a:r>
            <a:r>
              <a:rPr lang="en-US" dirty="0" err="1" smtClean="0"/>
              <a:t>insumos</a:t>
            </a:r>
            <a:r>
              <a:rPr lang="en-US" dirty="0" smtClean="0"/>
              <a:t>, </a:t>
            </a:r>
            <a:r>
              <a:rPr lang="en-US" dirty="0" err="1" smtClean="0"/>
              <a:t>transporte</a:t>
            </a:r>
            <a:r>
              <a:rPr lang="en-US" dirty="0" smtClean="0"/>
              <a:t>, </a:t>
            </a:r>
            <a:r>
              <a:rPr lang="en-US" dirty="0" err="1" smtClean="0"/>
              <a:t>tecnologia</a:t>
            </a:r>
            <a:r>
              <a:rPr lang="en-US" dirty="0" smtClean="0"/>
              <a:t> etc.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1973,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econômico</a:t>
            </a:r>
            <a:r>
              <a:rPr lang="en-US" dirty="0" smtClean="0"/>
              <a:t> </a:t>
            </a:r>
            <a:r>
              <a:rPr lang="en-US" dirty="0" err="1" smtClean="0"/>
              <a:t>atingiriam</a:t>
            </a:r>
            <a:r>
              <a:rPr lang="en-US" dirty="0" smtClean="0"/>
              <a:t> </a:t>
            </a:r>
            <a:r>
              <a:rPr lang="en-US" dirty="0" err="1" smtClean="0"/>
              <a:t>proporções</a:t>
            </a:r>
            <a:r>
              <a:rPr lang="en-US" dirty="0" smtClean="0"/>
              <a:t> </a:t>
            </a:r>
            <a:r>
              <a:rPr lang="en-US" dirty="0" err="1" smtClean="0"/>
              <a:t>alarmantes</a:t>
            </a:r>
            <a:r>
              <a:rPr lang="en-US" dirty="0" smtClean="0"/>
              <a:t>. De </a:t>
            </a:r>
            <a:r>
              <a:rPr lang="en-US" dirty="0" err="1" smtClean="0"/>
              <a:t>acordo</a:t>
            </a:r>
            <a:r>
              <a:rPr lang="en-US" dirty="0" smtClean="0"/>
              <a:t> com o IBGE</a:t>
            </a:r>
            <a:r>
              <a:rPr lang="en-US" dirty="0" smtClean="0"/>
              <a:t>, </a:t>
            </a:r>
            <a:r>
              <a:rPr lang="en-US" dirty="0" smtClean="0"/>
              <a:t>43%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ganhava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equivalente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salário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,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29% </a:t>
            </a:r>
            <a:r>
              <a:rPr lang="en-US" dirty="0" err="1" smtClean="0"/>
              <a:t>ganhava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quantia</a:t>
            </a:r>
            <a:r>
              <a:rPr lang="en-US" dirty="0" smtClean="0"/>
              <a:t> entre um 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salários</a:t>
            </a:r>
            <a:r>
              <a:rPr lang="en-US" dirty="0" smtClean="0"/>
              <a:t> </a:t>
            </a:r>
            <a:r>
              <a:rPr lang="en-US" dirty="0" err="1" smtClean="0"/>
              <a:t>mínimos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smtClean="0"/>
              <a:t>debate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</a:t>
            </a:r>
            <a:r>
              <a:rPr lang="en-US" dirty="0" err="1" smtClean="0"/>
              <a:t>passaram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ocupar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mídia</a:t>
            </a:r>
            <a:r>
              <a:rPr lang="en-US" dirty="0" smtClean="0"/>
              <a:t>. Os </a:t>
            </a:r>
            <a:r>
              <a:rPr lang="en-US" i="1" dirty="0" err="1" smtClean="0"/>
              <a:t>setores</a:t>
            </a:r>
            <a:r>
              <a:rPr lang="en-US" i="1" dirty="0" smtClean="0"/>
              <a:t> </a:t>
            </a:r>
            <a:r>
              <a:rPr lang="en-US" i="1" dirty="0" err="1" smtClean="0"/>
              <a:t>médios</a:t>
            </a:r>
            <a:r>
              <a:rPr lang="en-US" i="1" dirty="0" smtClean="0"/>
              <a:t> </a:t>
            </a:r>
            <a:r>
              <a:rPr lang="en-US" dirty="0" err="1" smtClean="0"/>
              <a:t>começaram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inquietar</a:t>
            </a:r>
            <a:r>
              <a:rPr lang="en-US" dirty="0" smtClean="0"/>
              <a:t>-se com </a:t>
            </a:r>
            <a:r>
              <a:rPr lang="en-US" dirty="0" smtClean="0"/>
              <a:t>o </a:t>
            </a:r>
            <a:r>
              <a:rPr lang="en-US" dirty="0" err="1" smtClean="0"/>
              <a:t>início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econômicos</a:t>
            </a:r>
            <a:r>
              <a:rPr lang="en-US" dirty="0" smtClean="0"/>
              <a:t> </a:t>
            </a:r>
            <a:r>
              <a:rPr lang="en-US" dirty="0" err="1" smtClean="0"/>
              <a:t>sérios</a:t>
            </a:r>
            <a:r>
              <a:rPr lang="en-US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 anchor="ctr"/>
          <a:lstStyle/>
          <a:p>
            <a:pPr algn="ctr"/>
            <a:r>
              <a:rPr lang="pt-BR" dirty="0" smtClean="0">
                <a:latin typeface="Arial Black" pitchFamily="34" charset="0"/>
              </a:rPr>
              <a:t>Apagando os </a:t>
            </a:r>
            <a:r>
              <a:rPr lang="pt-BR" dirty="0" smtClean="0">
                <a:latin typeface="Arial Black" pitchFamily="34" charset="0"/>
              </a:rPr>
              <a:t>vestígios </a:t>
            </a:r>
            <a:r>
              <a:rPr lang="pt-BR" dirty="0" smtClean="0">
                <a:latin typeface="Arial Black" pitchFamily="34" charset="0"/>
              </a:rPr>
              <a:t>do passado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5254752"/>
          </a:xfrm>
        </p:spPr>
        <p:txBody>
          <a:bodyPr anchor="ctr">
            <a:normAutofit/>
          </a:bodyPr>
          <a:lstStyle/>
          <a:p>
            <a:r>
              <a:rPr lang="en-US" dirty="0" err="1" smtClean="0"/>
              <a:t>Surgem</a:t>
            </a:r>
            <a:r>
              <a:rPr lang="en-US" dirty="0" smtClean="0"/>
              <a:t> as </a:t>
            </a:r>
            <a:r>
              <a:rPr lang="en-US" dirty="0" err="1" smtClean="0"/>
              <a:t>propostas</a:t>
            </a:r>
            <a:r>
              <a:rPr lang="en-US" dirty="0" smtClean="0"/>
              <a:t> de </a:t>
            </a:r>
            <a:r>
              <a:rPr lang="pt-BR" b="1" dirty="0" smtClean="0"/>
              <a:t>distensão política</a:t>
            </a:r>
            <a:r>
              <a:rPr lang="pt-BR" dirty="0" smtClean="0"/>
              <a:t>. O regime tentava negociar exigências da oposição de elite, para ampliar sua base de sustentação, mantendo-se a aplicação seletiva do poder coercitivo. </a:t>
            </a:r>
          </a:p>
          <a:p>
            <a:r>
              <a:rPr lang="pt-BR" dirty="0" smtClean="0"/>
              <a:t>A “teoria da distensão” e as políticas derivadas dela se constituíram na derradeira busca de </a:t>
            </a:r>
            <a:r>
              <a:rPr lang="pt-BR" b="1" dirty="0" smtClean="0"/>
              <a:t>legitimação do regime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opção</a:t>
            </a:r>
            <a:r>
              <a:rPr lang="en-US" dirty="0" smtClean="0"/>
              <a:t> </a:t>
            </a:r>
            <a:r>
              <a:rPr lang="en-US" dirty="0" err="1" smtClean="0"/>
              <a:t>mostrou</a:t>
            </a:r>
            <a:r>
              <a:rPr lang="en-US" dirty="0" smtClean="0"/>
              <a:t>-se um </a:t>
            </a:r>
            <a:r>
              <a:rPr lang="en-US" dirty="0" err="1" smtClean="0"/>
              <a:t>engenhoso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militares</a:t>
            </a:r>
            <a:r>
              <a:rPr lang="en-US" dirty="0" smtClean="0"/>
              <a:t> no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. </a:t>
            </a:r>
            <a:r>
              <a:rPr lang="en-US" dirty="0" err="1" smtClean="0"/>
              <a:t>Ao</a:t>
            </a:r>
            <a:r>
              <a:rPr lang="en-US" dirty="0" smtClean="0"/>
              <a:t> final do </a:t>
            </a:r>
            <a:r>
              <a:rPr lang="en-US" dirty="0" err="1" smtClean="0"/>
              <a:t>governo</a:t>
            </a:r>
            <a:r>
              <a:rPr lang="en-US" dirty="0" smtClean="0"/>
              <a:t> Geisel, </a:t>
            </a:r>
            <a:r>
              <a:rPr lang="en-US" dirty="0" err="1" smtClean="0"/>
              <a:t>assistiu</a:t>
            </a:r>
            <a:r>
              <a:rPr lang="en-US" dirty="0" smtClean="0"/>
              <a:t>-s à </a:t>
            </a:r>
            <a:r>
              <a:rPr lang="en-US" dirty="0" err="1" smtClean="0"/>
              <a:t>revogação</a:t>
            </a:r>
            <a:r>
              <a:rPr lang="en-US" dirty="0" smtClean="0"/>
              <a:t> do AI-5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Emenda</a:t>
            </a:r>
            <a:r>
              <a:rPr lang="en-US" dirty="0" smtClean="0"/>
              <a:t> </a:t>
            </a:r>
            <a:r>
              <a:rPr lang="en-US" dirty="0" err="1" smtClean="0"/>
              <a:t>Constitucional</a:t>
            </a:r>
            <a:r>
              <a:rPr lang="en-US" dirty="0" smtClean="0"/>
              <a:t> no.11 (</a:t>
            </a:r>
            <a:r>
              <a:rPr lang="en-US" dirty="0" err="1" smtClean="0"/>
              <a:t>mantendo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amplos</a:t>
            </a:r>
            <a:r>
              <a:rPr lang="en-US" dirty="0" smtClean="0"/>
              <a:t> </a:t>
            </a:r>
            <a:r>
              <a:rPr lang="en-US" dirty="0" err="1" smtClean="0"/>
              <a:t>poderes</a:t>
            </a:r>
            <a:r>
              <a:rPr lang="en-US" dirty="0" smtClean="0"/>
              <a:t> do </a:t>
            </a:r>
            <a:r>
              <a:rPr lang="en-US" dirty="0" err="1" smtClean="0"/>
              <a:t>Executivo</a:t>
            </a:r>
            <a:r>
              <a:rPr lang="en-US" dirty="0" smtClean="0"/>
              <a:t>).</a:t>
            </a:r>
            <a:endParaRPr lang="pt-B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 </a:t>
            </a:r>
            <a:r>
              <a:rPr lang="pt-BR" dirty="0" smtClean="0">
                <a:latin typeface="Arial Black" pitchFamily="34" charset="0"/>
              </a:rPr>
              <a:t>vala clandestina </a:t>
            </a:r>
            <a:r>
              <a:rPr lang="pt-BR" dirty="0" smtClean="0">
                <a:latin typeface="Arial Black" pitchFamily="34" charset="0"/>
              </a:rPr>
              <a:t>de </a:t>
            </a:r>
            <a:r>
              <a:rPr lang="pt-BR" dirty="0" smtClean="0">
                <a:latin typeface="Arial Black" pitchFamily="34" charset="0"/>
              </a:rPr>
              <a:t>Perus: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apagando os vestígios do passado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8737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Em 1975, os restos mortais enterrados nas quadras 1 e 2 da gleba 1 do cemitério de Perus, de uso para indigentes, foram exumados e permaneceram seis meses na sala da administração. </a:t>
            </a:r>
          </a:p>
          <a:p>
            <a:r>
              <a:rPr lang="pt-BR" dirty="0" smtClean="0"/>
              <a:t>Além das vítimas da repressão política, estavam enterradas nessas quadras as vítimas do </a:t>
            </a:r>
            <a:r>
              <a:rPr lang="pt-BR" i="1" dirty="0" smtClean="0"/>
              <a:t>Esquadrão da Morte </a:t>
            </a:r>
            <a:r>
              <a:rPr lang="pt-BR" dirty="0" smtClean="0"/>
              <a:t>e as crianças mortas pelo surto de </a:t>
            </a:r>
            <a:r>
              <a:rPr lang="pt-BR" i="1" dirty="0" smtClean="0"/>
              <a:t>meningite</a:t>
            </a:r>
            <a:r>
              <a:rPr lang="pt-BR" dirty="0" smtClean="0"/>
              <a:t> que atingiu São Paulo – e havia sido abafada pelas autoridades. </a:t>
            </a:r>
          </a:p>
          <a:p>
            <a:r>
              <a:rPr lang="pt-BR" dirty="0" smtClean="0"/>
              <a:t>Durante </a:t>
            </a:r>
            <a:r>
              <a:rPr lang="pt-BR" dirty="0" smtClean="0"/>
              <a:t>1975, as tentativas </a:t>
            </a:r>
            <a:r>
              <a:rPr lang="pt-BR" dirty="0" smtClean="0"/>
              <a:t>de construir um crematório para indigentes e de mudar a legislação, que permitisse essa prática, foram frustradas. </a:t>
            </a:r>
          </a:p>
          <a:p>
            <a:r>
              <a:rPr lang="pt-BR" dirty="0" smtClean="0"/>
              <a:t>Devido à dificuldade de transportar 1.049 ossadas sem despertar suspeitas, determinou-se a </a:t>
            </a:r>
            <a:r>
              <a:rPr lang="pt-BR" dirty="0" smtClean="0"/>
              <a:t>feitura </a:t>
            </a:r>
            <a:r>
              <a:rPr lang="pt-BR" dirty="0" smtClean="0"/>
              <a:t>de uma vala clandestina naquele cemitério, em 1976.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3810000" cy="762000"/>
          </a:xfrm>
        </p:spPr>
        <p:txBody>
          <a:bodyPr/>
          <a:lstStyle/>
          <a:p>
            <a:pPr algn="ctr"/>
            <a:r>
              <a:rPr lang="pt-BR" sz="1400" b="0" dirty="0" smtClean="0">
                <a:latin typeface="Trebuchet MS" pitchFamily="34" charset="0"/>
              </a:rPr>
              <a:t>Primeiro cartaz do CBA dedicado aos </a:t>
            </a:r>
          </a:p>
          <a:p>
            <a:pPr algn="ctr"/>
            <a:r>
              <a:rPr lang="pt-BR" sz="1400" b="0" dirty="0" smtClean="0">
                <a:latin typeface="Trebuchet MS" pitchFamily="34" charset="0"/>
              </a:rPr>
              <a:t>desaparecidos políticos (1978).</a:t>
            </a:r>
            <a:endParaRPr lang="pt-BR" sz="1400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latin typeface="Arial Black" pitchFamily="34" charset="0"/>
              </a:rPr>
              <a:t/>
            </a:r>
            <a:br>
              <a:rPr lang="pt-BR" sz="28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/>
            </a:r>
            <a:br>
              <a:rPr lang="pt-BR" sz="28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/>
            </a:r>
            <a:br>
              <a:rPr lang="pt-BR" sz="2800" dirty="0" smtClean="0">
                <a:latin typeface="Arial Black" pitchFamily="34" charset="0"/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200" dirty="0" smtClean="0">
                <a:latin typeface="Arial Black" pitchFamily="34" charset="0"/>
              </a:rPr>
              <a:t> </a:t>
            </a:r>
            <a:r>
              <a:rPr lang="pt-BR" sz="2700" dirty="0" smtClean="0">
                <a:latin typeface="Arial Black" pitchFamily="34" charset="0"/>
              </a:rPr>
              <a:t>As campanhas de propaganda da ditadura e </a:t>
            </a:r>
            <a:br>
              <a:rPr lang="pt-BR" sz="2700" dirty="0" smtClean="0">
                <a:latin typeface="Arial Black" pitchFamily="34" charset="0"/>
              </a:rPr>
            </a:br>
            <a:r>
              <a:rPr lang="pt-BR" sz="2700" dirty="0" smtClean="0">
                <a:latin typeface="Arial Black" pitchFamily="34" charset="0"/>
              </a:rPr>
              <a:t>os desaparecidos políticos</a:t>
            </a:r>
            <a:endParaRPr lang="en-US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E:\Meus documentos\Aula Janaína\CP2 – 6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600200"/>
            <a:ext cx="3886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"/>
          </p:nvPr>
        </p:nvSpPr>
        <p:spPr>
          <a:xfrm>
            <a:off x="0" y="1143000"/>
            <a:ext cx="4495800" cy="1143000"/>
          </a:xfrm>
        </p:spPr>
        <p:txBody>
          <a:bodyPr>
            <a:normAutofit lnSpcReduction="10000"/>
          </a:bodyPr>
          <a:lstStyle/>
          <a:p>
            <a:pPr algn="ctr"/>
            <a:endParaRPr lang="pt-BR" dirty="0" smtClean="0">
              <a:latin typeface="Trebuchet MS" pitchFamily="34" charset="0"/>
            </a:endParaRPr>
          </a:p>
          <a:p>
            <a:pPr algn="ctr"/>
            <a:r>
              <a:rPr lang="pt-BR" sz="1400" b="0" dirty="0" smtClean="0">
                <a:latin typeface="Trebuchet MS" pitchFamily="34" charset="0"/>
              </a:rPr>
              <a:t>A Campanha da </a:t>
            </a:r>
            <a:r>
              <a:rPr lang="pt-BR" sz="1400" b="0" dirty="0" err="1" smtClean="0">
                <a:latin typeface="Trebuchet MS" pitchFamily="34" charset="0"/>
              </a:rPr>
              <a:t>Aerp</a:t>
            </a:r>
            <a:r>
              <a:rPr lang="pt-BR" sz="1400" b="0" dirty="0" smtClean="0">
                <a:latin typeface="Trebuchet MS" pitchFamily="34" charset="0"/>
              </a:rPr>
              <a:t> de 1972: “Você constrói  o Brasil”. Embaixo, cartazes de “Terroristas Procurados”</a:t>
            </a:r>
          </a:p>
          <a:p>
            <a:endParaRPr lang="pt-BR" dirty="0"/>
          </a:p>
        </p:txBody>
      </p:sp>
      <p:pic>
        <p:nvPicPr>
          <p:cNvPr id="5" name="Picture 3" descr="E:\Meus documentos\Aula Janaína\Cartaz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As campanhas de propaganda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da ditadura: </a:t>
            </a:r>
            <a:r>
              <a:rPr lang="pt-BR" sz="3200" dirty="0" smtClean="0">
                <a:latin typeface="Arial Black" pitchFamily="34" charset="0"/>
              </a:rPr>
              <a:t>ufanismo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7" name="Espaço Reservado para Conteúdo 3" descr="Sujismund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819400"/>
            <a:ext cx="3276600" cy="4038600"/>
          </a:xfrm>
        </p:spPr>
      </p:pic>
      <p:pic>
        <p:nvPicPr>
          <p:cNvPr id="8" name="Picture 2" descr="E:\Meus documentos\Aula Janaína\Pra Frente Brasi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0" y="2209800"/>
            <a:ext cx="373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152400" y="1524000"/>
            <a:ext cx="4343400" cy="1371600"/>
          </a:xfrm>
        </p:spPr>
        <p:txBody>
          <a:bodyPr/>
          <a:lstStyle/>
          <a:p>
            <a:r>
              <a:rPr lang="pt-BR" sz="1400" b="0" dirty="0" smtClean="0">
                <a:latin typeface="Trebuchet MS" pitchFamily="34" charset="0"/>
              </a:rPr>
              <a:t>Campanha da Agência Especial de Relações Públicas (</a:t>
            </a:r>
            <a:r>
              <a:rPr lang="pt-BR" sz="1400" b="0" dirty="0" err="1" smtClean="0">
                <a:latin typeface="Trebuchet MS" pitchFamily="34" charset="0"/>
              </a:rPr>
              <a:t>Aerp</a:t>
            </a:r>
            <a:r>
              <a:rPr lang="pt-BR" sz="1400" b="0" dirty="0" smtClean="0">
                <a:latin typeface="Trebuchet MS" pitchFamily="34" charset="0"/>
              </a:rPr>
              <a:t>) de 1972: campanhas políticas sutis, travestidas de campanhas voltadas à saúde pública e ao bem estar da população.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3657600" cy="914400"/>
          </a:xfrm>
        </p:spPr>
        <p:txBody>
          <a:bodyPr>
            <a:normAutofit fontScale="70000" lnSpcReduction="20000"/>
          </a:bodyPr>
          <a:lstStyle/>
          <a:p>
            <a:endParaRPr lang="pt-BR" sz="1400" b="0" dirty="0" smtClean="0">
              <a:latin typeface="Trebuchet MS" pitchFamily="34" charset="0"/>
            </a:endParaRPr>
          </a:p>
          <a:p>
            <a:pPr algn="r"/>
            <a:r>
              <a:rPr lang="pt-BR" b="0" dirty="0" smtClean="0">
                <a:latin typeface="Trebuchet MS" pitchFamily="34" charset="0"/>
              </a:rPr>
              <a:t>General Médici no ônibus da seleção brasileira de futebol, em 1970: fomentando o ufanismo</a:t>
            </a:r>
            <a:r>
              <a:rPr lang="pt-BR" sz="1900" b="0" dirty="0" smtClean="0">
                <a:latin typeface="Trebuchet MS" pitchFamily="34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02235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 Black" pitchFamily="34" charset="0"/>
              </a:rPr>
              <a:t>Militantes assassinados pela repressão Política e enterrados como indigentes</a:t>
            </a:r>
            <a:endParaRPr lang="pt-BR" sz="2800" dirty="0">
              <a:latin typeface="Arial Black" pitchFamily="34" charset="0"/>
            </a:endParaRPr>
          </a:p>
        </p:txBody>
      </p:sp>
      <p:pic>
        <p:nvPicPr>
          <p:cNvPr id="8" name="Picture 3" descr="E:\Meus documentos\Aula Janaína\Joaquim Alencar de Seixas Mor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7281" y="2362200"/>
            <a:ext cx="25374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295400"/>
            <a:ext cx="3962400" cy="932688"/>
          </a:xfrm>
        </p:spPr>
        <p:txBody>
          <a:bodyPr/>
          <a:lstStyle/>
          <a:p>
            <a:pPr algn="ctr"/>
            <a:r>
              <a:rPr lang="pt-BR" sz="1400" b="0" dirty="0" smtClean="0">
                <a:latin typeface="Trebuchet MS" pitchFamily="34" charset="0"/>
              </a:rPr>
              <a:t>Joaquim Alencar de Seixas,  dirigente do MRT (Movimento </a:t>
            </a:r>
            <a:r>
              <a:rPr lang="pt-BR" sz="1400" b="0" dirty="0" err="1" smtClean="0">
                <a:latin typeface="Trebuchet MS" pitchFamily="34" charset="0"/>
              </a:rPr>
              <a:t>RevolucionarioTiradentes</a:t>
            </a:r>
            <a:r>
              <a:rPr lang="pt-BR" sz="1400" b="0" dirty="0" smtClean="0">
                <a:latin typeface="Trebuchet MS" pitchFamily="34" charset="0"/>
              </a:rPr>
              <a:t>)</a:t>
            </a:r>
            <a:endParaRPr lang="pt-BR" sz="1400" b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876800" y="1828800"/>
            <a:ext cx="3657600" cy="1295400"/>
          </a:xfrm>
        </p:spPr>
        <p:txBody>
          <a:bodyPr/>
          <a:lstStyle/>
          <a:p>
            <a:pPr algn="ctr"/>
            <a:r>
              <a:rPr lang="pt-BR" sz="1400" b="0" dirty="0" smtClean="0">
                <a:latin typeface="Trebuchet MS" pitchFamily="34" charset="0"/>
              </a:rPr>
              <a:t>Joaquim Alencar de Seixas, assassinado em  abril de1971, e </a:t>
            </a:r>
            <a:r>
              <a:rPr lang="pt-BR" sz="1400" b="0" dirty="0" err="1" smtClean="0">
                <a:latin typeface="Trebuchet MS" pitchFamily="34" charset="0"/>
              </a:rPr>
              <a:t>entrerrado</a:t>
            </a:r>
            <a:r>
              <a:rPr lang="pt-BR" sz="1400" b="0" dirty="0" smtClean="0">
                <a:latin typeface="Trebuchet MS" pitchFamily="34" charset="0"/>
              </a:rPr>
              <a:t> como indigente no Cemitério de Perus.</a:t>
            </a:r>
          </a:p>
          <a:p>
            <a:endParaRPr lang="pt-BR" dirty="0"/>
          </a:p>
        </p:txBody>
      </p:sp>
      <p:pic>
        <p:nvPicPr>
          <p:cNvPr id="7" name="Picture 2" descr="E:\Meus documentos\Aula Janaína\Joaquim Alencar de Seixa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Meus documentos\Aula Janaína\Joaquim Alencar de Seixas Mo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pPr algn="ctr"/>
            <a:r>
              <a:rPr lang="pt-BR" dirty="0" smtClean="0">
                <a:latin typeface="Arial Black" pitchFamily="34" charset="0"/>
              </a:rPr>
              <a:t>A abertura da Vala de Perus (1990)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152400" y="1600200"/>
            <a:ext cx="4267200" cy="990600"/>
          </a:xfrm>
        </p:spPr>
        <p:txBody>
          <a:bodyPr/>
          <a:lstStyle/>
          <a:p>
            <a:r>
              <a:rPr lang="pt-BR" sz="1400" b="0" dirty="0" smtClean="0">
                <a:latin typeface="Arial Rounded MT Bold" pitchFamily="34" charset="0"/>
                <a:ea typeface="Batang" pitchFamily="18" charset="-127"/>
              </a:rPr>
              <a:t>As escavações realizadas em setembro de 1990, na Vala </a:t>
            </a:r>
            <a:r>
              <a:rPr lang="pt-BR" sz="1400" b="0" dirty="0" smtClean="0">
                <a:latin typeface="Arial Rounded MT Bold" pitchFamily="34" charset="0"/>
                <a:ea typeface="Batang" pitchFamily="18" charset="-127"/>
              </a:rPr>
              <a:t>de </a:t>
            </a:r>
            <a:r>
              <a:rPr lang="pt-BR" sz="1400" b="0" dirty="0" smtClean="0">
                <a:latin typeface="Arial Rounded MT Bold" pitchFamily="34" charset="0"/>
                <a:ea typeface="Batang" pitchFamily="18" charset="-127"/>
              </a:rPr>
              <a:t>Perus.</a:t>
            </a:r>
            <a:endParaRPr lang="pt-BR" sz="1400" b="0" dirty="0">
              <a:latin typeface="Arial Rounded MT Bold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4114800" cy="1008888"/>
          </a:xfrm>
          <a:prstGeom prst="roundRect">
            <a:avLst>
              <a:gd name="adj" fmla="val 21515"/>
            </a:avLst>
          </a:prstGeom>
        </p:spPr>
        <p:txBody>
          <a:bodyPr/>
          <a:lstStyle/>
          <a:p>
            <a:pPr algn="r">
              <a:spcBef>
                <a:spcPts val="0"/>
              </a:spcBef>
            </a:pPr>
            <a:endParaRPr lang="pt-BR" sz="1400" b="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r">
              <a:spcBef>
                <a:spcPts val="0"/>
              </a:spcBef>
            </a:pP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Luis </a:t>
            </a:r>
            <a:r>
              <a:rPr lang="pt-BR" sz="1400" b="0" dirty="0" err="1" smtClean="0">
                <a:solidFill>
                  <a:schemeClr val="tx1"/>
                </a:solidFill>
                <a:latin typeface="Arial Rounded MT Bold" pitchFamily="34" charset="0"/>
              </a:rPr>
              <a:t>Fondebrider</a:t>
            </a: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 (EAAF), </a:t>
            </a:r>
            <a:r>
              <a:rPr lang="pt-BR" sz="1400" b="0" dirty="0" err="1" smtClean="0">
                <a:solidFill>
                  <a:schemeClr val="tx1"/>
                </a:solidFill>
                <a:latin typeface="Arial Rounded MT Bold" pitchFamily="34" charset="0"/>
              </a:rPr>
              <a:t>Clyde</a:t>
            </a: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pt-BR" sz="1400" b="0" dirty="0" err="1" smtClean="0">
                <a:solidFill>
                  <a:schemeClr val="tx1"/>
                </a:solidFill>
                <a:latin typeface="Arial Rounded MT Bold" pitchFamily="34" charset="0"/>
              </a:rPr>
              <a:t>Snow</a:t>
            </a: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 (EUA) e </a:t>
            </a: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Luiza </a:t>
            </a: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Erundina </a:t>
            </a: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pt-BR" sz="1400" b="0" dirty="0" smtClean="0">
                <a:solidFill>
                  <a:schemeClr val="tx1"/>
                </a:solidFill>
                <a:latin typeface="Arial Rounded MT Bold" pitchFamily="34" charset="0"/>
              </a:rPr>
              <a:t>acompanham as escavações.</a:t>
            </a:r>
            <a:endParaRPr lang="pt-BR" sz="1400" b="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r"/>
            <a:endParaRPr lang="pt-BR" dirty="0"/>
          </a:p>
        </p:txBody>
      </p:sp>
      <p:pic>
        <p:nvPicPr>
          <p:cNvPr id="8" name="Picture 3" descr="C:\Meus Documentos\Criméia\Jana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3528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Meus Documentos\Criméia\Jana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71" y="2362200"/>
            <a:ext cx="301852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pt-PT" sz="2800" dirty="0" smtClean="0">
                <a:latin typeface="Arial Black" pitchFamily="34" charset="0"/>
              </a:rPr>
              <a:t>a abertura da Vala de Perus: </a:t>
            </a:r>
            <a:r>
              <a:rPr lang="pt-PT" sz="2400" dirty="0" smtClean="0">
                <a:latin typeface="Arial Black" pitchFamily="34" charset="0"/>
              </a:rPr>
              <a:t/>
            </a:r>
            <a:br>
              <a:rPr lang="pt-PT" sz="2400" dirty="0" smtClean="0">
                <a:latin typeface="Arial Black" pitchFamily="34" charset="0"/>
              </a:rPr>
            </a:br>
            <a:r>
              <a:rPr lang="pt-PT" sz="2400" dirty="0" smtClean="0">
                <a:latin typeface="Arial Black" pitchFamily="34" charset="0"/>
              </a:rPr>
              <a:t>o 2º. ato de memória fundamental sobre </a:t>
            </a:r>
            <a:br>
              <a:rPr lang="pt-PT" sz="2400" dirty="0" smtClean="0">
                <a:latin typeface="Arial Black" pitchFamily="34" charset="0"/>
              </a:rPr>
            </a:br>
            <a:r>
              <a:rPr lang="pt-PT" sz="2400" dirty="0" smtClean="0">
                <a:latin typeface="Arial Black" pitchFamily="34" charset="0"/>
              </a:rPr>
              <a:t>a repressão da ditadura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3752"/>
          </a:xfrm>
        </p:spPr>
        <p:txBody>
          <a:bodyPr/>
          <a:lstStyle/>
          <a:p>
            <a:r>
              <a:rPr lang="pt-BR" dirty="0" smtClean="0"/>
              <a:t>A transição brasileira para a democracia ocorreu sem rupturas evidentes, pautada pela conciliação entre as elites civis e militares, após se assegurarem de que não se remexeria profundamente no passado. </a:t>
            </a:r>
          </a:p>
          <a:p>
            <a:r>
              <a:rPr lang="pt-BR" dirty="0" smtClean="0"/>
              <a:t>Esse pacto limitou a apuração dos crimes da ditadura e a constituição das memórias sobre o período. </a:t>
            </a:r>
          </a:p>
          <a:p>
            <a:r>
              <a:rPr lang="pt-BR" dirty="0" smtClean="0"/>
              <a:t>Não obstante, alguns atores sociais buscaram exibir </a:t>
            </a:r>
            <a:r>
              <a:rPr lang="pt-BR" i="1" dirty="0" smtClean="0"/>
              <a:t>marcas simbólicas </a:t>
            </a:r>
            <a:r>
              <a:rPr lang="pt-BR" dirty="0" smtClean="0"/>
              <a:t>e efetivas de rompimento com o período anterior, sistematizando e divulgando as </a:t>
            </a:r>
            <a:r>
              <a:rPr lang="pt-BR" i="1" dirty="0" smtClean="0"/>
              <a:t>denúncias dos crimes da ditadura</a:t>
            </a:r>
            <a:r>
              <a:rPr lang="pt-BR" dirty="0" smtClean="0"/>
              <a:t>, tendo em vista mecanismos de recuperação factual e judicial, bem como das memórias sobre esse período.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96962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 smtClean="0">
                <a:latin typeface="Arial Black" pitchFamily="34" charset="0"/>
              </a:rPr>
              <a:t>As estratégias repressivas da ditadura </a:t>
            </a:r>
            <a:r>
              <a:rPr lang="pt-BR" sz="2400" b="1" dirty="0" smtClean="0">
                <a:latin typeface="Arial Black" pitchFamily="34" charset="0"/>
              </a:rPr>
              <a:t/>
            </a:r>
            <a:br>
              <a:rPr lang="pt-BR" sz="2400" b="1" dirty="0" smtClean="0">
                <a:latin typeface="Arial Black" pitchFamily="34" charset="0"/>
              </a:rPr>
            </a:br>
            <a:r>
              <a:rPr lang="pt-BR" sz="2400" cap="none" dirty="0" smtClean="0">
                <a:latin typeface="Arial Black" pitchFamily="34" charset="0"/>
              </a:rPr>
              <a:t>(anos 1960-1970)</a:t>
            </a:r>
            <a:endParaRPr lang="en-US" cap="none" dirty="0">
              <a:latin typeface="Arial Black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A repressão política exercida durante a ditadura militar brasileira (1964-1988) foi conduzida de maneira seletiva, articulando diversas modalidades que se constituíram num aparato repressivo bastante complexo. </a:t>
            </a:r>
          </a:p>
          <a:p>
            <a:r>
              <a:rPr lang="pt-BR" dirty="0" smtClean="0"/>
              <a:t>O regime se caracterizou por uma dinâmica que oscilava entre ocultar e revelar a violência estatal, combinando a intenção de se </a:t>
            </a:r>
            <a:r>
              <a:rPr lang="pt-BR" i="1" dirty="0" smtClean="0"/>
              <a:t>legitimar</a:t>
            </a:r>
            <a:r>
              <a:rPr lang="pt-BR" dirty="0" smtClean="0"/>
              <a:t> com a necessidade de </a:t>
            </a:r>
            <a:r>
              <a:rPr lang="pt-BR" i="1" dirty="0" smtClean="0"/>
              <a:t>difundir o medo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regime ocultava a tortura institucionalizada e forjava </a:t>
            </a:r>
            <a:r>
              <a:rPr lang="pt-BR" i="1" dirty="0" smtClean="0"/>
              <a:t>casos exemplares</a:t>
            </a:r>
            <a:r>
              <a:rPr lang="pt-BR" dirty="0" smtClean="0"/>
              <a:t> que se configuravam como uma ameaça permanente a todos.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32556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>
                <a:latin typeface="Arial Black" pitchFamily="34" charset="0"/>
              </a:rPr>
              <a:t>a </a:t>
            </a:r>
            <a:r>
              <a:rPr lang="pt-PT" sz="3200" dirty="0" smtClean="0">
                <a:latin typeface="Arial Black" pitchFamily="34" charset="0"/>
              </a:rPr>
              <a:t>abertura da </a:t>
            </a: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>Vala</a:t>
            </a:r>
            <a:r>
              <a:rPr lang="pt-PT" sz="3200" dirty="0" smtClean="0">
                <a:latin typeface="Arial Black" pitchFamily="34" charset="0"/>
              </a:rPr>
              <a:t> </a:t>
            </a:r>
            <a:r>
              <a:rPr lang="pt-PT" sz="3200" dirty="0" smtClean="0">
                <a:latin typeface="Arial Black" pitchFamily="34" charset="0"/>
              </a:rPr>
              <a:t>clandestina </a:t>
            </a:r>
            <a:r>
              <a:rPr lang="pt-PT" sz="3200" dirty="0" smtClean="0">
                <a:latin typeface="Arial Black" pitchFamily="34" charset="0"/>
              </a:rPr>
              <a:t>de </a:t>
            </a:r>
            <a:r>
              <a:rPr lang="pt-PT" sz="3200" dirty="0" smtClean="0">
                <a:latin typeface="Arial Black" pitchFamily="34" charset="0"/>
              </a:rPr>
              <a:t>Perus 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21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segundo</a:t>
            </a:r>
            <a:r>
              <a:rPr lang="en-US" sz="2800" dirty="0" smtClean="0"/>
              <a:t> </a:t>
            </a:r>
            <a:r>
              <a:rPr lang="en-US" sz="2800" dirty="0" err="1" smtClean="0"/>
              <a:t>ato</a:t>
            </a:r>
            <a:r>
              <a:rPr lang="en-US" sz="2800" dirty="0" smtClean="0"/>
              <a:t> </a:t>
            </a:r>
            <a:r>
              <a:rPr lang="en-US" sz="2800" dirty="0" err="1" smtClean="0"/>
              <a:t>memorialístico</a:t>
            </a:r>
            <a:r>
              <a:rPr lang="en-US" sz="2800" dirty="0" smtClean="0"/>
              <a:t> fundamental </a:t>
            </a:r>
            <a:r>
              <a:rPr lang="en-US" sz="2800" dirty="0" err="1" smtClean="0"/>
              <a:t>sobre</a:t>
            </a:r>
            <a:r>
              <a:rPr lang="en-US" sz="2800" dirty="0" smtClean="0"/>
              <a:t> a </a:t>
            </a:r>
            <a:r>
              <a:rPr lang="en-US" sz="2800" dirty="0" err="1" smtClean="0"/>
              <a:t>repressão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ditadura</a:t>
            </a:r>
            <a:r>
              <a:rPr lang="en-US" sz="2800" dirty="0" smtClean="0"/>
              <a:t> no </a:t>
            </a:r>
            <a:r>
              <a:rPr lang="en-US" sz="2800" dirty="0" err="1" smtClean="0"/>
              <a:t>Brasil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a </a:t>
            </a:r>
            <a:r>
              <a:rPr lang="en-US" sz="2800" dirty="0" err="1" smtClean="0"/>
              <a:t>abertura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vala</a:t>
            </a:r>
            <a:r>
              <a:rPr lang="en-US" sz="2800" dirty="0" smtClean="0"/>
              <a:t> </a:t>
            </a:r>
            <a:r>
              <a:rPr lang="en-US" sz="2800" dirty="0" err="1" smtClean="0"/>
              <a:t>clandestina</a:t>
            </a:r>
            <a:r>
              <a:rPr lang="en-US" sz="2800" dirty="0" smtClean="0"/>
              <a:t> de </a:t>
            </a:r>
            <a:r>
              <a:rPr lang="en-US" sz="2800" dirty="0" err="1" smtClean="0"/>
              <a:t>Perus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evento</a:t>
            </a:r>
            <a:r>
              <a:rPr lang="en-US" sz="2800" dirty="0" smtClean="0"/>
              <a:t> </a:t>
            </a:r>
            <a:r>
              <a:rPr lang="en-US" sz="2800" dirty="0" err="1" smtClean="0"/>
              <a:t>pautou</a:t>
            </a:r>
            <a:r>
              <a:rPr lang="en-US" sz="2800" dirty="0" smtClean="0"/>
              <a:t>-se </a:t>
            </a:r>
            <a:r>
              <a:rPr lang="en-US" sz="2800" dirty="0" err="1" smtClean="0"/>
              <a:t>pela</a:t>
            </a:r>
            <a:r>
              <a:rPr lang="en-US" sz="2800" dirty="0" smtClean="0"/>
              <a:t> </a:t>
            </a:r>
            <a:r>
              <a:rPr lang="en-US" sz="2800" dirty="0" err="1" smtClean="0"/>
              <a:t>busca</a:t>
            </a:r>
            <a:r>
              <a:rPr lang="en-US" sz="2800" dirty="0" smtClean="0"/>
              <a:t> dos </a:t>
            </a:r>
            <a:r>
              <a:rPr lang="en-US" sz="2800" dirty="0" err="1" smtClean="0"/>
              <a:t>restos</a:t>
            </a:r>
            <a:r>
              <a:rPr lang="en-US" sz="2800" dirty="0" smtClean="0"/>
              <a:t> </a:t>
            </a:r>
            <a:r>
              <a:rPr lang="en-US" sz="2800" dirty="0" err="1" smtClean="0"/>
              <a:t>mortais</a:t>
            </a:r>
            <a:r>
              <a:rPr lang="en-US" sz="2800" dirty="0" smtClean="0"/>
              <a:t> de </a:t>
            </a:r>
            <a:r>
              <a:rPr lang="en-US" sz="2800" dirty="0" err="1" smtClean="0"/>
              <a:t>militantes</a:t>
            </a:r>
            <a:r>
              <a:rPr lang="en-US" sz="2800" dirty="0" smtClean="0"/>
              <a:t> </a:t>
            </a:r>
            <a:r>
              <a:rPr lang="en-US" sz="2800" dirty="0" err="1" smtClean="0"/>
              <a:t>assassinados</a:t>
            </a:r>
            <a:r>
              <a:rPr lang="en-US" sz="2800" dirty="0" smtClean="0"/>
              <a:t> </a:t>
            </a:r>
            <a:r>
              <a:rPr lang="en-US" sz="2800" dirty="0" err="1" smtClean="0"/>
              <a:t>pelos</a:t>
            </a:r>
            <a:r>
              <a:rPr lang="en-US" sz="2800" dirty="0" smtClean="0"/>
              <a:t> </a:t>
            </a:r>
            <a:r>
              <a:rPr lang="en-US" sz="2800" dirty="0" err="1" smtClean="0"/>
              <a:t>órgãos</a:t>
            </a:r>
            <a:r>
              <a:rPr lang="en-US" sz="2800" dirty="0" smtClean="0"/>
              <a:t> de </a:t>
            </a:r>
            <a:r>
              <a:rPr lang="en-US" sz="2800" dirty="0" err="1" smtClean="0"/>
              <a:t>segurança</a:t>
            </a:r>
            <a:r>
              <a:rPr lang="en-US" sz="2800" dirty="0" smtClean="0"/>
              <a:t> do </a:t>
            </a:r>
            <a:r>
              <a:rPr lang="en-US" sz="2800" dirty="0" err="1" smtClean="0"/>
              <a:t>período</a:t>
            </a:r>
            <a:r>
              <a:rPr lang="en-US" sz="2800" dirty="0" smtClean="0"/>
              <a:t> </a:t>
            </a:r>
            <a:r>
              <a:rPr lang="en-US" sz="2800" dirty="0" err="1" smtClean="0"/>
              <a:t>ditatorial</a:t>
            </a:r>
            <a:r>
              <a:rPr lang="en-US" sz="2800" dirty="0" smtClean="0"/>
              <a:t>, </a:t>
            </a:r>
            <a:r>
              <a:rPr lang="en-US" sz="2800" dirty="0" err="1" smtClean="0"/>
              <a:t>ganhando</a:t>
            </a:r>
            <a:r>
              <a:rPr lang="en-US" sz="2800" dirty="0" smtClean="0"/>
              <a:t> </a:t>
            </a:r>
            <a:r>
              <a:rPr lang="en-US" sz="2800" dirty="0" err="1" smtClean="0"/>
              <a:t>ampla</a:t>
            </a:r>
            <a:r>
              <a:rPr lang="en-US" sz="2800" dirty="0" smtClean="0"/>
              <a:t> </a:t>
            </a:r>
            <a:r>
              <a:rPr lang="en-US" sz="2800" dirty="0" err="1" smtClean="0"/>
              <a:t>repercussão</a:t>
            </a:r>
            <a:r>
              <a:rPr lang="en-US" sz="2800" dirty="0" smtClean="0"/>
              <a:t> </a:t>
            </a:r>
            <a:r>
              <a:rPr lang="en-US" sz="2800" dirty="0" err="1" smtClean="0"/>
              <a:t>junto</a:t>
            </a:r>
            <a:r>
              <a:rPr lang="en-US" sz="2800" dirty="0" smtClean="0"/>
              <a:t> à </a:t>
            </a:r>
            <a:r>
              <a:rPr lang="en-US" sz="2800" dirty="0" err="1" smtClean="0"/>
              <a:t>opinião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pública</a:t>
            </a:r>
            <a:endParaRPr lang="en-US" sz="2800" dirty="0" smtClean="0"/>
          </a:p>
          <a:p>
            <a:r>
              <a:rPr lang="en-US" sz="2800" dirty="0" err="1" smtClean="0"/>
              <a:t>Teve</a:t>
            </a:r>
            <a:r>
              <a:rPr lang="en-US" sz="2800" dirty="0" smtClean="0"/>
              <a:t> </a:t>
            </a:r>
            <a:r>
              <a:rPr lang="en-US" sz="2800" dirty="0" err="1" smtClean="0"/>
              <a:t>efetivas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consequências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investigações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daqueles</a:t>
            </a:r>
            <a:r>
              <a:rPr lang="en-US" sz="2800" dirty="0" smtClean="0"/>
              <a:t> crimes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/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>A </a:t>
            </a:r>
            <a:r>
              <a:rPr lang="pt-PT" sz="3200" dirty="0" smtClean="0">
                <a:latin typeface="Arial Black" pitchFamily="34" charset="0"/>
              </a:rPr>
              <a:t>abertura </a:t>
            </a:r>
            <a:r>
              <a:rPr lang="pt-PT" sz="3200" dirty="0" smtClean="0">
                <a:latin typeface="Arial Black" pitchFamily="34" charset="0"/>
              </a:rPr>
              <a:t>da </a:t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>Vala Clandestina </a:t>
            </a:r>
            <a:r>
              <a:rPr lang="pt-PT" sz="3200" dirty="0" smtClean="0">
                <a:latin typeface="Arial Black" pitchFamily="34" charset="0"/>
              </a:rPr>
              <a:t>de Perus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Vala de Perus foi aberta em 04/09/1990. Nenhum registro oficial foi encontrado na administração do Cemitério </a:t>
            </a:r>
            <a:r>
              <a:rPr lang="pt-BR" dirty="0" err="1" smtClean="0"/>
              <a:t>D.Bosco</a:t>
            </a:r>
            <a:r>
              <a:rPr lang="pt-BR" dirty="0" smtClean="0"/>
              <a:t>, onde foi construída em 1976.</a:t>
            </a:r>
          </a:p>
          <a:p>
            <a:r>
              <a:rPr lang="pt-BR" dirty="0" smtClean="0"/>
              <a:t>Das quase 1.500 ossadas encontradas, 1.049 foram catalogadas e levadas para o Depto. de Medicina Legal da UNICAMP. Havia 450 ossadas de crianças que não puderam ser inventariadas, conforme informação dos técnicos.</a:t>
            </a:r>
          </a:p>
          <a:p>
            <a:r>
              <a:rPr lang="pt-BR" dirty="0" smtClean="0"/>
              <a:t>Os familiares solicitaram que as ossadas fossem analisadas pela Equipe Argentina de Antropologia Forense (EAAF), devido ao seu pioneirismo e competência para o trabalho de identificação. Mas o auxílio técnico da equipe argentina foi recusada pela UNICAMP.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 denúncia</a:t>
            </a:r>
            <a:r>
              <a:rPr lang="pt-BR" dirty="0" smtClean="0">
                <a:latin typeface="Arial Black" pitchFamily="34" charset="0"/>
              </a:rPr>
              <a:t> dos familiares </a:t>
            </a: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 de mortos e desaparecidos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r>
              <a:rPr lang="pt-BR" altLang="pt-BR" sz="2200" dirty="0" smtClean="0"/>
              <a:t>A existência </a:t>
            </a:r>
            <a:r>
              <a:rPr lang="pt-BR" altLang="pt-BR" sz="2200" dirty="0" smtClean="0"/>
              <a:t>de restos mortais de pelo menos </a:t>
            </a:r>
            <a:r>
              <a:rPr lang="pt-BR" altLang="pt-BR" sz="2200" i="1" dirty="0" smtClean="0"/>
              <a:t>seis </a:t>
            </a:r>
            <a:r>
              <a:rPr lang="pt-BR" altLang="pt-BR" sz="2200" i="1" dirty="0" smtClean="0"/>
              <a:t>desaparecidos políticos</a:t>
            </a:r>
            <a:r>
              <a:rPr lang="pt-BR" altLang="pt-BR" sz="2200" dirty="0" smtClean="0"/>
              <a:t>, </a:t>
            </a:r>
            <a:r>
              <a:rPr lang="pt-BR" altLang="pt-BR" sz="2200" dirty="0" smtClean="0"/>
              <a:t>assassinados sob tortura </a:t>
            </a:r>
            <a:r>
              <a:rPr lang="pt-BR" altLang="pt-BR" sz="2200" dirty="0" smtClean="0"/>
              <a:t>no </a:t>
            </a:r>
            <a:r>
              <a:rPr lang="pt-BR" altLang="pt-BR" sz="2200" dirty="0" smtClean="0"/>
              <a:t>DOI-CODI/SP </a:t>
            </a:r>
            <a:r>
              <a:rPr lang="pt-BR" altLang="pt-BR" sz="2200" dirty="0" smtClean="0"/>
              <a:t>(OBAN) </a:t>
            </a:r>
            <a:r>
              <a:rPr lang="pt-BR" altLang="pt-BR" sz="2200" dirty="0" smtClean="0"/>
              <a:t>ou </a:t>
            </a:r>
            <a:r>
              <a:rPr lang="pt-BR" altLang="pt-BR" sz="2200" dirty="0" smtClean="0"/>
              <a:t>no </a:t>
            </a:r>
            <a:r>
              <a:rPr lang="pt-BR" altLang="pt-BR" sz="2200" dirty="0" smtClean="0"/>
              <a:t>DEOPS/SP</a:t>
            </a:r>
            <a:r>
              <a:rPr lang="pt-BR" altLang="pt-BR" sz="2200" dirty="0" smtClean="0"/>
              <a:t>:</a:t>
            </a:r>
          </a:p>
          <a:p>
            <a:r>
              <a:rPr lang="pt-BR" altLang="pt-BR" sz="2200" dirty="0" smtClean="0"/>
              <a:t>1. </a:t>
            </a:r>
            <a:r>
              <a:rPr lang="pt-BR" altLang="pt-BR" sz="2200" b="1" dirty="0" err="1" smtClean="0"/>
              <a:t>Dênis</a:t>
            </a:r>
            <a:r>
              <a:rPr lang="pt-BR" altLang="pt-BR" sz="2200" b="1" dirty="0" smtClean="0"/>
              <a:t> Antônio Casemiro </a:t>
            </a:r>
            <a:r>
              <a:rPr lang="pt-BR" altLang="pt-BR" sz="2200" dirty="0" smtClean="0"/>
              <a:t>(1946-1971). Foi identificado na </a:t>
            </a:r>
            <a:r>
              <a:rPr lang="pt-BR" altLang="pt-BR" sz="2200" dirty="0" smtClean="0"/>
              <a:t>UNICAMP </a:t>
            </a:r>
            <a:r>
              <a:rPr lang="pt-BR" altLang="pt-BR" sz="2200" dirty="0" smtClean="0"/>
              <a:t>e sepultado pelos familiares em </a:t>
            </a:r>
            <a:r>
              <a:rPr lang="pt-BR" altLang="pt-BR" sz="2200" dirty="0" smtClean="0"/>
              <a:t>1991.</a:t>
            </a:r>
            <a:endParaRPr lang="pt-BR" altLang="pt-BR" sz="2200" dirty="0" smtClean="0"/>
          </a:p>
          <a:p>
            <a:r>
              <a:rPr lang="pt-BR" altLang="pt-BR" sz="2200" dirty="0" smtClean="0"/>
              <a:t>2. </a:t>
            </a:r>
            <a:r>
              <a:rPr lang="pt-BR" altLang="pt-BR" sz="2200" b="1" dirty="0" smtClean="0"/>
              <a:t>Dimas Casemiro </a:t>
            </a:r>
            <a:r>
              <a:rPr lang="pt-BR" altLang="pt-BR" sz="2200" dirty="0" smtClean="0"/>
              <a:t>(1941 – 1971) . </a:t>
            </a:r>
            <a:endParaRPr lang="pt-BR" altLang="pt-BR" sz="2200" dirty="0" smtClean="0"/>
          </a:p>
          <a:p>
            <a:pPr>
              <a:buNone/>
            </a:pPr>
            <a:r>
              <a:rPr lang="pt-BR" altLang="pt-BR" sz="2200" dirty="0" smtClean="0"/>
              <a:t>(Não </a:t>
            </a:r>
            <a:r>
              <a:rPr lang="pt-BR" altLang="pt-BR" sz="2200" dirty="0" smtClean="0"/>
              <a:t>foi </a:t>
            </a:r>
            <a:r>
              <a:rPr lang="pt-BR" altLang="pt-BR" sz="2200" dirty="0" smtClean="0"/>
              <a:t>identificado)</a:t>
            </a:r>
            <a:endParaRPr lang="pt-BR" altLang="pt-BR" sz="2200" dirty="0" smtClean="0"/>
          </a:p>
          <a:p>
            <a:r>
              <a:rPr lang="pt-BR" altLang="pt-BR" sz="2200" dirty="0" smtClean="0"/>
              <a:t>3. </a:t>
            </a:r>
            <a:r>
              <a:rPr lang="pt-BR" altLang="pt-BR" sz="2200" b="1" dirty="0" smtClean="0"/>
              <a:t>Flávio de Carvalho Molina </a:t>
            </a:r>
            <a:r>
              <a:rPr lang="pt-BR" altLang="pt-BR" sz="2200" dirty="0" smtClean="0"/>
              <a:t>(1947- 1971). Foi identificado em 2005, por </a:t>
            </a:r>
            <a:r>
              <a:rPr lang="pt-BR" altLang="pt-BR" sz="2200" dirty="0" smtClean="0"/>
              <a:t>meio de exame </a:t>
            </a:r>
            <a:r>
              <a:rPr lang="pt-BR" altLang="pt-BR" sz="2200" dirty="0" smtClean="0"/>
              <a:t>de DNA, </a:t>
            </a:r>
            <a:r>
              <a:rPr lang="pt-BR" altLang="pt-BR" sz="2200" dirty="0" smtClean="0"/>
              <a:t>e sepultado </a:t>
            </a:r>
            <a:r>
              <a:rPr lang="pt-BR" altLang="pt-BR" sz="2200" dirty="0" smtClean="0"/>
              <a:t>por seus </a:t>
            </a:r>
            <a:r>
              <a:rPr lang="pt-BR" altLang="pt-BR" sz="2200" dirty="0" smtClean="0"/>
              <a:t>familiares no RJ.</a:t>
            </a:r>
            <a:endParaRPr lang="pt-BR" altLang="pt-BR" sz="2200" dirty="0" smtClean="0"/>
          </a:p>
          <a:p>
            <a:r>
              <a:rPr lang="pt-BR" altLang="pt-BR" sz="2200" dirty="0" smtClean="0"/>
              <a:t>4. </a:t>
            </a:r>
            <a:r>
              <a:rPr lang="pt-BR" altLang="pt-BR" sz="2200" b="1" dirty="0" smtClean="0"/>
              <a:t>Francisco José de Oliveira </a:t>
            </a:r>
            <a:r>
              <a:rPr lang="pt-BR" altLang="pt-BR" sz="2200" dirty="0" smtClean="0"/>
              <a:t>(1943 – 1971). </a:t>
            </a:r>
            <a:endParaRPr lang="pt-BR" altLang="pt-BR" sz="2200" dirty="0" smtClean="0"/>
          </a:p>
          <a:p>
            <a:pPr>
              <a:buNone/>
            </a:pPr>
            <a:r>
              <a:rPr lang="pt-BR" altLang="pt-BR" sz="2200" dirty="0" smtClean="0"/>
              <a:t>(Não </a:t>
            </a:r>
            <a:r>
              <a:rPr lang="pt-BR" altLang="pt-BR" sz="2200" dirty="0" smtClean="0"/>
              <a:t>foi </a:t>
            </a:r>
            <a:r>
              <a:rPr lang="pt-BR" altLang="pt-BR" sz="2200" dirty="0" smtClean="0"/>
              <a:t>identificado)</a:t>
            </a:r>
            <a:endParaRPr lang="pt-BR" altLang="pt-BR" sz="22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pt-BR" dirty="0" smtClean="0">
                <a:latin typeface="Arial Black" pitchFamily="34" charset="0"/>
              </a:rPr>
              <a:t>A denúncia dos familiares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 de mortos e desaparecidos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6451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5. </a:t>
            </a:r>
            <a:r>
              <a:rPr lang="pt-BR" b="1" dirty="0" smtClean="0"/>
              <a:t>Frederico Eduardo </a:t>
            </a:r>
            <a:r>
              <a:rPr lang="pt-BR" b="1" dirty="0" err="1" smtClean="0"/>
              <a:t>Mayr</a:t>
            </a:r>
            <a:r>
              <a:rPr lang="pt-BR" b="1" dirty="0" smtClean="0"/>
              <a:t> </a:t>
            </a:r>
            <a:r>
              <a:rPr lang="pt-BR" dirty="0" smtClean="0"/>
              <a:t>(1948 – 1972). Identificado e sepultado pela família em 1991. </a:t>
            </a:r>
          </a:p>
          <a:p>
            <a:pPr>
              <a:defRPr/>
            </a:pPr>
            <a:r>
              <a:rPr lang="pt-BR" dirty="0" smtClean="0"/>
              <a:t>6</a:t>
            </a:r>
            <a:r>
              <a:rPr lang="pt-BR" dirty="0" smtClean="0"/>
              <a:t>. </a:t>
            </a:r>
            <a:r>
              <a:rPr lang="pt-BR" b="1" dirty="0" err="1" smtClean="0"/>
              <a:t>Grenaldo</a:t>
            </a:r>
            <a:r>
              <a:rPr lang="pt-BR" b="1" dirty="0" smtClean="0"/>
              <a:t> de Jesus da Silva </a:t>
            </a:r>
            <a:r>
              <a:rPr lang="pt-BR" dirty="0" smtClean="0"/>
              <a:t>(1941 – 1971</a:t>
            </a:r>
            <a:r>
              <a:rPr lang="pt-BR" dirty="0" smtClean="0"/>
              <a:t>) </a:t>
            </a:r>
            <a:r>
              <a:rPr lang="pt-BR" altLang="pt-BR" dirty="0" smtClean="0"/>
              <a:t>(Não foi identificado</a:t>
            </a:r>
            <a:r>
              <a:rPr lang="pt-BR" altLang="pt-BR" dirty="0" smtClean="0"/>
              <a:t>).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Outros restos mortais enterrados </a:t>
            </a:r>
            <a:r>
              <a:rPr lang="pt-BR" dirty="0" smtClean="0"/>
              <a:t>em sepulturas </a:t>
            </a:r>
            <a:r>
              <a:rPr lang="pt-BR" dirty="0" smtClean="0"/>
              <a:t>individuais, </a:t>
            </a:r>
            <a:r>
              <a:rPr lang="pt-BR" dirty="0" smtClean="0"/>
              <a:t>no </a:t>
            </a:r>
            <a:r>
              <a:rPr lang="pt-BR" i="1" dirty="0" smtClean="0"/>
              <a:t>Cemitério </a:t>
            </a:r>
            <a:r>
              <a:rPr lang="pt-BR" i="1" dirty="0" smtClean="0"/>
              <a:t>D. Bosco</a:t>
            </a:r>
            <a:r>
              <a:rPr lang="pt-BR" dirty="0" smtClean="0"/>
              <a:t>, </a:t>
            </a:r>
            <a:r>
              <a:rPr lang="pt-BR" dirty="0" smtClean="0"/>
              <a:t>foram identificados</a:t>
            </a:r>
            <a:r>
              <a:rPr lang="pt-BR" dirty="0" smtClean="0"/>
              <a:t>:</a:t>
            </a:r>
            <a:endParaRPr lang="pt-BR" dirty="0" smtClean="0"/>
          </a:p>
          <a:p>
            <a:pPr marL="880110" lvl="1" indent="-514350">
              <a:defRPr/>
            </a:pPr>
            <a:r>
              <a:rPr lang="pt-BR" dirty="0" smtClean="0"/>
              <a:t>1. Sonia </a:t>
            </a:r>
            <a:r>
              <a:rPr lang="pt-BR" dirty="0" smtClean="0"/>
              <a:t>Maria de Moraes Angel Jones (1946-1973</a:t>
            </a:r>
            <a:r>
              <a:rPr lang="pt-BR" dirty="0" smtClean="0"/>
              <a:t>); 2</a:t>
            </a:r>
            <a:r>
              <a:rPr lang="pt-BR" dirty="0" smtClean="0"/>
              <a:t>. </a:t>
            </a:r>
            <a:r>
              <a:rPr lang="pt-BR" dirty="0" smtClean="0"/>
              <a:t>Antônio </a:t>
            </a:r>
            <a:r>
              <a:rPr lang="pt-BR" dirty="0" smtClean="0"/>
              <a:t>Carlos Bicalho Lana (1949 – 1973); 3</a:t>
            </a:r>
            <a:r>
              <a:rPr lang="pt-BR" dirty="0" smtClean="0"/>
              <a:t>. </a:t>
            </a:r>
            <a:r>
              <a:rPr lang="pt-BR" dirty="0" err="1" smtClean="0"/>
              <a:t>Helber</a:t>
            </a:r>
            <a:r>
              <a:rPr lang="pt-BR" dirty="0" smtClean="0"/>
              <a:t> </a:t>
            </a:r>
            <a:r>
              <a:rPr lang="pt-BR" dirty="0" smtClean="0"/>
              <a:t>José Gomes Goulart (1944 – 1973); 4. Luiz José da Cunha (1943 – 1973) identificado </a:t>
            </a:r>
            <a:r>
              <a:rPr lang="pt-BR" dirty="0" smtClean="0"/>
              <a:t>em </a:t>
            </a:r>
            <a:r>
              <a:rPr lang="pt-BR" dirty="0" smtClean="0"/>
              <a:t>junho de 2006; 5. Miguel </a:t>
            </a:r>
            <a:r>
              <a:rPr lang="pt-BR" dirty="0" err="1" smtClean="0"/>
              <a:t>Sabat</a:t>
            </a:r>
            <a:r>
              <a:rPr lang="pt-BR" dirty="0" smtClean="0"/>
              <a:t> </a:t>
            </a:r>
            <a:r>
              <a:rPr lang="pt-BR" dirty="0" err="1" smtClean="0"/>
              <a:t>Nuet</a:t>
            </a:r>
            <a:r>
              <a:rPr lang="pt-BR" dirty="0" smtClean="0"/>
              <a:t> (espanhol, identificado </a:t>
            </a:r>
            <a:r>
              <a:rPr lang="pt-BR" dirty="0" smtClean="0"/>
              <a:t>em </a:t>
            </a:r>
            <a:r>
              <a:rPr lang="pt-BR" dirty="0" smtClean="0"/>
              <a:t>2008).</a:t>
            </a:r>
          </a:p>
          <a:p>
            <a:pPr marL="514350" indent="-514350">
              <a:defRPr/>
            </a:pPr>
            <a:r>
              <a:rPr lang="pt-BR" dirty="0" smtClean="0"/>
              <a:t>Do </a:t>
            </a:r>
            <a:r>
              <a:rPr lang="pt-BR" i="1" dirty="0" smtClean="0"/>
              <a:t>Cemitério Campo </a:t>
            </a:r>
            <a:r>
              <a:rPr lang="pt-BR" i="1" dirty="0" smtClean="0"/>
              <a:t>Grande</a:t>
            </a:r>
            <a:r>
              <a:rPr lang="pt-BR" dirty="0" smtClean="0"/>
              <a:t> (SP), foram identificados dois: </a:t>
            </a:r>
            <a:endParaRPr lang="pt-BR" dirty="0" smtClean="0"/>
          </a:p>
          <a:p>
            <a:pPr marL="880110" lvl="1" indent="-514350">
              <a:defRPr/>
            </a:pPr>
            <a:r>
              <a:rPr lang="pt-BR" dirty="0" smtClean="0"/>
              <a:t>1.Emanuel </a:t>
            </a:r>
            <a:r>
              <a:rPr lang="pt-BR" dirty="0" smtClean="0"/>
              <a:t>Bezerra dos Santos (1943-1973); 2. Manoel Lisboa de Moura ( 1944 – 1973). </a:t>
            </a:r>
            <a:r>
              <a:rPr lang="pt-BR" dirty="0" smtClean="0"/>
              <a:t>Ambos, identificados </a:t>
            </a:r>
            <a:r>
              <a:rPr lang="pt-BR" dirty="0" smtClean="0"/>
              <a:t>em 1992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>
                <a:latin typeface="Arial Black" pitchFamily="34" charset="0"/>
              </a:rPr>
              <a:t>Os impactos da</a:t>
            </a:r>
            <a:r>
              <a:rPr lang="pt-BR" sz="2800" dirty="0" smtClean="0">
                <a:latin typeface="Arial Black" pitchFamily="34" charset="0"/>
              </a:rPr>
              <a:t> </a:t>
            </a:r>
            <a:r>
              <a:rPr lang="pt-BR" sz="2800" dirty="0" smtClean="0">
                <a:latin typeface="Arial Black" pitchFamily="34" charset="0"/>
              </a:rPr>
              <a:t/>
            </a:r>
            <a:br>
              <a:rPr lang="pt-BR" sz="28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>abertura </a:t>
            </a:r>
            <a:r>
              <a:rPr lang="pt-BR" sz="2800" dirty="0" smtClean="0">
                <a:latin typeface="Arial Black" pitchFamily="34" charset="0"/>
              </a:rPr>
              <a:t>da </a:t>
            </a:r>
            <a:r>
              <a:rPr lang="pt-BR" sz="2800" dirty="0" smtClean="0">
                <a:latin typeface="Arial Black" pitchFamily="34" charset="0"/>
              </a:rPr>
              <a:t>Vala </a:t>
            </a:r>
            <a:r>
              <a:rPr lang="pt-BR" sz="2800" dirty="0" smtClean="0">
                <a:latin typeface="Arial Black" pitchFamily="34" charset="0"/>
              </a:rPr>
              <a:t>de Perus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58200" cy="4873752"/>
          </a:xfrm>
        </p:spPr>
        <p:txBody>
          <a:bodyPr anchor="ctr">
            <a:normAutofit/>
          </a:bodyPr>
          <a:lstStyle/>
          <a:p>
            <a:r>
              <a:rPr lang="pt-BR" sz="2300" dirty="0" smtClean="0"/>
              <a:t>A </a:t>
            </a:r>
            <a:r>
              <a:rPr lang="pt-BR" sz="2300" dirty="0" smtClean="0"/>
              <a:t>prefeita Luiza Erundina (1989-1992) criou uma Comissão Especial de Investigação sobre Perus, incluindo a participação dos familiares, os quais tiveram dela amplo apoio.</a:t>
            </a:r>
          </a:p>
          <a:p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seguida</a:t>
            </a:r>
            <a:r>
              <a:rPr lang="en-US" sz="2300" dirty="0" smtClean="0"/>
              <a:t>, </a:t>
            </a:r>
            <a:r>
              <a:rPr lang="en-US" sz="2300" dirty="0" err="1" smtClean="0"/>
              <a:t>iniciaram</a:t>
            </a:r>
            <a:r>
              <a:rPr lang="en-US" sz="2300" dirty="0" smtClean="0"/>
              <a:t>-se as </a:t>
            </a:r>
            <a:r>
              <a:rPr lang="en-US" sz="2300" dirty="0" err="1" smtClean="0"/>
              <a:t>escavações</a:t>
            </a:r>
            <a:r>
              <a:rPr lang="en-US" sz="2300" dirty="0" smtClean="0"/>
              <a:t> e </a:t>
            </a:r>
            <a:r>
              <a:rPr lang="en-US" sz="2300" dirty="0" err="1" smtClean="0"/>
              <a:t>pesquisas</a:t>
            </a:r>
            <a:r>
              <a:rPr lang="en-US" sz="2300" dirty="0" smtClean="0"/>
              <a:t> de </a:t>
            </a:r>
            <a:r>
              <a:rPr lang="en-US" sz="2300" dirty="0" err="1" smtClean="0"/>
              <a:t>antropologia</a:t>
            </a:r>
            <a:r>
              <a:rPr lang="en-US" sz="2300" dirty="0" smtClean="0"/>
              <a:t> </a:t>
            </a:r>
            <a:r>
              <a:rPr lang="en-US" sz="2300" dirty="0" err="1" smtClean="0"/>
              <a:t>forense</a:t>
            </a:r>
            <a:r>
              <a:rPr lang="en-US" sz="2300" dirty="0" smtClean="0"/>
              <a:t>. </a:t>
            </a:r>
            <a:endParaRPr lang="en-US" sz="2300" dirty="0" smtClean="0"/>
          </a:p>
          <a:p>
            <a:r>
              <a:rPr lang="en-US" sz="2300" dirty="0" smtClean="0"/>
              <a:t>As </a:t>
            </a:r>
            <a:r>
              <a:rPr lang="en-US" sz="2300" dirty="0" err="1" smtClean="0"/>
              <a:t>escavações</a:t>
            </a:r>
            <a:r>
              <a:rPr lang="en-US" sz="2300" dirty="0" smtClean="0"/>
              <a:t> </a:t>
            </a:r>
            <a:r>
              <a:rPr lang="en-US" sz="2300" dirty="0" err="1" smtClean="0"/>
              <a:t>foram</a:t>
            </a:r>
            <a:r>
              <a:rPr lang="en-US" sz="2300" dirty="0" smtClean="0"/>
              <a:t> </a:t>
            </a:r>
            <a:r>
              <a:rPr lang="en-US" sz="2300" dirty="0" err="1" smtClean="0"/>
              <a:t>acompanhadas</a:t>
            </a:r>
            <a:r>
              <a:rPr lang="en-US" sz="2300" dirty="0" smtClean="0"/>
              <a:t> </a:t>
            </a:r>
            <a:r>
              <a:rPr lang="en-US" sz="2300" dirty="0" err="1" smtClean="0"/>
              <a:t>pela</a:t>
            </a:r>
            <a:r>
              <a:rPr lang="en-US" sz="2300" dirty="0" smtClean="0"/>
              <a:t> </a:t>
            </a:r>
            <a:r>
              <a:rPr lang="en-US" sz="2300" dirty="0" err="1" smtClean="0"/>
              <a:t>instauração</a:t>
            </a:r>
            <a:r>
              <a:rPr lang="en-US" sz="2300" dirty="0" smtClean="0"/>
              <a:t> de </a:t>
            </a:r>
            <a:r>
              <a:rPr lang="en-US" sz="2300" dirty="0" err="1" smtClean="0"/>
              <a:t>uma</a:t>
            </a:r>
            <a:r>
              <a:rPr lang="en-US" sz="2300" dirty="0" smtClean="0"/>
              <a:t> </a:t>
            </a:r>
            <a:r>
              <a:rPr lang="en-US" sz="2300" dirty="0" err="1" smtClean="0"/>
              <a:t>Comissão</a:t>
            </a:r>
            <a:r>
              <a:rPr lang="en-US" sz="2300" dirty="0" smtClean="0"/>
              <a:t> </a:t>
            </a:r>
            <a:r>
              <a:rPr lang="en-US" sz="2300" dirty="0" err="1" smtClean="0"/>
              <a:t>Parlamentar</a:t>
            </a:r>
            <a:r>
              <a:rPr lang="en-US" sz="2300" dirty="0" smtClean="0"/>
              <a:t> de </a:t>
            </a:r>
            <a:r>
              <a:rPr lang="en-US" sz="2300" dirty="0" err="1" smtClean="0"/>
              <a:t>Inquérito</a:t>
            </a:r>
            <a:r>
              <a:rPr lang="en-US" sz="2300" dirty="0" smtClean="0"/>
              <a:t> (CPI) </a:t>
            </a:r>
            <a:r>
              <a:rPr lang="en-US" sz="2300" dirty="0" err="1" smtClean="0"/>
              <a:t>na</a:t>
            </a:r>
            <a:r>
              <a:rPr lang="en-US" sz="2300" dirty="0" smtClean="0"/>
              <a:t> </a:t>
            </a:r>
            <a:r>
              <a:rPr lang="en-US" sz="2300" dirty="0" err="1" smtClean="0"/>
              <a:t>Câmara</a:t>
            </a:r>
            <a:r>
              <a:rPr lang="en-US" sz="2300" dirty="0" smtClean="0"/>
              <a:t> Municipal de São Paulo, </a:t>
            </a:r>
            <a:r>
              <a:rPr lang="en-US" sz="2300" dirty="0" err="1" smtClean="0"/>
              <a:t>visando</a:t>
            </a:r>
            <a:r>
              <a:rPr lang="en-US" sz="2300" dirty="0" smtClean="0"/>
              <a:t> </a:t>
            </a:r>
            <a:r>
              <a:rPr lang="en-US" sz="2300" dirty="0" err="1" smtClean="0"/>
              <a:t>apurar</a:t>
            </a:r>
            <a:r>
              <a:rPr lang="en-US" sz="2300" dirty="0" smtClean="0"/>
              <a:t> o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ocorreu</a:t>
            </a:r>
            <a:r>
              <a:rPr lang="en-US" sz="2300" dirty="0" smtClean="0"/>
              <a:t> </a:t>
            </a:r>
            <a:r>
              <a:rPr lang="en-US" sz="2300" dirty="0" err="1" smtClean="0"/>
              <a:t>em</a:t>
            </a:r>
            <a:r>
              <a:rPr lang="en-US" sz="2300" dirty="0" smtClean="0"/>
              <a:t> </a:t>
            </a:r>
            <a:r>
              <a:rPr lang="en-US" sz="2300" dirty="0" err="1" smtClean="0"/>
              <a:t>Perus</a:t>
            </a:r>
            <a:r>
              <a:rPr lang="en-US" sz="2300" dirty="0" smtClean="0"/>
              <a:t> e </a:t>
            </a:r>
            <a:r>
              <a:rPr lang="en-US" sz="2300" dirty="0" err="1" smtClean="0"/>
              <a:t>demais</a:t>
            </a:r>
            <a:r>
              <a:rPr lang="en-US" sz="2300" dirty="0" smtClean="0"/>
              <a:t> </a:t>
            </a:r>
            <a:r>
              <a:rPr lang="en-US" sz="2300" dirty="0" err="1" smtClean="0"/>
              <a:t>cemitérios</a:t>
            </a:r>
            <a:r>
              <a:rPr lang="en-US" sz="2300" dirty="0" smtClean="0"/>
              <a:t> </a:t>
            </a:r>
            <a:r>
              <a:rPr lang="en-US" sz="2300" dirty="0" err="1" smtClean="0"/>
              <a:t>da</a:t>
            </a:r>
            <a:r>
              <a:rPr lang="en-US" sz="2300" dirty="0" smtClean="0"/>
              <a:t> </a:t>
            </a:r>
            <a:r>
              <a:rPr lang="en-US" sz="2300" dirty="0" err="1" smtClean="0"/>
              <a:t>cidade</a:t>
            </a:r>
            <a:r>
              <a:rPr lang="en-US" sz="2300" dirty="0" smtClean="0"/>
              <a:t>. </a:t>
            </a:r>
            <a:endParaRPr lang="pt-BR" sz="23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 Black" pitchFamily="34" charset="0"/>
              </a:rPr>
              <a:t>A</a:t>
            </a:r>
            <a:r>
              <a:rPr lang="pt-BR" sz="3200" dirty="0" smtClean="0">
                <a:latin typeface="Arial Black" pitchFamily="34" charset="0"/>
              </a:rPr>
              <a:t> CPI sobre a Vala de Perus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D</a:t>
            </a:r>
            <a:r>
              <a:rPr lang="pt-BR" dirty="0" smtClean="0"/>
              <a:t>urante </a:t>
            </a:r>
            <a:r>
              <a:rPr lang="pt-BR" dirty="0" smtClean="0"/>
              <a:t>seis meses, a CPI procurou desvelar os mecanismos através dos quais tornou-se possível a manutenção, em segredo, das 1.049 ossadas da vala de </a:t>
            </a:r>
            <a:r>
              <a:rPr lang="pt-BR" dirty="0" smtClean="0"/>
              <a:t>Perus. </a:t>
            </a:r>
          </a:p>
          <a:p>
            <a:r>
              <a:rPr lang="pt-BR" dirty="0" smtClean="0"/>
              <a:t>Seu </a:t>
            </a:r>
            <a:r>
              <a:rPr lang="pt-BR" dirty="0" smtClean="0"/>
              <a:t>trabalho de investigação obteve informações sobre como os militares, a polícia e os médicos legistas do Instituto Médico Legal (IML) articularam-se para ocultar os cadáveres e suas respectivas </a:t>
            </a:r>
            <a:r>
              <a:rPr lang="pt-BR" i="1" dirty="0" smtClean="0"/>
              <a:t>causa </a:t>
            </a:r>
            <a:r>
              <a:rPr lang="pt-BR" i="1" dirty="0" err="1" smtClean="0"/>
              <a:t>mortis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As </a:t>
            </a:r>
            <a:r>
              <a:rPr lang="pt-BR" dirty="0" smtClean="0"/>
              <a:t>investigações da CPI trouxeram à luz o esquema montado para falsificar os laudos e enterrar militantes com nomes falsos nos cemitérios de São Paulo.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 smtClean="0">
                <a:latin typeface="Arial Black" pitchFamily="34" charset="0"/>
              </a:rPr>
              <a:t>O impacto da </a:t>
            </a:r>
            <a:r>
              <a:rPr lang="pt-BR" sz="3200" dirty="0" smtClean="0">
                <a:latin typeface="Arial Black" pitchFamily="34" charset="0"/>
              </a:rPr>
              <a:t>CPI sobre </a:t>
            </a:r>
            <a:r>
              <a:rPr lang="pt-BR" sz="3200" dirty="0" smtClean="0">
                <a:latin typeface="Arial Black" pitchFamily="34" charset="0"/>
              </a:rPr>
              <a:t/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a </a:t>
            </a:r>
            <a:r>
              <a:rPr lang="pt-BR" sz="3200" dirty="0" smtClean="0">
                <a:latin typeface="Arial Black" pitchFamily="34" charset="0"/>
              </a:rPr>
              <a:t>Vala de Perus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pt-BR" altLang="pt-BR" sz="2800" dirty="0" smtClean="0"/>
              <a:t>A </a:t>
            </a:r>
            <a:r>
              <a:rPr lang="pt-BR" altLang="pt-BR" sz="2800" dirty="0" smtClean="0"/>
              <a:t>CPI foi a primeira e única desse tipo no país e teve uma atuação mais ativa do que a Comissão Nacional da Verdade (2012 -2014). </a:t>
            </a:r>
            <a:endParaRPr lang="pt-BR" altLang="pt-BR" sz="2800" dirty="0" smtClean="0"/>
          </a:p>
          <a:p>
            <a:pPr marL="514350" indent="-514350">
              <a:defRPr/>
            </a:pPr>
            <a:r>
              <a:rPr lang="pt-BR" altLang="pt-BR" sz="2800" dirty="0" smtClean="0"/>
              <a:t>Contou </a:t>
            </a:r>
            <a:r>
              <a:rPr lang="pt-BR" altLang="pt-BR" sz="2800" dirty="0" smtClean="0"/>
              <a:t>com audiências convocadas para ouvir  </a:t>
            </a:r>
            <a:r>
              <a:rPr lang="pt-BR" altLang="pt-BR" sz="2800" dirty="0" err="1" smtClean="0"/>
              <a:t>ex-presos</a:t>
            </a:r>
            <a:r>
              <a:rPr lang="pt-BR" altLang="pt-BR" sz="2800" dirty="0" smtClean="0"/>
              <a:t> </a:t>
            </a:r>
            <a:r>
              <a:rPr lang="pt-BR" altLang="pt-BR" sz="2800" dirty="0" smtClean="0"/>
              <a:t>políticos, familiares, agentes policiais </a:t>
            </a:r>
            <a:r>
              <a:rPr lang="pt-BR" altLang="pt-BR" sz="2800" dirty="0" smtClean="0"/>
              <a:t>e </a:t>
            </a:r>
            <a:r>
              <a:rPr lang="pt-BR" altLang="pt-BR" sz="2800" dirty="0" smtClean="0"/>
              <a:t>médicos legistas (que assinaram laudos falsos).</a:t>
            </a:r>
          </a:p>
          <a:p>
            <a:pPr marL="514350" indent="-514350">
              <a:defRPr/>
            </a:pPr>
            <a:r>
              <a:rPr lang="pt-BR" altLang="pt-BR" sz="2800" dirty="0" smtClean="0"/>
              <a:t>Produziu e reuniu documentos que poderiam ter sido  usados como provas  </a:t>
            </a:r>
            <a:r>
              <a:rPr lang="pt-BR" altLang="pt-BR" sz="2800" dirty="0" smtClean="0"/>
              <a:t>pelo Judiciário para </a:t>
            </a:r>
            <a:r>
              <a:rPr lang="pt-BR" altLang="pt-BR" sz="2800" dirty="0" smtClean="0"/>
              <a:t>apurar as graves violações de direitos </a:t>
            </a:r>
            <a:r>
              <a:rPr lang="pt-BR" altLang="pt-BR" sz="2800" dirty="0" smtClean="0"/>
              <a:t>humanos</a:t>
            </a:r>
            <a:r>
              <a:rPr lang="pt-BR" altLang="pt-BR" sz="2800" dirty="0" smtClean="0"/>
              <a:t> </a:t>
            </a:r>
            <a:r>
              <a:rPr lang="pt-BR" altLang="pt-BR" sz="2800" dirty="0" smtClean="0"/>
              <a:t>daquele período.</a:t>
            </a:r>
            <a:endParaRPr lang="pt-BR" altLang="pt-BR" sz="28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 Black" pitchFamily="34" charset="0"/>
              </a:rPr>
              <a:t>O impacto da CPI sobre </a:t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a Vala de Perus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3752"/>
          </a:xfrm>
        </p:spPr>
        <p:txBody>
          <a:bodyPr anchor="ctr">
            <a:normAutofit fontScale="92500" lnSpcReduction="20000"/>
          </a:bodyPr>
          <a:lstStyle/>
          <a:p>
            <a:r>
              <a:rPr lang="pt-BR" altLang="pt-BR" dirty="0" smtClean="0"/>
              <a:t>A atuação da </a:t>
            </a:r>
            <a:r>
              <a:rPr lang="pt-BR" altLang="pt-BR" dirty="0" smtClean="0"/>
              <a:t>CPI e demais atividades de busca dos desaparecidos </a:t>
            </a:r>
            <a:r>
              <a:rPr lang="pt-BR" altLang="pt-BR" dirty="0" smtClean="0"/>
              <a:t>obrigaram </a:t>
            </a:r>
            <a:r>
              <a:rPr lang="pt-BR" altLang="pt-BR" dirty="0" smtClean="0"/>
              <a:t>a imprensa </a:t>
            </a:r>
            <a:r>
              <a:rPr lang="pt-BR" altLang="pt-BR" dirty="0" smtClean="0"/>
              <a:t>a </a:t>
            </a:r>
            <a:r>
              <a:rPr lang="pt-BR" altLang="pt-BR" dirty="0" smtClean="0"/>
              <a:t>cobrir diariamente </a:t>
            </a:r>
            <a:r>
              <a:rPr lang="pt-BR" altLang="pt-BR" dirty="0" smtClean="0"/>
              <a:t>suas </a:t>
            </a:r>
            <a:r>
              <a:rPr lang="pt-BR" altLang="pt-BR" dirty="0" smtClean="0"/>
              <a:t>atividades. </a:t>
            </a:r>
            <a:r>
              <a:rPr lang="pt-BR" altLang="pt-BR" dirty="0" smtClean="0"/>
              <a:t>Até </a:t>
            </a:r>
            <a:r>
              <a:rPr lang="pt-BR" altLang="pt-BR" dirty="0" smtClean="0"/>
              <a:t>a mídia internacional </a:t>
            </a:r>
            <a:r>
              <a:rPr lang="pt-BR" altLang="pt-BR" dirty="0" smtClean="0"/>
              <a:t>se ocupou do </a:t>
            </a:r>
            <a:r>
              <a:rPr lang="pt-BR" altLang="pt-BR" dirty="0" smtClean="0"/>
              <a:t>assunto.</a:t>
            </a:r>
          </a:p>
          <a:p>
            <a:r>
              <a:rPr lang="pt-BR" altLang="pt-BR" dirty="0" smtClean="0"/>
              <a:t>A </a:t>
            </a:r>
            <a:r>
              <a:rPr lang="pt-BR" altLang="pt-BR" dirty="0" smtClean="0"/>
              <a:t>atuação dos </a:t>
            </a:r>
            <a:r>
              <a:rPr lang="pt-BR" altLang="pt-BR" dirty="0" smtClean="0"/>
              <a:t>familiares, com o apoio dos </a:t>
            </a:r>
            <a:r>
              <a:rPr lang="pt-BR" altLang="pt-BR" dirty="0" smtClean="0"/>
              <a:t>parlamentares e </a:t>
            </a:r>
            <a:r>
              <a:rPr lang="pt-BR" altLang="pt-BR" dirty="0" smtClean="0"/>
              <a:t>da prefeita, </a:t>
            </a:r>
            <a:r>
              <a:rPr lang="pt-BR" altLang="pt-BR" dirty="0" smtClean="0"/>
              <a:t>conquistou a abertura dos primeiros arquivos </a:t>
            </a:r>
            <a:r>
              <a:rPr lang="pt-BR" altLang="pt-BR" dirty="0" smtClean="0"/>
              <a:t>sobre a </a:t>
            </a:r>
            <a:r>
              <a:rPr lang="pt-BR" altLang="pt-BR" dirty="0" smtClean="0"/>
              <a:t>ditadura: </a:t>
            </a:r>
            <a:r>
              <a:rPr lang="pt-BR" altLang="pt-BR" dirty="0" smtClean="0"/>
              <a:t>tais como os </a:t>
            </a:r>
            <a:r>
              <a:rPr lang="pt-BR" altLang="pt-BR" dirty="0" smtClean="0"/>
              <a:t>do </a:t>
            </a:r>
            <a:r>
              <a:rPr lang="pt-BR" altLang="pt-BR" dirty="0" smtClean="0"/>
              <a:t>IML/SP  (Instituto </a:t>
            </a:r>
            <a:r>
              <a:rPr lang="pt-BR" altLang="pt-BR" dirty="0" smtClean="0"/>
              <a:t>Médico </a:t>
            </a:r>
            <a:r>
              <a:rPr lang="pt-BR" altLang="pt-BR" dirty="0" smtClean="0"/>
              <a:t>Legal) e do DEOPS</a:t>
            </a:r>
            <a:r>
              <a:rPr lang="pt-BR" altLang="pt-BR" dirty="0" smtClean="0"/>
              <a:t>.</a:t>
            </a:r>
          </a:p>
          <a:p>
            <a:r>
              <a:rPr lang="pt-BR" altLang="pt-BR" dirty="0" smtClean="0"/>
              <a:t>Foram encontradas outras </a:t>
            </a:r>
            <a:r>
              <a:rPr lang="pt-BR" altLang="pt-BR" dirty="0" smtClean="0"/>
              <a:t>valas comuns </a:t>
            </a:r>
            <a:r>
              <a:rPr lang="pt-BR" altLang="pt-BR" dirty="0" smtClean="0"/>
              <a:t>no Cemitério de Sto. </a:t>
            </a:r>
            <a:r>
              <a:rPr lang="pt-BR" altLang="pt-BR" dirty="0" smtClean="0"/>
              <a:t>Amaro, em </a:t>
            </a:r>
            <a:r>
              <a:rPr lang="pt-BR" altLang="pt-BR" dirty="0" smtClean="0"/>
              <a:t>Recife (PE</a:t>
            </a:r>
            <a:r>
              <a:rPr lang="pt-BR" altLang="pt-BR" dirty="0" smtClean="0"/>
              <a:t>), </a:t>
            </a:r>
            <a:r>
              <a:rPr lang="pt-BR" altLang="pt-BR" dirty="0" smtClean="0"/>
              <a:t>e no Rio de Janeiro (Cemitério de Ricardo Albuquerque).</a:t>
            </a:r>
          </a:p>
          <a:p>
            <a:r>
              <a:rPr lang="pt-BR" altLang="pt-BR" dirty="0" smtClean="0"/>
              <a:t>Pela primeira e única vez, os familiares puderam ir a região do Araguaia  investigar, identificar e trazer os restos </a:t>
            </a:r>
            <a:r>
              <a:rPr lang="pt-BR" altLang="pt-BR" dirty="0" smtClean="0"/>
              <a:t>mortais de guerrilheiros desaparecidos</a:t>
            </a:r>
            <a:r>
              <a:rPr lang="pt-BR" altLang="pt-BR" sz="2200" dirty="0" smtClean="0"/>
              <a:t>: </a:t>
            </a:r>
            <a:r>
              <a:rPr lang="pt-BR" altLang="pt-BR" sz="1900" dirty="0" smtClean="0"/>
              <a:t>Maria Lucia </a:t>
            </a:r>
            <a:r>
              <a:rPr lang="pt-BR" altLang="pt-BR" sz="1900" dirty="0" err="1" smtClean="0"/>
              <a:t>Petit</a:t>
            </a:r>
            <a:r>
              <a:rPr lang="pt-BR" altLang="pt-BR" sz="1900" dirty="0" smtClean="0"/>
              <a:t> da Silva (1950 – 1972), </a:t>
            </a:r>
            <a:r>
              <a:rPr lang="pt-BR" altLang="pt-BR" sz="1900" dirty="0" err="1" smtClean="0"/>
              <a:t>Bergson</a:t>
            </a:r>
            <a:r>
              <a:rPr lang="pt-BR" altLang="pt-BR" sz="1900" dirty="0" smtClean="0"/>
              <a:t> </a:t>
            </a:r>
            <a:r>
              <a:rPr lang="pt-BR" altLang="pt-BR" sz="1900" dirty="0" err="1" smtClean="0"/>
              <a:t>Gurjão</a:t>
            </a:r>
            <a:r>
              <a:rPr lang="pt-BR" altLang="pt-BR" sz="1900" dirty="0" smtClean="0"/>
              <a:t> Farias (1947 – 1972) e </a:t>
            </a:r>
            <a:r>
              <a:rPr lang="pt-BR" altLang="pt-BR" sz="1900" dirty="0" smtClean="0"/>
              <a:t>de </a:t>
            </a:r>
            <a:r>
              <a:rPr lang="pt-BR" altLang="pt-BR" sz="1900" dirty="0" smtClean="0"/>
              <a:t>Francisco Manoel Chaves </a:t>
            </a:r>
            <a:r>
              <a:rPr lang="pt-BR" altLang="pt-BR" sz="1900" dirty="0" smtClean="0"/>
              <a:t>(?-1972).</a:t>
            </a:r>
            <a:endParaRPr lang="pt-BR" altLang="pt-BR" sz="19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 Black" pitchFamily="34" charset="0"/>
              </a:rPr>
              <a:t>Repercussões da abertura </a:t>
            </a:r>
            <a:br>
              <a:rPr lang="pt-BR" sz="28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>da Vala </a:t>
            </a:r>
            <a:r>
              <a:rPr lang="pt-BR" sz="2800" dirty="0" smtClean="0">
                <a:latin typeface="Arial Black" pitchFamily="34" charset="0"/>
              </a:rPr>
              <a:t>de Perus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/>
          <a:lstStyle/>
          <a:p>
            <a:r>
              <a:rPr lang="pt-BR" altLang="pt-BR" dirty="0" smtClean="0"/>
              <a:t>Foram criadas comissões parlamentares de </a:t>
            </a:r>
            <a:r>
              <a:rPr lang="pt-BR" altLang="pt-BR" dirty="0" smtClean="0"/>
              <a:t>representação </a:t>
            </a:r>
            <a:r>
              <a:rPr lang="pt-BR" altLang="pt-BR" dirty="0" smtClean="0"/>
              <a:t>na Câmara </a:t>
            </a:r>
            <a:r>
              <a:rPr lang="pt-BR" altLang="pt-BR" dirty="0" smtClean="0"/>
              <a:t>Federal de </a:t>
            </a:r>
            <a:r>
              <a:rPr lang="pt-BR" altLang="pt-BR" dirty="0" smtClean="0"/>
              <a:t>Deputados </a:t>
            </a:r>
            <a:r>
              <a:rPr lang="pt-BR" altLang="pt-BR" dirty="0" smtClean="0"/>
              <a:t>e </a:t>
            </a:r>
            <a:r>
              <a:rPr lang="pt-BR" altLang="pt-BR" dirty="0" smtClean="0"/>
              <a:t>na </a:t>
            </a:r>
            <a:r>
              <a:rPr lang="pt-BR" altLang="pt-BR" dirty="0" err="1" smtClean="0"/>
              <a:t>Assembléia</a:t>
            </a:r>
            <a:r>
              <a:rPr lang="pt-BR" altLang="pt-BR" dirty="0" smtClean="0"/>
              <a:t> Legislativa do Estado de SP.</a:t>
            </a:r>
          </a:p>
          <a:p>
            <a:r>
              <a:rPr lang="pt-BR" altLang="pt-BR" dirty="0" smtClean="0"/>
              <a:t>Em 1995, </a:t>
            </a:r>
            <a:r>
              <a:rPr lang="pt-BR" altLang="pt-BR" dirty="0" smtClean="0"/>
              <a:t>sob o impacto da repercussão nacional e internacional, editou-se </a:t>
            </a:r>
            <a:r>
              <a:rPr lang="pt-BR" altLang="pt-BR" dirty="0" smtClean="0"/>
              <a:t>a Lei dos Desaparecidos Políticos – a lei 9.140/95.</a:t>
            </a:r>
          </a:p>
          <a:p>
            <a:r>
              <a:rPr lang="pt-BR" altLang="pt-BR" dirty="0" smtClean="0"/>
              <a:t>A </a:t>
            </a:r>
            <a:r>
              <a:rPr lang="pt-BR" altLang="pt-BR" dirty="0" smtClean="0"/>
              <a:t>ação dos </a:t>
            </a:r>
            <a:r>
              <a:rPr lang="pt-BR" altLang="pt-BR" dirty="0" smtClean="0"/>
              <a:t>familiares de </a:t>
            </a:r>
            <a:r>
              <a:rPr lang="pt-BR" altLang="pt-BR" dirty="0" smtClean="0"/>
              <a:t>desaparecidos da Guerrilha </a:t>
            </a:r>
            <a:r>
              <a:rPr lang="pt-BR" altLang="pt-BR" dirty="0" smtClean="0"/>
              <a:t>do Araguaia, de 1982, </a:t>
            </a:r>
            <a:r>
              <a:rPr lang="pt-BR" altLang="pt-BR" dirty="0" smtClean="0"/>
              <a:t>foi considerada procedente pela Justiça Federal.</a:t>
            </a:r>
          </a:p>
          <a:p>
            <a:r>
              <a:rPr lang="pt-BR" altLang="pt-BR" dirty="0" smtClean="0"/>
              <a:t>Os </a:t>
            </a:r>
            <a:r>
              <a:rPr lang="pt-BR" altLang="pt-BR" dirty="0" smtClean="0"/>
              <a:t>familiares </a:t>
            </a:r>
            <a:r>
              <a:rPr lang="pt-BR" altLang="pt-BR" dirty="0" smtClean="0"/>
              <a:t>dos desaparecidos da Guerrilha do </a:t>
            </a:r>
            <a:r>
              <a:rPr lang="pt-BR" altLang="pt-BR" dirty="0" smtClean="0"/>
              <a:t>Araguaia encaminharam petição para a CIDH da OEA.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2493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latin typeface="Arial Black" pitchFamily="34" charset="0"/>
                <a:ea typeface="Batang" pitchFamily="18" charset="-127"/>
              </a:rPr>
              <a:t>Monumento </a:t>
            </a:r>
            <a:r>
              <a:rPr lang="pt-BR" sz="2700" dirty="0" smtClean="0">
                <a:latin typeface="Arial Black" pitchFamily="34" charset="0"/>
                <a:ea typeface="Batang" pitchFamily="18" charset="-127"/>
              </a:rPr>
              <a:t>erigido em </a:t>
            </a:r>
            <a:r>
              <a:rPr lang="pt-BR" sz="2700" dirty="0" smtClean="0">
                <a:latin typeface="Arial Black" pitchFamily="34" charset="0"/>
                <a:ea typeface="Batang" pitchFamily="18" charset="-127"/>
              </a:rPr>
              <a:t>homenagem às </a:t>
            </a:r>
            <a:r>
              <a:rPr lang="pt-BR" sz="3200" dirty="0" smtClean="0">
                <a:latin typeface="Arial Black" pitchFamily="34" charset="0"/>
                <a:ea typeface="Batang" pitchFamily="18" charset="-127"/>
              </a:rPr>
              <a:t/>
            </a:r>
            <a:br>
              <a:rPr lang="pt-BR" sz="3200" dirty="0" smtClean="0">
                <a:latin typeface="Arial Black" pitchFamily="34" charset="0"/>
                <a:ea typeface="Batang" pitchFamily="18" charset="-127"/>
              </a:rPr>
            </a:br>
            <a:r>
              <a:rPr lang="pt-BR" sz="3100" dirty="0" smtClean="0">
                <a:latin typeface="Arial Black" pitchFamily="34" charset="0"/>
                <a:ea typeface="Batang" pitchFamily="18" charset="-127"/>
              </a:rPr>
              <a:t>vítimas da ditadura – Vala de </a:t>
            </a:r>
            <a:r>
              <a:rPr lang="pt-BR" sz="3100" dirty="0" smtClean="0">
                <a:latin typeface="Arial Black" pitchFamily="34" charset="0"/>
                <a:ea typeface="Batang" pitchFamily="18" charset="-127"/>
              </a:rPr>
              <a:t>Perus</a:t>
            </a:r>
            <a:br>
              <a:rPr lang="pt-BR" sz="3100" dirty="0" smtClean="0">
                <a:latin typeface="Arial Black" pitchFamily="34" charset="0"/>
                <a:ea typeface="Batang" pitchFamily="18" charset="-127"/>
              </a:rPr>
            </a:br>
            <a:r>
              <a:rPr lang="pt-BR" sz="1600" dirty="0" smtClean="0">
                <a:latin typeface="Arial Black" pitchFamily="34" charset="0"/>
                <a:ea typeface="Batang" pitchFamily="18" charset="-127"/>
              </a:rPr>
              <a:t>de</a:t>
            </a:r>
            <a:r>
              <a:rPr lang="pt-BR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pt-BR" sz="1600" dirty="0" smtClean="0">
                <a:latin typeface="Arial Black" pitchFamily="34" charset="0"/>
                <a:ea typeface="Batang" pitchFamily="18" charset="-127"/>
              </a:rPr>
              <a:t>Ricardo </a:t>
            </a:r>
            <a:r>
              <a:rPr lang="pt-BR" sz="1600" dirty="0" err="1" smtClean="0">
                <a:latin typeface="Arial Black" pitchFamily="34" charset="0"/>
                <a:ea typeface="Batang" pitchFamily="18" charset="-127"/>
              </a:rPr>
              <a:t>Ohtake</a:t>
            </a:r>
            <a:r>
              <a:rPr lang="pt-BR" sz="1600" dirty="0" smtClean="0">
                <a:latin typeface="Arial Black" pitchFamily="34" charset="0"/>
                <a:ea typeface="Batang" pitchFamily="18" charset="-127"/>
              </a:rPr>
              <a:t> (1992)</a:t>
            </a:r>
            <a:endParaRPr lang="pt-BR" sz="1600" dirty="0">
              <a:latin typeface="Arial Black" pitchFamily="34" charset="0"/>
            </a:endParaRPr>
          </a:p>
        </p:txBody>
      </p:sp>
      <p:pic>
        <p:nvPicPr>
          <p:cNvPr id="4" name="Picture 2" descr="C:\Meus Documentos\Criméia\jan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3872"/>
            <a:ext cx="8229600" cy="452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</a:rPr>
              <a:t>A organização e centralização </a:t>
            </a:r>
            <a:br>
              <a:rPr lang="pt-BR" sz="2800" b="1" dirty="0" smtClean="0">
                <a:latin typeface="Arial Black" pitchFamily="34" charset="0"/>
              </a:rPr>
            </a:br>
            <a:r>
              <a:rPr lang="pt-BR" sz="2800" b="1" dirty="0" smtClean="0">
                <a:latin typeface="Arial Black" pitchFamily="34" charset="0"/>
              </a:rPr>
              <a:t>do aparato repressivo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724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 </a:t>
            </a:r>
            <a:r>
              <a:rPr lang="en-US" sz="2600" dirty="0" err="1" smtClean="0"/>
              <a:t>aparato</a:t>
            </a:r>
            <a:r>
              <a:rPr lang="en-US" sz="2600" dirty="0" smtClean="0"/>
              <a:t> </a:t>
            </a:r>
            <a:r>
              <a:rPr lang="en-US" sz="2600" dirty="0" err="1" smtClean="0"/>
              <a:t>repressivo</a:t>
            </a:r>
            <a:r>
              <a:rPr lang="en-US" sz="2600" dirty="0" smtClean="0"/>
              <a:t> </a:t>
            </a:r>
            <a:r>
              <a:rPr lang="en-US" sz="2600" dirty="0" err="1" smtClean="0"/>
              <a:t>brasileiro</a:t>
            </a:r>
            <a:r>
              <a:rPr lang="en-US" sz="2600" dirty="0" smtClean="0"/>
              <a:t> </a:t>
            </a:r>
            <a:r>
              <a:rPr lang="pt-BR" sz="2800" dirty="0" smtClean="0"/>
              <a:t>envolveu a criação de uma complexa estrutura, </a:t>
            </a:r>
            <a:r>
              <a:rPr lang="en-US" sz="2600" dirty="0" err="1" smtClean="0"/>
              <a:t>composta</a:t>
            </a:r>
            <a:r>
              <a:rPr lang="en-US" sz="2600" dirty="0" smtClean="0"/>
              <a:t> </a:t>
            </a:r>
            <a:r>
              <a:rPr lang="en-US" sz="2600" dirty="0" err="1" smtClean="0"/>
              <a:t>pelos</a:t>
            </a:r>
            <a:r>
              <a:rPr lang="en-US" sz="2600" dirty="0" smtClean="0"/>
              <a:t> </a:t>
            </a:r>
            <a:r>
              <a:rPr lang="en-US" sz="2600" dirty="0" err="1" smtClean="0"/>
              <a:t>os</a:t>
            </a:r>
            <a:r>
              <a:rPr lang="en-US" sz="2600" dirty="0" smtClean="0"/>
              <a:t> </a:t>
            </a:r>
            <a:r>
              <a:rPr lang="en-US" sz="2600" dirty="0" err="1" smtClean="0"/>
              <a:t>centros</a:t>
            </a:r>
            <a:r>
              <a:rPr lang="en-US" sz="2600" dirty="0" smtClean="0"/>
              <a:t> </a:t>
            </a:r>
            <a:r>
              <a:rPr lang="en-US" sz="2600" dirty="0" err="1" smtClean="0"/>
              <a:t>secretos</a:t>
            </a:r>
            <a:r>
              <a:rPr lang="en-US" sz="2600" dirty="0" smtClean="0"/>
              <a:t> de </a:t>
            </a:r>
            <a:r>
              <a:rPr lang="en-US" sz="2600" dirty="0" err="1" smtClean="0"/>
              <a:t>tortura</a:t>
            </a:r>
            <a:r>
              <a:rPr lang="en-US" sz="2600" dirty="0" smtClean="0"/>
              <a:t>, </a:t>
            </a:r>
            <a:r>
              <a:rPr lang="en-US" sz="2600" dirty="0" err="1" smtClean="0"/>
              <a:t>centros</a:t>
            </a:r>
            <a:r>
              <a:rPr lang="en-US" sz="2600" dirty="0" smtClean="0"/>
              <a:t> </a:t>
            </a:r>
            <a:r>
              <a:rPr lang="en-US" sz="2600" dirty="0" err="1" smtClean="0"/>
              <a:t>clandestinos</a:t>
            </a:r>
            <a:r>
              <a:rPr lang="en-US" sz="2600" dirty="0" smtClean="0"/>
              <a:t> de </a:t>
            </a:r>
            <a:r>
              <a:rPr lang="en-US" sz="2600" dirty="0" err="1" smtClean="0"/>
              <a:t>extermínio</a:t>
            </a:r>
            <a:r>
              <a:rPr lang="en-US" sz="2600" dirty="0" smtClean="0"/>
              <a:t>, a </a:t>
            </a:r>
            <a:r>
              <a:rPr lang="en-US" sz="2600" dirty="0" err="1" smtClean="0"/>
              <a:t>justiça</a:t>
            </a:r>
            <a:r>
              <a:rPr lang="en-US" sz="2600" dirty="0" smtClean="0"/>
              <a:t> </a:t>
            </a:r>
            <a:r>
              <a:rPr lang="en-US" sz="2600" dirty="0" err="1" smtClean="0"/>
              <a:t>militar</a:t>
            </a:r>
            <a:r>
              <a:rPr lang="en-US" sz="2600" dirty="0" smtClean="0"/>
              <a:t> e o </a:t>
            </a:r>
            <a:r>
              <a:rPr lang="en-US" sz="2600" dirty="0" err="1" smtClean="0"/>
              <a:t>sistema</a:t>
            </a:r>
            <a:r>
              <a:rPr lang="en-US" sz="2600" dirty="0" smtClean="0"/>
              <a:t> </a:t>
            </a:r>
            <a:r>
              <a:rPr lang="en-US" sz="2600" dirty="0" err="1" smtClean="0"/>
              <a:t>carcerário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Isso</a:t>
            </a:r>
            <a:r>
              <a:rPr lang="en-US" sz="2600" dirty="0" smtClean="0"/>
              <a:t> </a:t>
            </a:r>
            <a:r>
              <a:rPr lang="en-US" sz="2600" dirty="0" err="1" smtClean="0"/>
              <a:t>exigiu</a:t>
            </a:r>
            <a:r>
              <a:rPr lang="en-US" sz="2600" dirty="0" smtClean="0"/>
              <a:t> a </a:t>
            </a:r>
            <a:r>
              <a:rPr lang="en-US" sz="2600" dirty="0" err="1" smtClean="0"/>
              <a:t>estruturação</a:t>
            </a:r>
            <a:r>
              <a:rPr lang="en-US" sz="2600" dirty="0" smtClean="0"/>
              <a:t> de um </a:t>
            </a:r>
            <a:r>
              <a:rPr lang="en-US" sz="2600" dirty="0" err="1" smtClean="0"/>
              <a:t>aparelho</a:t>
            </a:r>
            <a:r>
              <a:rPr lang="en-US" sz="2600" dirty="0" smtClean="0"/>
              <a:t> </a:t>
            </a:r>
            <a:r>
              <a:rPr lang="en-US" sz="2600" dirty="0" err="1" smtClean="0"/>
              <a:t>burocrático</a:t>
            </a:r>
            <a:r>
              <a:rPr lang="en-US" sz="2600" dirty="0" smtClean="0"/>
              <a:t> de Estado </a:t>
            </a:r>
            <a:r>
              <a:rPr lang="en-US" sz="2600" dirty="0" err="1" smtClean="0"/>
              <a:t>sofisticado</a:t>
            </a:r>
            <a:r>
              <a:rPr lang="en-US" sz="2600" dirty="0" smtClean="0"/>
              <a:t>,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contou</a:t>
            </a:r>
            <a:r>
              <a:rPr lang="en-US" sz="2600" dirty="0" smtClean="0"/>
              <a:t> com altos </a:t>
            </a:r>
            <a:r>
              <a:rPr lang="en-US" sz="2600" dirty="0" err="1" smtClean="0"/>
              <a:t>níveis</a:t>
            </a:r>
            <a:r>
              <a:rPr lang="en-US" sz="2600" dirty="0" smtClean="0"/>
              <a:t> de </a:t>
            </a:r>
            <a:r>
              <a:rPr lang="en-US" sz="2600" dirty="0" err="1" smtClean="0"/>
              <a:t>colaboração</a:t>
            </a:r>
            <a:r>
              <a:rPr lang="en-US" sz="2600" dirty="0" smtClean="0"/>
              <a:t> entre </a:t>
            </a:r>
            <a:r>
              <a:rPr lang="en-US" sz="2600" dirty="0" err="1" smtClean="0"/>
              <a:t>civis</a:t>
            </a:r>
            <a:r>
              <a:rPr lang="en-US" sz="2600" dirty="0" smtClean="0"/>
              <a:t> e </a:t>
            </a:r>
            <a:r>
              <a:rPr lang="en-US" sz="2600" dirty="0" err="1" smtClean="0"/>
              <a:t>militares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Essa</a:t>
            </a:r>
            <a:r>
              <a:rPr lang="en-US" sz="2600" dirty="0" smtClean="0"/>
              <a:t> </a:t>
            </a:r>
            <a:r>
              <a:rPr lang="en-US" sz="2600" dirty="0" err="1" smtClean="0"/>
              <a:t>estruturação</a:t>
            </a:r>
            <a:r>
              <a:rPr lang="en-US" sz="2600" dirty="0" smtClean="0"/>
              <a:t> </a:t>
            </a:r>
            <a:r>
              <a:rPr lang="en-US" sz="2600" dirty="0" err="1" smtClean="0"/>
              <a:t>possibilitou</a:t>
            </a:r>
            <a:r>
              <a:rPr lang="en-US" sz="2600" dirty="0" smtClean="0"/>
              <a:t> </a:t>
            </a:r>
            <a:r>
              <a:rPr lang="en-US" sz="2600" dirty="0" err="1" smtClean="0"/>
              <a:t>uma</a:t>
            </a:r>
            <a:r>
              <a:rPr lang="en-US" sz="2600" dirty="0" smtClean="0"/>
              <a:t> </a:t>
            </a:r>
            <a:r>
              <a:rPr lang="en-US" sz="2600" dirty="0" err="1" smtClean="0"/>
              <a:t>divisão</a:t>
            </a:r>
            <a:r>
              <a:rPr lang="en-US" sz="2600" dirty="0" smtClean="0"/>
              <a:t> de </a:t>
            </a:r>
            <a:r>
              <a:rPr lang="en-US" sz="2600" dirty="0" err="1" smtClean="0"/>
              <a:t>responsabilidades</a:t>
            </a:r>
            <a:r>
              <a:rPr lang="en-US" sz="2600" dirty="0" smtClean="0"/>
              <a:t> e </a:t>
            </a:r>
            <a:r>
              <a:rPr lang="en-US" sz="2600" dirty="0" err="1" smtClean="0"/>
              <a:t>certa</a:t>
            </a:r>
            <a:r>
              <a:rPr lang="en-US" sz="2600" dirty="0" smtClean="0"/>
              <a:t> </a:t>
            </a:r>
            <a:r>
              <a:rPr lang="en-US" sz="2600" dirty="0" err="1" smtClean="0"/>
              <a:t>margem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administrar</a:t>
            </a:r>
            <a:r>
              <a:rPr lang="en-US" sz="2600" dirty="0" smtClean="0"/>
              <a:t> o </a:t>
            </a:r>
            <a:r>
              <a:rPr lang="en-US" sz="2600" dirty="0" err="1" smtClean="0"/>
              <a:t>poder</a:t>
            </a:r>
            <a:r>
              <a:rPr lang="en-US" sz="2600" dirty="0" smtClean="0"/>
              <a:t> e as </a:t>
            </a:r>
            <a:r>
              <a:rPr lang="en-US" sz="2600" dirty="0" err="1" smtClean="0"/>
              <a:t>disputas</a:t>
            </a:r>
            <a:r>
              <a:rPr lang="en-US" sz="2600" dirty="0" smtClean="0"/>
              <a:t> </a:t>
            </a:r>
            <a:r>
              <a:rPr lang="en-US" sz="2600" dirty="0" err="1" smtClean="0"/>
              <a:t>dentro</a:t>
            </a:r>
            <a:r>
              <a:rPr lang="en-US" sz="2600" dirty="0" smtClean="0"/>
              <a:t> e </a:t>
            </a:r>
            <a:r>
              <a:rPr lang="en-US" sz="2600" dirty="0" err="1" smtClean="0"/>
              <a:t>fora</a:t>
            </a:r>
            <a:r>
              <a:rPr lang="en-US" sz="2600" dirty="0" smtClean="0"/>
              <a:t> do </a:t>
            </a:r>
            <a:r>
              <a:rPr lang="en-US" sz="2600" dirty="0" err="1" smtClean="0"/>
              <a:t>aparato</a:t>
            </a:r>
            <a:r>
              <a:rPr lang="en-US" sz="2600" dirty="0" smtClean="0"/>
              <a:t> de Estado. </a:t>
            </a:r>
            <a:endParaRPr lang="pt-BR" sz="26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latin typeface="Arial Black" pitchFamily="34" charset="0"/>
                <a:ea typeface="Batang" pitchFamily="18" charset="-127"/>
              </a:rPr>
              <a:t>Monumento erigido em homenagem às </a:t>
            </a:r>
            <a:r>
              <a:rPr lang="pt-BR" sz="2800" dirty="0" smtClean="0">
                <a:latin typeface="Arial Black" pitchFamily="34" charset="0"/>
                <a:ea typeface="Batang" pitchFamily="18" charset="-127"/>
              </a:rPr>
              <a:t/>
            </a:r>
            <a:br>
              <a:rPr lang="pt-BR" sz="2800" dirty="0" smtClean="0">
                <a:latin typeface="Arial Black" pitchFamily="34" charset="0"/>
                <a:ea typeface="Batang" pitchFamily="18" charset="-127"/>
              </a:rPr>
            </a:br>
            <a:r>
              <a:rPr lang="pt-BR" sz="3100" dirty="0" smtClean="0">
                <a:latin typeface="Arial Black" pitchFamily="34" charset="0"/>
                <a:ea typeface="Batang" pitchFamily="18" charset="-127"/>
              </a:rPr>
              <a:t>vítimas da ditadura – Vala de Perus</a:t>
            </a:r>
            <a:r>
              <a:rPr lang="pt-BR" sz="2800" dirty="0" smtClean="0">
                <a:latin typeface="Arial Black" pitchFamily="34" charset="0"/>
                <a:ea typeface="Batang" pitchFamily="18" charset="-127"/>
              </a:rPr>
              <a:t/>
            </a:r>
            <a:br>
              <a:rPr lang="pt-BR" sz="2800" dirty="0" smtClean="0">
                <a:latin typeface="Arial Black" pitchFamily="34" charset="0"/>
                <a:ea typeface="Batang" pitchFamily="18" charset="-127"/>
              </a:rPr>
            </a:br>
            <a:r>
              <a:rPr lang="pt-BR" sz="1400" dirty="0" smtClean="0">
                <a:latin typeface="Arial Black" pitchFamily="34" charset="0"/>
                <a:ea typeface="Batang" pitchFamily="18" charset="-127"/>
              </a:rPr>
              <a:t>de</a:t>
            </a:r>
            <a:r>
              <a:rPr lang="pt-BR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pt-BR" sz="1400" dirty="0" smtClean="0">
                <a:latin typeface="Arial Black" pitchFamily="34" charset="0"/>
                <a:ea typeface="Batang" pitchFamily="18" charset="-127"/>
              </a:rPr>
              <a:t>Ricardo </a:t>
            </a:r>
            <a:r>
              <a:rPr lang="pt-BR" sz="1400" dirty="0" err="1" smtClean="0">
                <a:latin typeface="Arial Black" pitchFamily="34" charset="0"/>
                <a:ea typeface="Batang" pitchFamily="18" charset="-127"/>
              </a:rPr>
              <a:t>Ohtake</a:t>
            </a:r>
            <a:r>
              <a:rPr lang="pt-BR" sz="1400" dirty="0" smtClean="0">
                <a:latin typeface="Arial Black" pitchFamily="34" charset="0"/>
                <a:ea typeface="Batang" pitchFamily="18" charset="-127"/>
              </a:rPr>
              <a:t> (1992)</a:t>
            </a:r>
            <a:endParaRPr lang="pt-BR" dirty="0"/>
          </a:p>
        </p:txBody>
      </p:sp>
      <p:pic>
        <p:nvPicPr>
          <p:cNvPr id="4" name="Picture 2" descr="https://encrypted-tbn1.gstatic.com/images?q=tbn:ANd9GcTPavfWcO0d4VC49YWnsnIaIUZGzWalSt7c7OniR59onZ9q6tX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 Black" pitchFamily="34" charset="0"/>
              </a:rPr>
              <a:t>Abertura da Vala de Perus e repercussões</a:t>
            </a:r>
            <a:endParaRPr lang="pt-BR" sz="2800" dirty="0">
              <a:latin typeface="Arial Black" pitchFamily="34" charset="0"/>
            </a:endParaRPr>
          </a:p>
        </p:txBody>
      </p:sp>
      <p:pic>
        <p:nvPicPr>
          <p:cNvPr id="7" name="Picture 2" descr="E:\Meus documentos\Aula Janaína\10 anos Peru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04497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eus documentos\Aula Janaína\Cartaz crioul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29200" y="18288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457200" y="1676400"/>
            <a:ext cx="3886200" cy="914400"/>
          </a:xfrm>
        </p:spPr>
        <p:txBody>
          <a:bodyPr/>
          <a:lstStyle/>
          <a:p>
            <a:r>
              <a:rPr lang="pt-BR" sz="1200" b="0" dirty="0" smtClean="0">
                <a:latin typeface="Trebuchet MS" pitchFamily="34" charset="0"/>
              </a:rPr>
              <a:t>Cartão lembrando os 10 anos de </a:t>
            </a:r>
            <a:r>
              <a:rPr lang="pt-BR" sz="1200" dirty="0" smtClean="0">
                <a:latin typeface="Trebuchet MS" pitchFamily="34" charset="0"/>
              </a:rPr>
              <a:t>abertura </a:t>
            </a:r>
            <a:r>
              <a:rPr lang="pt-BR" sz="1200" b="0" dirty="0" smtClean="0">
                <a:latin typeface="Trebuchet MS" pitchFamily="34" charset="0"/>
              </a:rPr>
              <a:t>da Vala de Perus (2000), sem a conclusão das pesquisas de identificação das 1049 ossadas encontradas.</a:t>
            </a:r>
            <a:endParaRPr lang="pt-BR" sz="1200" b="0" dirty="0">
              <a:latin typeface="Trebuchet MS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95800" y="762000"/>
            <a:ext cx="3505200" cy="1066800"/>
          </a:xfrm>
        </p:spPr>
        <p:txBody>
          <a:bodyPr/>
          <a:lstStyle/>
          <a:p>
            <a:pPr algn="r"/>
            <a:r>
              <a:rPr lang="pt-BR" sz="1200" dirty="0" smtClean="0">
                <a:latin typeface="Trebuchet MS" pitchFamily="34" charset="0"/>
              </a:rPr>
              <a:t>Cartaz de missa ecumênica em homenagem a Luiz José da Cunha, líder da ALN, cuja ossada foi identificada apenas em 2006.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2076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</a:rPr>
              <a:t>A organização e centralização </a:t>
            </a:r>
            <a:br>
              <a:rPr lang="pt-BR" sz="2800" b="1" dirty="0" smtClean="0">
                <a:latin typeface="Arial Black" pitchFamily="34" charset="0"/>
              </a:rPr>
            </a:br>
            <a:r>
              <a:rPr lang="pt-BR" sz="2800" b="1" dirty="0" smtClean="0">
                <a:latin typeface="Arial Black" pitchFamily="34" charset="0"/>
              </a:rPr>
              <a:t>do aparato repressivo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10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200" dirty="0" smtClean="0"/>
              <a:t>O regime ditatorial conseguiu preservar uma </a:t>
            </a:r>
            <a:r>
              <a:rPr lang="pt-BR" sz="2200" i="1" dirty="0" smtClean="0"/>
              <a:t>aparência de normalidade </a:t>
            </a:r>
            <a:r>
              <a:rPr lang="pt-BR" sz="2200" dirty="0" smtClean="0"/>
              <a:t>institucional e</a:t>
            </a:r>
            <a:r>
              <a:rPr lang="en-US" sz="2200" dirty="0" smtClean="0"/>
              <a:t> </a:t>
            </a:r>
            <a:r>
              <a:rPr lang="en-US" sz="2200" i="1" dirty="0" err="1" smtClean="0"/>
              <a:t>legitimidade</a:t>
            </a:r>
            <a:r>
              <a:rPr lang="en-US" sz="2200" dirty="0" smtClean="0"/>
              <a:t>:</a:t>
            </a:r>
          </a:p>
          <a:p>
            <a:r>
              <a:rPr lang="pt-BR" sz="2200" dirty="0" smtClean="0"/>
              <a:t>Mantendo o Congresso Nacional em funcionamento (cassado), um partido de oposição moderada, eleições  parlamentares (controladas), </a:t>
            </a:r>
            <a:r>
              <a:rPr lang="en-US" sz="2200" dirty="0" smtClean="0"/>
              <a:t>um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judicial e</a:t>
            </a:r>
            <a:r>
              <a:rPr lang="pt-BR" sz="2200" dirty="0" smtClean="0"/>
              <a:t> a alternância de poder no Executivo (o qual foi bastante </a:t>
            </a:r>
            <a:r>
              <a:rPr lang="en-US" sz="2200" dirty="0" err="1" smtClean="0"/>
              <a:t>ampliado</a:t>
            </a:r>
            <a:r>
              <a:rPr lang="en-US" sz="2200" dirty="0" smtClean="0"/>
              <a:t>)</a:t>
            </a:r>
            <a:r>
              <a:rPr lang="pt-BR" sz="2200" dirty="0" smtClean="0"/>
              <a:t>.</a:t>
            </a:r>
          </a:p>
          <a:p>
            <a:r>
              <a:rPr lang="pt-BR" sz="2200" dirty="0" smtClean="0"/>
              <a:t>Criando extensa </a:t>
            </a:r>
            <a:r>
              <a:rPr lang="pt-BR" sz="2200" i="1" dirty="0" smtClean="0"/>
              <a:t>legalidade de </a:t>
            </a:r>
            <a:r>
              <a:rPr lang="pt-BR" sz="2200" i="1" dirty="0" smtClean="0"/>
              <a:t>exceção</a:t>
            </a:r>
            <a:r>
              <a:rPr lang="pt-BR" sz="2200" dirty="0" smtClean="0"/>
              <a:t>: </a:t>
            </a:r>
            <a:r>
              <a:rPr lang="pt-BR" sz="2200" dirty="0" smtClean="0"/>
              <a:t>na qual </a:t>
            </a:r>
            <a:r>
              <a:rPr lang="pt-BR" sz="2200" dirty="0" smtClean="0"/>
              <a:t>se sobrepunham 160 atos </a:t>
            </a:r>
            <a:r>
              <a:rPr lang="pt-BR" sz="2200" dirty="0" smtClean="0"/>
              <a:t>legislativos, </a:t>
            </a:r>
            <a:r>
              <a:rPr lang="pt-BR" sz="2200" dirty="0" smtClean="0"/>
              <a:t>entre atos institucionais, Constituição Federal, leis complementares aos atos institucionais, decretos-leis e leis complementares e ordinárias</a:t>
            </a:r>
            <a:r>
              <a:rPr lang="pt-BR" sz="2200" dirty="0" smtClean="0"/>
              <a:t>.</a:t>
            </a:r>
            <a:endParaRPr lang="pt-BR" sz="2200" dirty="0" smtClean="0"/>
          </a:p>
          <a:p>
            <a:r>
              <a:rPr lang="pt-BR" sz="2200" dirty="0" smtClean="0"/>
              <a:t>A ação repressiva foi orientada conforme o alvo e o período em questão. Operou-se, então, uma reorganização do aparato repressivo, combinando práticas anteriores e novas </a:t>
            </a:r>
            <a:r>
              <a:rPr lang="pt-BR" sz="2200" dirty="0" smtClean="0"/>
              <a:t>concepções e formatos.</a:t>
            </a:r>
            <a:endParaRPr lang="pt-BR" sz="2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 Black" pitchFamily="34" charset="0"/>
              </a:rPr>
              <a:t>“Poder </a:t>
            </a:r>
            <a:r>
              <a:rPr lang="pt-BR" sz="3200" dirty="0" smtClean="0">
                <a:latin typeface="Arial Black" pitchFamily="34" charset="0"/>
              </a:rPr>
              <a:t>torturador” e </a:t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repressão </a:t>
            </a:r>
            <a:r>
              <a:rPr lang="pt-BR" sz="3200" dirty="0" smtClean="0">
                <a:latin typeface="Arial Black" pitchFamily="34" charset="0"/>
              </a:rPr>
              <a:t>seletiva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Assassinar dissidentes, líderes ou </a:t>
            </a:r>
            <a:r>
              <a:rPr lang="pt-BR" dirty="0" smtClean="0"/>
              <a:t>membros importantes </a:t>
            </a:r>
            <a:r>
              <a:rPr lang="pt-BR" dirty="0" smtClean="0"/>
              <a:t>da luta armada, foi uma das principais estratégias repressivas adotadas desde </a:t>
            </a:r>
            <a:r>
              <a:rPr lang="pt-BR" dirty="0" smtClean="0"/>
              <a:t>1964</a:t>
            </a:r>
            <a:r>
              <a:rPr lang="pt-BR" dirty="0" smtClean="0"/>
              <a:t>. </a:t>
            </a:r>
          </a:p>
          <a:p>
            <a:r>
              <a:rPr lang="pt-BR" dirty="0" smtClean="0"/>
              <a:t>Esses militantes eram assassinados, sob tortura, mas o laudo necroscópico corroborava a falsa versão </a:t>
            </a:r>
            <a:r>
              <a:rPr lang="pt-BR" dirty="0" smtClean="0"/>
              <a:t>de </a:t>
            </a:r>
            <a:r>
              <a:rPr lang="pt-BR" dirty="0" smtClean="0"/>
              <a:t>morte apresentada pela polícia.</a:t>
            </a:r>
          </a:p>
          <a:p>
            <a:r>
              <a:rPr lang="pt-BR" dirty="0" smtClean="0"/>
              <a:t>Alguns desses </a:t>
            </a:r>
            <a:r>
              <a:rPr lang="pt-BR" dirty="0" smtClean="0"/>
              <a:t>assassinatos alcançaram grande repercussão junto à opinião pública.</a:t>
            </a:r>
          </a:p>
          <a:p>
            <a:r>
              <a:rPr lang="pt-BR" sz="1800" dirty="0" smtClean="0"/>
              <a:t>Em 1966, ocorre a morte de Manoel Raimundo Soares, a qual ficou conhecida como o “Caso das mãos amarradas”. Em 1968, a morte do estudante Edson Luiz de Lima e Souto gerou protestos massivos. Em 1970, ocorre o assassinato do sindicalista Olavo </a:t>
            </a:r>
            <a:r>
              <a:rPr lang="pt-BR" sz="1800" dirty="0" err="1" smtClean="0"/>
              <a:t>Hanssen</a:t>
            </a:r>
            <a:r>
              <a:rPr lang="pt-BR" sz="1800" dirty="0" smtClean="0"/>
              <a:t> e, em 1971, desaparece o deputado cassado, Rubens B. Paiva, entre outros</a:t>
            </a:r>
            <a:r>
              <a:rPr lang="pt-BR" sz="1800" dirty="0" smtClean="0"/>
              <a:t>.</a:t>
            </a:r>
            <a:endParaRPr lang="pt-BR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 Black" pitchFamily="34" charset="0"/>
              </a:rPr>
              <a:t>A organização e centralização </a:t>
            </a:r>
            <a:br>
              <a:rPr lang="pt-BR" b="1" dirty="0" smtClean="0">
                <a:latin typeface="Arial Black" pitchFamily="34" charset="0"/>
              </a:rPr>
            </a:br>
            <a:r>
              <a:rPr lang="pt-BR" b="1" dirty="0" smtClean="0">
                <a:latin typeface="Arial Black" pitchFamily="34" charset="0"/>
              </a:rPr>
              <a:t>do aparato repressivo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610600" cy="4800600"/>
          </a:xfrm>
        </p:spPr>
        <p:txBody>
          <a:bodyPr>
            <a:noAutofit/>
          </a:bodyPr>
          <a:lstStyle/>
          <a:p>
            <a:r>
              <a:rPr lang="pt-BR" dirty="0" smtClean="0"/>
              <a:t>Com a Guerra Fria mas, sobretudo, após a experiência da Guerra da Argélia (1954-1962), considerava-se que a </a:t>
            </a:r>
            <a:r>
              <a:rPr lang="pt-BR" i="1" dirty="0" smtClean="0"/>
              <a:t>guerra subversiva</a:t>
            </a:r>
            <a:r>
              <a:rPr lang="pt-BR" dirty="0" smtClean="0"/>
              <a:t> necessitava de </a:t>
            </a:r>
            <a:r>
              <a:rPr lang="pt-BR" i="1" dirty="0" smtClean="0"/>
              <a:t>métodos</a:t>
            </a:r>
            <a:r>
              <a:rPr lang="pt-BR" dirty="0" smtClean="0"/>
              <a:t> </a:t>
            </a:r>
            <a:r>
              <a:rPr lang="pt-BR" i="1" dirty="0" smtClean="0"/>
              <a:t>excepcionais</a:t>
            </a:r>
            <a:r>
              <a:rPr lang="pt-BR" dirty="0" smtClean="0"/>
              <a:t>. Era preciso </a:t>
            </a:r>
            <a:r>
              <a:rPr lang="pt-BR" dirty="0" smtClean="0"/>
              <a:t>erradicar/exterminar </a:t>
            </a:r>
            <a:r>
              <a:rPr lang="pt-BR" dirty="0" smtClean="0"/>
              <a:t>essa “ameaça”.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aparato</a:t>
            </a:r>
            <a:r>
              <a:rPr lang="en-US" dirty="0" smtClean="0"/>
              <a:t> </a:t>
            </a:r>
            <a:r>
              <a:rPr lang="en-US" dirty="0" err="1" smtClean="0"/>
              <a:t>repressivo</a:t>
            </a:r>
            <a:r>
              <a:rPr lang="en-US" dirty="0" smtClean="0"/>
              <a:t> </a:t>
            </a:r>
            <a:r>
              <a:rPr lang="en-US" dirty="0" err="1" smtClean="0"/>
              <a:t>ganhou</a:t>
            </a:r>
            <a:r>
              <a:rPr lang="en-US" dirty="0" smtClean="0"/>
              <a:t>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contornos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1967, com a </a:t>
            </a:r>
            <a:r>
              <a:rPr lang="en-US" dirty="0" smtClean="0"/>
              <a:t>(re)</a:t>
            </a:r>
            <a:r>
              <a:rPr lang="en-US" dirty="0" err="1" smtClean="0"/>
              <a:t>organização</a:t>
            </a:r>
            <a:r>
              <a:rPr lang="en-US" dirty="0" smtClean="0"/>
              <a:t> de </a:t>
            </a:r>
            <a:r>
              <a:rPr lang="en-US" b="1" dirty="0" smtClean="0"/>
              <a:t>“</a:t>
            </a:r>
            <a:r>
              <a:rPr lang="en-US" b="1" dirty="0" err="1" smtClean="0"/>
              <a:t>organismos</a:t>
            </a:r>
            <a:r>
              <a:rPr lang="en-US" b="1" dirty="0" smtClean="0"/>
              <a:t> </a:t>
            </a:r>
            <a:r>
              <a:rPr lang="en-US" b="1" dirty="0" err="1" smtClean="0"/>
              <a:t>mistos</a:t>
            </a:r>
            <a:r>
              <a:rPr lang="en-US" b="1" dirty="0" smtClean="0"/>
              <a:t>”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Forças</a:t>
            </a:r>
            <a:r>
              <a:rPr lang="en-US" dirty="0" smtClean="0"/>
              <a:t> Armadas,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combinavam</a:t>
            </a:r>
            <a:r>
              <a:rPr lang="en-US" dirty="0" smtClean="0"/>
              <a:t> </a:t>
            </a:r>
            <a:r>
              <a:rPr lang="en-US" dirty="0" err="1" smtClean="0"/>
              <a:t>operações</a:t>
            </a:r>
            <a:r>
              <a:rPr lang="en-US" dirty="0" smtClean="0"/>
              <a:t> de </a:t>
            </a:r>
            <a:r>
              <a:rPr lang="en-US" i="1" dirty="0" err="1" smtClean="0"/>
              <a:t>informação</a:t>
            </a:r>
            <a:r>
              <a:rPr lang="en-US" dirty="0" smtClean="0"/>
              <a:t> e </a:t>
            </a:r>
            <a:r>
              <a:rPr lang="en-US" i="1" dirty="0" err="1" smtClean="0"/>
              <a:t>repressão</a:t>
            </a:r>
            <a:r>
              <a:rPr lang="en-US" i="1" dirty="0" smtClean="0"/>
              <a:t> </a:t>
            </a:r>
            <a:r>
              <a:rPr lang="en-US" dirty="0" smtClean="0"/>
              <a:t>(CIE, </a:t>
            </a:r>
            <a:r>
              <a:rPr lang="en-US" dirty="0" err="1" smtClean="0"/>
              <a:t>Cenimar</a:t>
            </a:r>
            <a:r>
              <a:rPr lang="en-US" dirty="0" smtClean="0"/>
              <a:t> e </a:t>
            </a:r>
            <a:r>
              <a:rPr lang="en-US" dirty="0" err="1" smtClean="0"/>
              <a:t>Cisa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Após</a:t>
            </a:r>
            <a:r>
              <a:rPr lang="en-US" dirty="0" smtClean="0"/>
              <a:t> a </a:t>
            </a:r>
            <a:r>
              <a:rPr lang="en-US" dirty="0" err="1" smtClean="0"/>
              <a:t>edição</a:t>
            </a:r>
            <a:r>
              <a:rPr lang="en-US" dirty="0" smtClean="0"/>
              <a:t> do AI-5 (1968) </a:t>
            </a:r>
            <a:r>
              <a:rPr lang="en-US" dirty="0" err="1" smtClean="0"/>
              <a:t>intensificou</a:t>
            </a:r>
            <a:r>
              <a:rPr lang="en-US" dirty="0" smtClean="0"/>
              <a:t>-se a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secretas</a:t>
            </a:r>
            <a:r>
              <a:rPr lang="en-US" dirty="0" smtClean="0"/>
              <a:t> e semi-</a:t>
            </a:r>
            <a:r>
              <a:rPr lang="en-US" dirty="0" err="1" smtClean="0"/>
              <a:t>clandestinas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gerou</a:t>
            </a:r>
            <a:r>
              <a:rPr lang="en-US" dirty="0" smtClean="0"/>
              <a:t> o </a:t>
            </a:r>
            <a:r>
              <a:rPr lang="en-US" b="1" dirty="0" err="1" smtClean="0"/>
              <a:t>Sistema</a:t>
            </a:r>
            <a:r>
              <a:rPr lang="en-US" b="1" dirty="0" smtClean="0"/>
              <a:t> DOI-</a:t>
            </a:r>
            <a:r>
              <a:rPr lang="en-US" b="1" dirty="0" err="1" smtClean="0"/>
              <a:t>Codi</a:t>
            </a:r>
            <a:r>
              <a:rPr lang="en-US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O </a:t>
            </a:r>
            <a:r>
              <a:rPr lang="en-US" sz="2800" b="1" dirty="0" err="1" smtClean="0">
                <a:latin typeface="Arial Black" pitchFamily="34" charset="0"/>
              </a:rPr>
              <a:t>Sistema</a:t>
            </a:r>
            <a:r>
              <a:rPr lang="en-US" sz="2800" b="1" dirty="0" smtClean="0">
                <a:latin typeface="Arial Black" pitchFamily="34" charset="0"/>
              </a:rPr>
              <a:t> DOI-</a:t>
            </a:r>
            <a:r>
              <a:rPr lang="en-US" sz="2800" b="1" dirty="0" err="1" smtClean="0">
                <a:latin typeface="Arial Black" pitchFamily="34" charset="0"/>
              </a:rPr>
              <a:t>Codi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25475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Sob </a:t>
            </a:r>
            <a:r>
              <a:rPr lang="en-US" sz="2800" dirty="0" err="1" smtClean="0"/>
              <a:t>inspiração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bem-sucedida</a:t>
            </a:r>
            <a:r>
              <a:rPr lang="en-US" sz="2800" dirty="0" smtClean="0"/>
              <a:t> OBAN (</a:t>
            </a:r>
            <a:r>
              <a:rPr lang="en-US" sz="2800" dirty="0" err="1" smtClean="0"/>
              <a:t>Operação</a:t>
            </a:r>
            <a:r>
              <a:rPr lang="en-US" sz="2800" dirty="0" smtClean="0"/>
              <a:t> </a:t>
            </a:r>
            <a:r>
              <a:rPr lang="en-US" sz="2800" dirty="0" err="1" smtClean="0"/>
              <a:t>Bandeirante</a:t>
            </a:r>
            <a:r>
              <a:rPr lang="en-US" sz="2800" dirty="0" smtClean="0"/>
              <a:t>), </a:t>
            </a:r>
            <a:r>
              <a:rPr lang="en-US" sz="2800" dirty="0" err="1" smtClean="0"/>
              <a:t>criada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1969 </a:t>
            </a:r>
            <a:r>
              <a:rPr lang="en-US" sz="2800" dirty="0" err="1" smtClean="0"/>
              <a:t>na</a:t>
            </a:r>
            <a:r>
              <a:rPr lang="en-US" sz="2800" dirty="0" smtClean="0"/>
              <a:t> capital </a:t>
            </a:r>
            <a:r>
              <a:rPr lang="en-US" sz="2800" dirty="0" err="1" smtClean="0"/>
              <a:t>paulista</a:t>
            </a:r>
            <a:r>
              <a:rPr lang="en-US" sz="2800" dirty="0" smtClean="0"/>
              <a:t>, </a:t>
            </a:r>
            <a:r>
              <a:rPr lang="en-US" sz="2800" dirty="0" err="1" smtClean="0"/>
              <a:t>estruturou</a:t>
            </a:r>
            <a:r>
              <a:rPr lang="en-US" sz="2800" dirty="0" smtClean="0"/>
              <a:t>-se o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DOI-CODI (</a:t>
            </a:r>
            <a:r>
              <a:rPr lang="en-US" sz="2800" dirty="0" err="1" smtClean="0"/>
              <a:t>Destacamento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Operações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- Centro de </a:t>
            </a:r>
            <a:r>
              <a:rPr lang="en-US" sz="2800" dirty="0" err="1" smtClean="0"/>
              <a:t>Operações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Defesa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</a:t>
            </a:r>
            <a:r>
              <a:rPr lang="en-US" sz="2800" dirty="0" smtClean="0"/>
              <a:t>). </a:t>
            </a:r>
          </a:p>
          <a:p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órgão</a:t>
            </a:r>
            <a:r>
              <a:rPr lang="en-US" sz="2800" dirty="0" smtClean="0"/>
              <a:t> era </a:t>
            </a:r>
            <a:r>
              <a:rPr lang="en-US" sz="2800" dirty="0" err="1" smtClean="0"/>
              <a:t>composto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membros</a:t>
            </a:r>
            <a:r>
              <a:rPr lang="en-US" sz="2800" dirty="0" smtClean="0"/>
              <a:t> das 3 </a:t>
            </a:r>
            <a:r>
              <a:rPr lang="en-US" sz="2800" dirty="0" err="1" smtClean="0"/>
              <a:t>armas</a:t>
            </a:r>
            <a:r>
              <a:rPr lang="en-US" sz="2800" dirty="0" smtClean="0"/>
              <a:t>, do DEOPS, </a:t>
            </a:r>
            <a:r>
              <a:rPr lang="en-US" sz="2800" dirty="0" err="1" smtClean="0"/>
              <a:t>da</a:t>
            </a:r>
            <a:r>
              <a:rPr lang="en-US" sz="2800" dirty="0" smtClean="0"/>
              <a:t> PM, do SNI e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Exército</a:t>
            </a:r>
            <a:r>
              <a:rPr lang="en-US" sz="2800" dirty="0" smtClean="0"/>
              <a:t>, </a:t>
            </a:r>
            <a:r>
              <a:rPr lang="en-US" sz="2800" dirty="0" err="1" smtClean="0"/>
              <a:t>resguardando</a:t>
            </a:r>
            <a:r>
              <a:rPr lang="en-US" sz="2800" dirty="0" smtClean="0"/>
              <a:t> </a:t>
            </a:r>
            <a:r>
              <a:rPr lang="en-US" sz="2800" dirty="0" err="1" smtClean="0"/>
              <a:t>certa</a:t>
            </a:r>
            <a:r>
              <a:rPr lang="en-US" sz="2800" dirty="0" smtClean="0"/>
              <a:t> </a:t>
            </a:r>
            <a:r>
              <a:rPr lang="en-US" sz="2800" dirty="0" err="1" smtClean="0"/>
              <a:t>autonomia</a:t>
            </a:r>
            <a:r>
              <a:rPr lang="en-US" sz="2800" dirty="0" smtClean="0"/>
              <a:t> </a:t>
            </a:r>
            <a:r>
              <a:rPr lang="en-US" sz="2800" dirty="0" err="1" smtClean="0"/>
              <a:t>operacional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sobreposição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hierarquias</a:t>
            </a:r>
            <a:r>
              <a:rPr lang="en-US" sz="2800" dirty="0" smtClean="0"/>
              <a:t> </a:t>
            </a:r>
            <a:r>
              <a:rPr lang="en-US" sz="2800" dirty="0" smtClean="0"/>
              <a:t>era parte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lógica</a:t>
            </a:r>
            <a:r>
              <a:rPr lang="en-US" sz="2800" dirty="0" smtClean="0"/>
              <a:t> </a:t>
            </a:r>
            <a:r>
              <a:rPr lang="en-US" sz="2800" dirty="0" err="1" smtClean="0"/>
              <a:t>repressiva</a:t>
            </a:r>
            <a:r>
              <a:rPr lang="en-US" sz="2800" dirty="0" smtClean="0"/>
              <a:t> e </a:t>
            </a:r>
            <a:r>
              <a:rPr lang="en-US" sz="2800" dirty="0" err="1" smtClean="0"/>
              <a:t>uma</a:t>
            </a:r>
            <a:r>
              <a:rPr lang="en-US" sz="2800" dirty="0" smtClean="0"/>
              <a:t> das </a:t>
            </a:r>
            <a:r>
              <a:rPr lang="en-US" sz="2800" dirty="0" err="1" smtClean="0"/>
              <a:t>chaves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determinantes</a:t>
            </a:r>
            <a:r>
              <a:rPr lang="en-US" sz="2800" dirty="0" smtClean="0"/>
              <a:t> do </a:t>
            </a:r>
            <a:r>
              <a:rPr lang="en-US" sz="2800" dirty="0" err="1" smtClean="0"/>
              <a:t>êxito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ditadura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um </a:t>
            </a:r>
            <a:r>
              <a:rPr lang="en-US" sz="2800" dirty="0" err="1" smtClean="0"/>
              <a:t>período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relativamente</a:t>
            </a:r>
            <a:r>
              <a:rPr lang="en-US" sz="2800" dirty="0" smtClean="0"/>
              <a:t> </a:t>
            </a:r>
            <a:r>
              <a:rPr lang="en-US" sz="2800" dirty="0" err="1" smtClean="0"/>
              <a:t>longo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24936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3100" dirty="0" smtClean="0">
                <a:latin typeface="Arial Black" pitchFamily="34" charset="0"/>
              </a:rPr>
              <a:t>Apagando as marcas da </a:t>
            </a:r>
            <a:r>
              <a:rPr lang="pt-BR" sz="3100" dirty="0" smtClean="0">
                <a:latin typeface="Arial Black" pitchFamily="34" charset="0"/>
              </a:rPr>
              <a:t/>
            </a:r>
            <a:br>
              <a:rPr lang="pt-BR" sz="3100" dirty="0" smtClean="0">
                <a:latin typeface="Arial Black" pitchFamily="34" charset="0"/>
              </a:rPr>
            </a:br>
            <a:r>
              <a:rPr lang="pt-BR" sz="3100" dirty="0" smtClean="0">
                <a:latin typeface="Arial Black" pitchFamily="34" charset="0"/>
              </a:rPr>
              <a:t>Tortura </a:t>
            </a:r>
            <a:r>
              <a:rPr lang="pt-BR" sz="3100" dirty="0" smtClean="0">
                <a:latin typeface="Arial Black" pitchFamily="34" charset="0"/>
              </a:rPr>
              <a:t>e do </a:t>
            </a:r>
            <a:r>
              <a:rPr lang="pt-BR" sz="3100" dirty="0" smtClean="0">
                <a:latin typeface="Arial Black" pitchFamily="34" charset="0"/>
              </a:rPr>
              <a:t>passado:</a:t>
            </a:r>
            <a:br>
              <a:rPr lang="pt-BR" sz="3100" dirty="0" smtClean="0">
                <a:latin typeface="Arial Black" pitchFamily="34" charset="0"/>
              </a:rPr>
            </a:br>
            <a:r>
              <a:rPr lang="pt-BR" sz="2200" dirty="0" smtClean="0">
                <a:latin typeface="Arial Black" pitchFamily="34" charset="0"/>
              </a:rPr>
              <a:t>F</a:t>
            </a:r>
            <a:r>
              <a:rPr lang="pt-BR" sz="2200" dirty="0" smtClean="0">
                <a:latin typeface="Arial Black" pitchFamily="34" charset="0"/>
              </a:rPr>
              <a:t>alsas </a:t>
            </a:r>
            <a:r>
              <a:rPr lang="pt-BR" sz="2200" dirty="0" smtClean="0">
                <a:latin typeface="Arial Black" pitchFamily="34" charset="0"/>
              </a:rPr>
              <a:t>versões de morte e </a:t>
            </a:r>
            <a:r>
              <a:rPr lang="pt-BR" sz="2200" dirty="0" smtClean="0">
                <a:latin typeface="Arial Black" pitchFamily="34" charset="0"/>
              </a:rPr>
              <a:t>ocultação </a:t>
            </a:r>
            <a:r>
              <a:rPr lang="pt-BR" sz="2200" dirty="0" smtClean="0">
                <a:latin typeface="Arial Black" pitchFamily="34" charset="0"/>
              </a:rPr>
              <a:t>de </a:t>
            </a:r>
            <a:r>
              <a:rPr lang="pt-BR" sz="2200" dirty="0" smtClean="0">
                <a:latin typeface="Arial Black" pitchFamily="34" charset="0"/>
              </a:rPr>
              <a:t>cadáveres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458200" cy="479755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Desde os anos 1970, familiares e presos políticos denunciavam a participação de policiais e médicos na falsificação de laudos necroscópicos e na ocultação de cadáveres para acobertar marcas de tortura, mas pouco se sabia.</a:t>
            </a:r>
          </a:p>
          <a:p>
            <a:r>
              <a:rPr lang="pt-BR" dirty="0" smtClean="0"/>
              <a:t>O esquema montado para falsificar os laudos e enterrar militantes com nomes falsos nos cemitérios da periferia de São Paulo, controlado pelo </a:t>
            </a:r>
            <a:r>
              <a:rPr lang="pt-BR" dirty="0" err="1" smtClean="0"/>
              <a:t>DOI-Codi</a:t>
            </a:r>
            <a:r>
              <a:rPr lang="pt-BR" dirty="0" smtClean="0"/>
              <a:t>/SP e administrado pelo DEOPS/SP e o IML/SP.</a:t>
            </a:r>
          </a:p>
          <a:p>
            <a:r>
              <a:rPr lang="pt-BR" dirty="0" smtClean="0"/>
              <a:t>Era importante para o regime mostrar à população que estava combatendo e vencendo a “subversão”, mas ocultando seus </a:t>
            </a:r>
            <a:r>
              <a:rPr lang="pt-BR" dirty="0" smtClean="0"/>
              <a:t>métodos e abusos. Este era um importante fator de </a:t>
            </a:r>
            <a:r>
              <a:rPr lang="pt-BR" dirty="0" smtClean="0"/>
              <a:t>dissuasão e desmobilização da contestação </a:t>
            </a:r>
            <a:r>
              <a:rPr lang="pt-BR" dirty="0" smtClean="0"/>
              <a:t>política.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</a:rPr>
              <a:t>Os centros clandestinos </a:t>
            </a:r>
            <a:br>
              <a:rPr lang="pt-BR" sz="2800" b="1" dirty="0" smtClean="0">
                <a:latin typeface="Arial Black" pitchFamily="34" charset="0"/>
              </a:rPr>
            </a:br>
            <a:r>
              <a:rPr lang="pt-BR" sz="2800" b="1" dirty="0" smtClean="0">
                <a:latin typeface="Arial Black" pitchFamily="34" charset="0"/>
              </a:rPr>
              <a:t>de tortura e extermínio </a:t>
            </a:r>
            <a:endParaRPr lang="pt-BR" sz="2800" b="1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645152"/>
          </a:xfrm>
        </p:spPr>
        <p:txBody>
          <a:bodyPr>
            <a:normAutofit/>
          </a:bodyPr>
          <a:lstStyle/>
          <a:p>
            <a:r>
              <a:rPr lang="pt-BR" dirty="0" smtClean="0"/>
              <a:t>O mais conhecido foi a “Casa da Morte”. Coordenada pelo Centro de Informações do Exército (CIE), era parte constitutiva do sistema </a:t>
            </a:r>
            <a:r>
              <a:rPr lang="pt-BR" dirty="0" err="1" smtClean="0"/>
              <a:t>DOI-Codi</a:t>
            </a:r>
            <a:r>
              <a:rPr lang="pt-BR" dirty="0" smtClean="0"/>
              <a:t>. Esses locais clandestinos representavam o aspecto mais invisível do funcionamento dos órgãos de segurança interna. </a:t>
            </a:r>
          </a:p>
          <a:p>
            <a:r>
              <a:rPr lang="pt-BR" dirty="0" smtClean="0"/>
              <a:t>Nesses locais realizava-se a tortura a dissidentes. Em alguns casos, o sequestrado tornava-se um </a:t>
            </a:r>
            <a:r>
              <a:rPr lang="pt-BR" b="1" dirty="0" smtClean="0"/>
              <a:t>desaparecido político</a:t>
            </a:r>
            <a:r>
              <a:rPr lang="pt-BR" dirty="0" smtClean="0"/>
              <a:t>, mas ele era visto também como potencial </a:t>
            </a:r>
            <a:r>
              <a:rPr lang="pt-BR" b="1" dirty="0" smtClean="0"/>
              <a:t>colaborador</a:t>
            </a:r>
            <a:r>
              <a:rPr lang="pt-BR" dirty="0" smtClean="0"/>
              <a:t>, o </a:t>
            </a:r>
            <a:r>
              <a:rPr lang="pt-BR" b="1" dirty="0" smtClean="0"/>
              <a:t>infiltrado</a:t>
            </a:r>
            <a:r>
              <a:rPr lang="pt-BR" dirty="0" smtClean="0"/>
              <a:t> (denominado “cachorro”), o qual era essencial para a obtenção de melhores resultados operacionais.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1102</TotalTime>
  <Words>2613</Words>
  <Application>Microsoft Office PowerPoint</Application>
  <PresentationFormat>Apresentação na tela (4:3)</PresentationFormat>
  <Paragraphs>137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Balcão Envidraçado</vt:lpstr>
      <vt:lpstr>Ditadura e Repressão:  A Vala de Perus e o  aparato repressivo (anos 1970)</vt:lpstr>
      <vt:lpstr>As estratégias repressivas da ditadura  (anos 1960-1970)</vt:lpstr>
      <vt:lpstr>A organização e centralização  do aparato repressivo</vt:lpstr>
      <vt:lpstr>A organização e centralização  do aparato repressivo</vt:lpstr>
      <vt:lpstr>“Poder torturador” e  repressão seletiva</vt:lpstr>
      <vt:lpstr>A organização e centralização  do aparato repressivo</vt:lpstr>
      <vt:lpstr>O Sistema DOI-Codi</vt:lpstr>
      <vt:lpstr>Apagando as marcas da  Tortura e do passado: Falsas versões de morte e ocultação de cadáveres</vt:lpstr>
      <vt:lpstr>Os centros clandestinos  de tortura e extermínio </vt:lpstr>
      <vt:lpstr>O desaparecimento forçado:  uma estratégia repressiva “eficiente” </vt:lpstr>
      <vt:lpstr>O desaparecimento forçado como  estratégia repressiva </vt:lpstr>
      <vt:lpstr>Erosão de legitimidade e  distensão política </vt:lpstr>
      <vt:lpstr>Apagando os vestígios do passado</vt:lpstr>
      <vt:lpstr>A vala clandestina de Perus:  apagando os vestígios do passado</vt:lpstr>
      <vt:lpstr>     As campanhas de propaganda da ditadura e  os desaparecidos políticos</vt:lpstr>
      <vt:lpstr>As campanhas de propaganda  da ditadura: ufanismo</vt:lpstr>
      <vt:lpstr>Militantes assassinados pela repressão Política e enterrados como indigentes</vt:lpstr>
      <vt:lpstr>A abertura da Vala de Perus (1990)</vt:lpstr>
      <vt:lpstr>a abertura da Vala de Perus:  o 2º. ato de memória fundamental sobre  a repressão da ditadura</vt:lpstr>
      <vt:lpstr>a abertura da  Vala clandestina de Perus </vt:lpstr>
      <vt:lpstr>       A abertura da  Vala Clandestina de Perus</vt:lpstr>
      <vt:lpstr>A denúncia dos familiares   de mortos e desaparecidos</vt:lpstr>
      <vt:lpstr>A denúncia dos familiares   de mortos e desaparecidos</vt:lpstr>
      <vt:lpstr>Os impactos da  abertura da Vala de Perus</vt:lpstr>
      <vt:lpstr>A CPI sobre a Vala de Perus</vt:lpstr>
      <vt:lpstr>O impacto da CPI sobre  a Vala de Perus</vt:lpstr>
      <vt:lpstr>O impacto da CPI sobre  a Vala de Perus</vt:lpstr>
      <vt:lpstr>Repercussões da abertura  da Vala de Perus</vt:lpstr>
      <vt:lpstr>Monumento erigido em homenagem às  vítimas da ditadura – Vala de Perus de Ricardo Ohtake (1992)</vt:lpstr>
      <vt:lpstr>Monumento erigido em homenagem às  vítimas da ditadura – Vala de Perus de Ricardo Ohtake (1992)</vt:lpstr>
      <vt:lpstr>Abertura da Vala de Perus e repercussões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ditadura militar: transformações econômicas, repressão política e resistência</dc:title>
  <dc:creator>UI-MIND</dc:creator>
  <cp:lastModifiedBy>Janaina</cp:lastModifiedBy>
  <cp:revision>214</cp:revision>
  <dcterms:created xsi:type="dcterms:W3CDTF">2012-06-26T20:10:30Z</dcterms:created>
  <dcterms:modified xsi:type="dcterms:W3CDTF">2015-09-15T20:39:47Z</dcterms:modified>
</cp:coreProperties>
</file>